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4.xml" ContentType="application/vnd.openxmlformats-officedocument.presentationml.tags+xml"/>
  <Override PartName="/ppt/notesSlides/notesSlide5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430" r:id="rId2"/>
    <p:sldId id="1598" r:id="rId3"/>
    <p:sldId id="400" r:id="rId4"/>
    <p:sldId id="431" r:id="rId5"/>
    <p:sldId id="1624" r:id="rId6"/>
    <p:sldId id="351" r:id="rId7"/>
    <p:sldId id="1588" r:id="rId8"/>
    <p:sldId id="3470" r:id="rId9"/>
    <p:sldId id="1648" r:id="rId10"/>
    <p:sldId id="3441" r:id="rId11"/>
    <p:sldId id="3443" r:id="rId12"/>
    <p:sldId id="3405" r:id="rId13"/>
    <p:sldId id="3448" r:id="rId14"/>
    <p:sldId id="1592" r:id="rId15"/>
    <p:sldId id="3454" r:id="rId16"/>
    <p:sldId id="3456" r:id="rId17"/>
    <p:sldId id="3589" r:id="rId18"/>
    <p:sldId id="3537" r:id="rId19"/>
    <p:sldId id="3488" r:id="rId20"/>
    <p:sldId id="898" r:id="rId21"/>
    <p:sldId id="3469" r:id="rId22"/>
    <p:sldId id="3468" r:id="rId23"/>
    <p:sldId id="3475" r:id="rId24"/>
    <p:sldId id="1593" r:id="rId25"/>
    <p:sldId id="3491" r:id="rId26"/>
    <p:sldId id="3593" r:id="rId27"/>
    <p:sldId id="3594" r:id="rId28"/>
    <p:sldId id="3595" r:id="rId29"/>
    <p:sldId id="3509" r:id="rId30"/>
    <p:sldId id="3478" r:id="rId31"/>
    <p:sldId id="1594" r:id="rId32"/>
    <p:sldId id="3523" r:id="rId33"/>
    <p:sldId id="3535" r:id="rId34"/>
    <p:sldId id="3597" r:id="rId35"/>
    <p:sldId id="508" r:id="rId36"/>
    <p:sldId id="3545" r:id="rId37"/>
    <p:sldId id="1595" r:id="rId38"/>
    <p:sldId id="3543" r:id="rId39"/>
    <p:sldId id="3544" r:id="rId40"/>
    <p:sldId id="3547" r:id="rId41"/>
    <p:sldId id="424" r:id="rId42"/>
    <p:sldId id="3551" r:id="rId43"/>
    <p:sldId id="857" r:id="rId44"/>
    <p:sldId id="3553" r:id="rId45"/>
    <p:sldId id="865" r:id="rId46"/>
    <p:sldId id="868" r:id="rId47"/>
    <p:sldId id="854" r:id="rId48"/>
    <p:sldId id="3596" r:id="rId49"/>
    <p:sldId id="3560" r:id="rId50"/>
    <p:sldId id="3390" r:id="rId51"/>
    <p:sldId id="3392" r:id="rId52"/>
    <p:sldId id="1591" r:id="rId53"/>
    <p:sldId id="3389" r:id="rId54"/>
    <p:sldId id="1596" r:id="rId55"/>
    <p:sldId id="3565" r:id="rId56"/>
    <p:sldId id="3567" r:id="rId57"/>
    <p:sldId id="3583" r:id="rId58"/>
    <p:sldId id="3579" r:id="rId59"/>
    <p:sldId id="3574" r:id="rId60"/>
    <p:sldId id="3569" r:id="rId61"/>
    <p:sldId id="1597" r:id="rId62"/>
    <p:sldId id="3580" r:id="rId63"/>
    <p:sldId id="3585" r:id="rId64"/>
    <p:sldId id="3586" r:id="rId65"/>
    <p:sldId id="3587" r:id="rId66"/>
    <p:sldId id="3423" r:id="rId67"/>
    <p:sldId id="824" r:id="rId68"/>
    <p:sldId id="427" r:id="rId69"/>
    <p:sldId id="3420" r:id="rId70"/>
    <p:sldId id="3598" r:id="rId71"/>
    <p:sldId id="621" r:id="rId72"/>
    <p:sldId id="883" r:id="rId73"/>
    <p:sldId id="345" r:id="rId74"/>
    <p:sldId id="623" r:id="rId75"/>
    <p:sldId id="839" r:id="rId76"/>
    <p:sldId id="622" r:id="rId77"/>
    <p:sldId id="448" r:id="rId78"/>
  </p:sldIdLst>
  <p:sldSz cx="12192000" cy="6858000"/>
  <p:notesSz cx="6858000" cy="9144000"/>
  <p:custDataLst>
    <p:tags r:id="rId81"/>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17360DEC-DDC5-184A-A12F-1D11D022656B}">
          <p14:sldIdLst>
            <p14:sldId id="430"/>
            <p14:sldId id="1598"/>
            <p14:sldId id="400"/>
          </p14:sldIdLst>
        </p14:section>
        <p14:section name="Section 1: Architectural need" id="{3B4E1AD5-2DB1-6A40-B795-BBB8732A5093}">
          <p14:sldIdLst>
            <p14:sldId id="431"/>
            <p14:sldId id="1624"/>
            <p14:sldId id="351"/>
          </p14:sldIdLst>
        </p14:section>
        <p14:section name="Section 2: Adding compute with Amazon EC2" id="{2E0E145F-8679-1E49-981D-940757D036BA}">
          <p14:sldIdLst>
            <p14:sldId id="1588"/>
            <p14:sldId id="3470"/>
            <p14:sldId id="1648"/>
            <p14:sldId id="3441"/>
            <p14:sldId id="3443"/>
            <p14:sldId id="3405"/>
            <p14:sldId id="3448"/>
          </p14:sldIdLst>
        </p14:section>
        <p14:section name="Section 3: Choosing an Amazon Machine Image (AMI) to launch an Amazon EC2 instance" id="{30460203-CC3C-FC4B-911D-C76CA049FF5E}">
          <p14:sldIdLst>
            <p14:sldId id="1592"/>
            <p14:sldId id="3454"/>
            <p14:sldId id="3456"/>
            <p14:sldId id="3589"/>
            <p14:sldId id="3537"/>
            <p14:sldId id="3488"/>
            <p14:sldId id="898"/>
            <p14:sldId id="3469"/>
            <p14:sldId id="3468"/>
            <p14:sldId id="3475"/>
          </p14:sldIdLst>
        </p14:section>
        <p14:section name="Section 4: Selecting an Amazon EC2 instance type" id="{94DEABE6-C8F9-4241-A0A1-D7F8562F8D3D}">
          <p14:sldIdLst>
            <p14:sldId id="1593"/>
            <p14:sldId id="3491"/>
            <p14:sldId id="3593"/>
            <p14:sldId id="3594"/>
            <p14:sldId id="3595"/>
            <p14:sldId id="3509"/>
            <p14:sldId id="3478"/>
          </p14:sldIdLst>
        </p14:section>
        <p14:section name="Section 5: Using user data to configure an Amazon EC2 instance" id="{2BED17BD-D894-6D4A-9237-2C995190A96F}">
          <p14:sldIdLst>
            <p14:sldId id="1594"/>
            <p14:sldId id="3523"/>
            <p14:sldId id="3535"/>
            <p14:sldId id="3597"/>
            <p14:sldId id="508"/>
            <p14:sldId id="3545"/>
          </p14:sldIdLst>
        </p14:section>
        <p14:section name="Section 6: Adding storage to an Amazon EC2 instance" id="{CA120331-15EA-B241-8059-5EB92BC1D3C0}">
          <p14:sldIdLst>
            <p14:sldId id="1595"/>
            <p14:sldId id="3543"/>
            <p14:sldId id="3544"/>
            <p14:sldId id="3547"/>
            <p14:sldId id="424"/>
            <p14:sldId id="3551"/>
            <p14:sldId id="857"/>
            <p14:sldId id="3553"/>
            <p14:sldId id="865"/>
            <p14:sldId id="868"/>
            <p14:sldId id="854"/>
            <p14:sldId id="3596"/>
            <p14:sldId id="3560"/>
            <p14:sldId id="3390"/>
            <p14:sldId id="3392"/>
            <p14:sldId id="1591"/>
            <p14:sldId id="3389"/>
          </p14:sldIdLst>
        </p14:section>
        <p14:section name="Section 7: Amazon EC2 pricing options" id="{5B3489AE-BA2A-FD46-B307-0C2B81E54882}">
          <p14:sldIdLst>
            <p14:sldId id="1596"/>
            <p14:sldId id="3565"/>
            <p14:sldId id="3567"/>
            <p14:sldId id="3583"/>
            <p14:sldId id="3579"/>
            <p14:sldId id="3574"/>
            <p14:sldId id="3569"/>
          </p14:sldIdLst>
        </p14:section>
        <p14:section name="Section 8: Amazon EC2 considerations" id="{3AB858A3-2285-CC40-9C6A-1C28440C9C93}">
          <p14:sldIdLst>
            <p14:sldId id="1597"/>
            <p14:sldId id="3580"/>
            <p14:sldId id="3585"/>
            <p14:sldId id="3586"/>
            <p14:sldId id="3587"/>
            <p14:sldId id="3423"/>
            <p14:sldId id="824"/>
            <p14:sldId id="427"/>
            <p14:sldId id="3420"/>
            <p14:sldId id="3598"/>
            <p14:sldId id="621"/>
          </p14:sldIdLst>
        </p14:section>
        <p14:section name="Module wrap-up" id="{ED98C3CA-3FE6-714A-A965-8EDD4F0F188A}">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57"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Microsoft Office User" initials="MOU" lastIdx="6" clrIdx="2">
    <p:extLst>
      <p:ext uri="{19B8F6BF-5375-455C-9EA6-DF929625EA0E}">
        <p15:presenceInfo xmlns:p15="http://schemas.microsoft.com/office/powerpoint/2012/main" userId="Microsoft Office User" providerId="None"/>
      </p:ext>
    </p:extLst>
  </p:cmAuthor>
  <p:cmAuthor id="4" name="Alain" initials="AJR" lastIdx="6" clrIdx="3">
    <p:extLst>
      <p:ext uri="{19B8F6BF-5375-455C-9EA6-DF929625EA0E}">
        <p15:presenceInfo xmlns:p15="http://schemas.microsoft.com/office/powerpoint/2012/main" userId="Alain" providerId="None"/>
      </p:ext>
    </p:extLst>
  </p:cmAuthor>
  <p:cmAuthor id="5" name="Kelly, Caryn" initials="KC" lastIdx="146" clrIdx="4">
    <p:extLst>
      <p:ext uri="{19B8F6BF-5375-455C-9EA6-DF929625EA0E}">
        <p15:presenceInfo xmlns:p15="http://schemas.microsoft.com/office/powerpoint/2012/main" userId="S-1-5-21-1407069837-2091007605-538272213-29636527" providerId="AD"/>
      </p:ext>
    </p:extLst>
  </p:cmAuthor>
  <p:cmAuthor id="6" name="clreece" initials="c" lastIdx="15" clrIdx="5">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4E24A7"/>
    <a:srgbClr val="D87A00"/>
    <a:srgbClr val="B3EB5B"/>
    <a:srgbClr val="16966D"/>
    <a:srgbClr val="C07520"/>
    <a:srgbClr val="FF9300"/>
    <a:srgbClr val="FF9B29"/>
    <a:srgbClr val="2D75E7"/>
    <a:srgbClr val="E817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9869" autoAdjust="0"/>
    <p:restoredTop sz="92980" autoAdjust="0"/>
  </p:normalViewPr>
  <p:slideViewPr>
    <p:cSldViewPr snapToGrid="0" snapToObjects="1" showGuides="1">
      <p:cViewPr varScale="1">
        <p:scale>
          <a:sx n="64" d="100"/>
          <a:sy n="64" d="100"/>
        </p:scale>
        <p:origin x="944" y="40"/>
      </p:cViewPr>
      <p:guideLst>
        <p:guide orient="horz" pos="2160"/>
        <p:guide pos="3840"/>
      </p:guideLst>
    </p:cSldViewPr>
  </p:slideViewPr>
  <p:outlineViewPr>
    <p:cViewPr>
      <p:scale>
        <a:sx n="33" d="100"/>
        <a:sy n="33" d="100"/>
      </p:scale>
      <p:origin x="0" y="-58832"/>
    </p:cViewPr>
  </p:outlineViewPr>
  <p:notesTextViewPr>
    <p:cViewPr>
      <p:scale>
        <a:sx n="100" d="100"/>
        <a:sy n="100" d="100"/>
      </p:scale>
      <p:origin x="0" y="0"/>
    </p:cViewPr>
  </p:notesTextViewPr>
  <p:sorterViewPr>
    <p:cViewPr>
      <p:scale>
        <a:sx n="1" d="1"/>
        <a:sy n="1" d="1"/>
      </p:scale>
      <p:origin x="0" y="0"/>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014274018913913E-3"/>
          <c:y val="5.4645418482828292E-2"/>
          <c:w val="0.981759022723246"/>
          <c:h val="0.88072716861672717"/>
        </c:manualLayout>
      </c:layout>
      <c:barChart>
        <c:barDir val="col"/>
        <c:grouping val="stacked"/>
        <c:varyColors val="0"/>
        <c:ser>
          <c:idx val="1"/>
          <c:order val="0"/>
          <c:tx>
            <c:strRef>
              <c:f>Sheet1!$A$5</c:f>
              <c:strCache>
                <c:ptCount val="1"/>
                <c:pt idx="0">
                  <c:v>IR de utilização pesada</c:v>
                </c:pt>
              </c:strCache>
            </c:strRef>
          </c:tx>
          <c:spPr>
            <a:solidFill>
              <a:srgbClr val="527FFF"/>
            </a:solidFill>
            <a:ln>
              <a:noFill/>
            </a:ln>
            <a:effectLst/>
          </c:spPr>
          <c:invertIfNegative val="0"/>
          <c:val>
            <c:numRef>
              <c:f>Sheet1!$B$5:$Y$5</c:f>
              <c:numCache>
                <c:formatCode>General</c:formatCode>
                <c:ptCount val="24"/>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numCache>
            </c:numRef>
          </c:val>
          <c:extLst>
            <c:ext xmlns:c16="http://schemas.microsoft.com/office/drawing/2014/chart" uri="{C3380CC4-5D6E-409C-BE32-E72D297353CC}">
              <c16:uniqueId val="{00000000-F758-4926-A176-87269F7BEFE8}"/>
            </c:ext>
          </c:extLst>
        </c:ser>
        <c:ser>
          <c:idx val="2"/>
          <c:order val="1"/>
          <c:tx>
            <c:strRef>
              <c:f>Sheet1!$A$6</c:f>
              <c:strCache>
                <c:ptCount val="1"/>
                <c:pt idx="0">
                  <c:v>IR de média utilização</c:v>
                </c:pt>
              </c:strCache>
            </c:strRef>
          </c:tx>
          <c:spPr>
            <a:solidFill>
              <a:schemeClr val="accent3"/>
            </a:solidFill>
            <a:ln>
              <a:noFill/>
            </a:ln>
            <a:effectLst/>
          </c:spPr>
          <c:invertIfNegative val="0"/>
          <c:val>
            <c:numRef>
              <c:f>Sheet1!$B$6:$Y$6</c:f>
              <c:numCache>
                <c:formatCode>General</c:formatCode>
                <c:ptCount val="24"/>
                <c:pt idx="0">
                  <c:v>0</c:v>
                </c:pt>
                <c:pt idx="1">
                  <c:v>0</c:v>
                </c:pt>
                <c:pt idx="2">
                  <c:v>0</c:v>
                </c:pt>
                <c:pt idx="3">
                  <c:v>0</c:v>
                </c:pt>
                <c:pt idx="4">
                  <c:v>0</c:v>
                </c:pt>
                <c:pt idx="5">
                  <c:v>2</c:v>
                </c:pt>
                <c:pt idx="6">
                  <c:v>3</c:v>
                </c:pt>
                <c:pt idx="7">
                  <c:v>4</c:v>
                </c:pt>
                <c:pt idx="8">
                  <c:v>4</c:v>
                </c:pt>
                <c:pt idx="9">
                  <c:v>4</c:v>
                </c:pt>
                <c:pt idx="10">
                  <c:v>4</c:v>
                </c:pt>
                <c:pt idx="11">
                  <c:v>4</c:v>
                </c:pt>
                <c:pt idx="12">
                  <c:v>4</c:v>
                </c:pt>
                <c:pt idx="13">
                  <c:v>4</c:v>
                </c:pt>
                <c:pt idx="14">
                  <c:v>4</c:v>
                </c:pt>
                <c:pt idx="15">
                  <c:v>4</c:v>
                </c:pt>
                <c:pt idx="16">
                  <c:v>4</c:v>
                </c:pt>
                <c:pt idx="17">
                  <c:v>2</c:v>
                </c:pt>
                <c:pt idx="18">
                  <c:v>1</c:v>
                </c:pt>
                <c:pt idx="19">
                  <c:v>0</c:v>
                </c:pt>
                <c:pt idx="20">
                  <c:v>0</c:v>
                </c:pt>
                <c:pt idx="21">
                  <c:v>0</c:v>
                </c:pt>
                <c:pt idx="22">
                  <c:v>0</c:v>
                </c:pt>
                <c:pt idx="23">
                  <c:v>0</c:v>
                </c:pt>
              </c:numCache>
            </c:numRef>
          </c:val>
          <c:extLst>
            <c:ext xmlns:c16="http://schemas.microsoft.com/office/drawing/2014/chart" uri="{C3380CC4-5D6E-409C-BE32-E72D297353CC}">
              <c16:uniqueId val="{00000001-F758-4926-A176-87269F7BEFE8}"/>
            </c:ext>
          </c:extLst>
        </c:ser>
        <c:ser>
          <c:idx val="0"/>
          <c:order val="2"/>
          <c:tx>
            <c:strRef>
              <c:f>Sheet1!$A$8</c:f>
              <c:strCache>
                <c:ptCount val="1"/>
                <c:pt idx="0">
                  <c:v>Sob demanda</c:v>
                </c:pt>
              </c:strCache>
            </c:strRef>
          </c:tx>
          <c:spPr>
            <a:solidFill>
              <a:schemeClr val="accent2">
                <a:lumMod val="75000"/>
              </a:schemeClr>
            </a:solidFill>
            <a:ln>
              <a:noFill/>
            </a:ln>
            <a:effectLst/>
          </c:spPr>
          <c:invertIfNegative val="0"/>
          <c:val>
            <c:numRef>
              <c:f>Sheet1!$B$8:$Y$8</c:f>
              <c:numCache>
                <c:formatCode>General</c:formatCode>
                <c:ptCount val="24"/>
                <c:pt idx="0">
                  <c:v>0</c:v>
                </c:pt>
                <c:pt idx="1">
                  <c:v>0</c:v>
                </c:pt>
                <c:pt idx="2">
                  <c:v>0</c:v>
                </c:pt>
                <c:pt idx="3">
                  <c:v>0</c:v>
                </c:pt>
                <c:pt idx="4">
                  <c:v>0</c:v>
                </c:pt>
                <c:pt idx="5">
                  <c:v>0</c:v>
                </c:pt>
                <c:pt idx="6">
                  <c:v>0</c:v>
                </c:pt>
                <c:pt idx="7">
                  <c:v>0</c:v>
                </c:pt>
                <c:pt idx="8">
                  <c:v>0</c:v>
                </c:pt>
                <c:pt idx="9">
                  <c:v>0</c:v>
                </c:pt>
                <c:pt idx="10">
                  <c:v>1</c:v>
                </c:pt>
                <c:pt idx="11">
                  <c:v>2</c:v>
                </c:pt>
                <c:pt idx="12">
                  <c:v>3</c:v>
                </c:pt>
                <c:pt idx="13">
                  <c:v>3</c:v>
                </c:pt>
                <c:pt idx="14">
                  <c:v>1</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F758-4926-A176-87269F7BEFE8}"/>
            </c:ext>
          </c:extLst>
        </c:ser>
        <c:dLbls>
          <c:showLegendKey val="0"/>
          <c:showVal val="0"/>
          <c:showCatName val="0"/>
          <c:showSerName val="0"/>
          <c:showPercent val="0"/>
          <c:showBubbleSize val="0"/>
        </c:dLbls>
        <c:gapWidth val="258"/>
        <c:overlap val="99"/>
        <c:axId val="15761296"/>
        <c:axId val="15765216"/>
      </c:barChart>
      <c:catAx>
        <c:axId val="15761296"/>
        <c:scaling>
          <c:orientation val="minMax"/>
        </c:scaling>
        <c:delete val="1"/>
        <c:axPos val="b"/>
        <c:majorTickMark val="none"/>
        <c:minorTickMark val="none"/>
        <c:tickLblPos val="nextTo"/>
        <c:crossAx val="15765216"/>
        <c:crosses val="autoZero"/>
        <c:auto val="1"/>
        <c:lblAlgn val="ctr"/>
        <c:lblOffset val="100"/>
        <c:noMultiLvlLbl val="0"/>
      </c:catAx>
      <c:valAx>
        <c:axId val="15765216"/>
        <c:scaling>
          <c:orientation val="minMax"/>
        </c:scaling>
        <c:delete val="1"/>
        <c:axPos val="l"/>
        <c:majorGridlines>
          <c:spPr>
            <a:ln w="6350" cap="flat" cmpd="sng" algn="ctr">
              <a:solidFill>
                <a:schemeClr val="tx1">
                  <a:lumMod val="15000"/>
                  <a:lumOff val="85000"/>
                  <a:alpha val="10000"/>
                </a:schemeClr>
              </a:solidFill>
              <a:round/>
            </a:ln>
            <a:effectLst/>
          </c:spPr>
        </c:majorGridlines>
        <c:numFmt formatCode="General" sourceLinked="1"/>
        <c:majorTickMark val="none"/>
        <c:minorTickMark val="none"/>
        <c:tickLblPos val="nextTo"/>
        <c:crossAx val="15761296"/>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EABC6B-3DBE-2E45-B15B-72908CA7FCFF}" type="doc">
      <dgm:prSet loTypeId="urn:microsoft.com/office/officeart/2005/8/layout/cycle6" loCatId="" qsTypeId="urn:microsoft.com/office/officeart/2005/8/quickstyle/simple1" qsCatId="simple" csTypeId="urn:microsoft.com/office/officeart/2005/8/colors/accent1_3" csCatId="accent1" phldr="1"/>
      <dgm:spPr/>
      <dgm:t>
        <a:bodyPr rtlCol="0"/>
        <a:lstStyle/>
        <a:p>
          <a:pPr rtl="0"/>
          <a:endParaRPr lang="en-US"/>
        </a:p>
      </dgm:t>
    </dgm:pt>
    <dgm:pt modelId="{852CD160-32A8-0343-ACBB-2F4ADF08B0A2}">
      <dgm:prSet phldrT="[Text]"/>
      <dgm:spPr>
        <a:solidFill>
          <a:schemeClr val="tx1">
            <a:lumMod val="75000"/>
            <a:lumOff val="25000"/>
          </a:schemeClr>
        </a:solidFill>
      </dgm:spPr>
      <dgm:t>
        <a:bodyPr rtlCol="0"/>
        <a:lstStyle/>
        <a:p>
          <a:pPr rtl="0"/>
          <a:r>
            <a:rPr lang="pt-BR"/>
            <a:t>Web </a:t>
          </a:r>
          <a:r>
            <a:rPr lang="en-US" dirty="0"/>
            <a:t/>
          </a:r>
          <a:br>
            <a:rPr lang="en-US" dirty="0"/>
          </a:br>
          <a:r>
            <a:rPr lang="pt-BR"/>
            <a:t>servidor</a:t>
          </a:r>
        </a:p>
      </dgm:t>
    </dgm:pt>
    <dgm:pt modelId="{A3CB355A-FC8A-6749-84AB-FAD33D2D39EE}" type="parTrans" cxnId="{CC7A7E92-9F7B-5544-B9B6-752FD6A0B39D}">
      <dgm:prSet/>
      <dgm:spPr/>
      <dgm:t>
        <a:bodyPr rtlCol="0"/>
        <a:lstStyle/>
        <a:p>
          <a:pPr rtl="0"/>
          <a:endParaRPr lang="en-US"/>
        </a:p>
      </dgm:t>
    </dgm:pt>
    <dgm:pt modelId="{EBFAA710-7DE7-1448-8C0A-05BE09C81A3F}" type="sibTrans" cxnId="{CC7A7E92-9F7B-5544-B9B6-752FD6A0B39D}">
      <dgm:prSet/>
      <dgm:spPr/>
      <dgm:t>
        <a:bodyPr rtlCol="0"/>
        <a:lstStyle/>
        <a:p>
          <a:pPr rtl="0"/>
          <a:endParaRPr lang="en-US"/>
        </a:p>
      </dgm:t>
    </dgm:pt>
    <dgm:pt modelId="{F280A4F9-39D1-7345-808F-797998DEDBC9}">
      <dgm:prSet phldrT="[Text]"/>
      <dgm:spPr>
        <a:solidFill>
          <a:schemeClr val="tx1">
            <a:lumMod val="75000"/>
            <a:lumOff val="25000"/>
          </a:schemeClr>
        </a:solidFill>
      </dgm:spPr>
      <dgm:t>
        <a:bodyPr rtlCol="0"/>
        <a:lstStyle/>
        <a:p>
          <a:pPr rtl="0"/>
          <a:r>
            <a:rPr lang="pt-BR"/>
            <a:t>Servidor de aplicações</a:t>
          </a:r>
        </a:p>
      </dgm:t>
    </dgm:pt>
    <dgm:pt modelId="{37D54C0F-0D56-A847-85C7-817A487B541D}" type="parTrans" cxnId="{6BB8B5A3-3D49-5741-A486-82D954A0F395}">
      <dgm:prSet/>
      <dgm:spPr/>
      <dgm:t>
        <a:bodyPr rtlCol="0"/>
        <a:lstStyle/>
        <a:p>
          <a:pPr rtl="0"/>
          <a:endParaRPr lang="en-US"/>
        </a:p>
      </dgm:t>
    </dgm:pt>
    <dgm:pt modelId="{DC847FEB-106B-0E4B-B1B5-C7556B3DE181}" type="sibTrans" cxnId="{6BB8B5A3-3D49-5741-A486-82D954A0F395}">
      <dgm:prSet/>
      <dgm:spPr/>
      <dgm:t>
        <a:bodyPr rtlCol="0"/>
        <a:lstStyle/>
        <a:p>
          <a:pPr rtl="0"/>
          <a:endParaRPr lang="en-US"/>
        </a:p>
      </dgm:t>
    </dgm:pt>
    <dgm:pt modelId="{0A554367-3738-3746-9D51-DB55266E499C}">
      <dgm:prSet phldrT="[Text]"/>
      <dgm:spPr>
        <a:solidFill>
          <a:schemeClr val="accent5"/>
        </a:solidFill>
        <a:ln w="28575">
          <a:solidFill>
            <a:schemeClr val="accent5"/>
          </a:solidFill>
        </a:ln>
      </dgm:spPr>
      <dgm:t>
        <a:bodyPr rtlCol="0"/>
        <a:lstStyle/>
        <a:p>
          <a:pPr rtl="0"/>
          <a:r>
            <a:rPr lang="pt-BR"/>
            <a:t>Qualquer coisa que um servidor possa fazer</a:t>
          </a:r>
        </a:p>
      </dgm:t>
    </dgm:pt>
    <dgm:pt modelId="{1A6C47DB-18BB-614B-A5B1-1902052DF745}" type="parTrans" cxnId="{F9F2983B-760D-554E-AEB7-758333512017}">
      <dgm:prSet/>
      <dgm:spPr/>
      <dgm:t>
        <a:bodyPr rtlCol="0"/>
        <a:lstStyle/>
        <a:p>
          <a:pPr rtl="0"/>
          <a:endParaRPr lang="en-US"/>
        </a:p>
      </dgm:t>
    </dgm:pt>
    <dgm:pt modelId="{3412BC59-D25F-CB40-A226-371F7AD50BA2}" type="sibTrans" cxnId="{F9F2983B-760D-554E-AEB7-758333512017}">
      <dgm:prSet/>
      <dgm:spPr/>
      <dgm:t>
        <a:bodyPr rtlCol="0"/>
        <a:lstStyle/>
        <a:p>
          <a:pPr rtl="0"/>
          <a:endParaRPr lang="en-US"/>
        </a:p>
      </dgm:t>
    </dgm:pt>
    <dgm:pt modelId="{76D0C55F-2A82-EC47-B71C-7C2183D1B9D1}">
      <dgm:prSet phldrT="[Text]"/>
      <dgm:spPr>
        <a:solidFill>
          <a:schemeClr val="tx1">
            <a:lumMod val="75000"/>
            <a:lumOff val="25000"/>
          </a:schemeClr>
        </a:solidFill>
      </dgm:spPr>
      <dgm:t>
        <a:bodyPr rtlCol="0"/>
        <a:lstStyle/>
        <a:p>
          <a:pPr rtl="0"/>
          <a:r>
            <a:rPr lang="pt-BR"/>
            <a:t>Servidor de banco de dados</a:t>
          </a:r>
        </a:p>
      </dgm:t>
    </dgm:pt>
    <dgm:pt modelId="{8296B8DE-EB9A-F848-BFD7-BADBFABAE21C}" type="parTrans" cxnId="{D5845C4C-6BBD-254B-ABBC-B1D52532AC1A}">
      <dgm:prSet/>
      <dgm:spPr/>
      <dgm:t>
        <a:bodyPr rtlCol="0"/>
        <a:lstStyle/>
        <a:p>
          <a:pPr rtl="0"/>
          <a:endParaRPr lang="en-US"/>
        </a:p>
      </dgm:t>
    </dgm:pt>
    <dgm:pt modelId="{B005666A-3B5C-2F43-A3D9-48C07B64E04A}" type="sibTrans" cxnId="{D5845C4C-6BBD-254B-ABBC-B1D52532AC1A}">
      <dgm:prSet/>
      <dgm:spPr/>
      <dgm:t>
        <a:bodyPr rtlCol="0"/>
        <a:lstStyle/>
        <a:p>
          <a:pPr rtl="0"/>
          <a:endParaRPr lang="en-US"/>
        </a:p>
      </dgm:t>
    </dgm:pt>
    <dgm:pt modelId="{8FC7117F-249E-2244-8360-AC49FBFDFC42}">
      <dgm:prSet phldrT="[Text]"/>
      <dgm:spPr>
        <a:solidFill>
          <a:schemeClr val="tx1">
            <a:lumMod val="75000"/>
            <a:lumOff val="25000"/>
          </a:schemeClr>
        </a:solidFill>
      </dgm:spPr>
      <dgm:t>
        <a:bodyPr rtlCol="0"/>
        <a:lstStyle/>
        <a:p>
          <a:pPr rtl="0"/>
          <a:r>
            <a:rPr lang="pt-BR"/>
            <a:t>Mídia </a:t>
          </a:r>
          <a:r>
            <a:rPr lang="en-US" dirty="0"/>
            <a:t/>
          </a:r>
          <a:br>
            <a:rPr lang="en-US" dirty="0"/>
          </a:br>
          <a:r>
            <a:rPr lang="pt-BR"/>
            <a:t>servidor</a:t>
          </a:r>
        </a:p>
      </dgm:t>
    </dgm:pt>
    <dgm:pt modelId="{AA78B1A7-4639-894F-A48D-B650DF37579F}" type="parTrans" cxnId="{F45FBCD9-1E1F-284E-ACDB-0E641007D733}">
      <dgm:prSet/>
      <dgm:spPr/>
      <dgm:t>
        <a:bodyPr rtlCol="0"/>
        <a:lstStyle/>
        <a:p>
          <a:pPr rtl="0"/>
          <a:endParaRPr lang="en-US"/>
        </a:p>
      </dgm:t>
    </dgm:pt>
    <dgm:pt modelId="{251260FD-22EA-6F4C-B19E-0E51613BE09D}" type="sibTrans" cxnId="{F45FBCD9-1E1F-284E-ACDB-0E641007D733}">
      <dgm:prSet/>
      <dgm:spPr/>
      <dgm:t>
        <a:bodyPr rtlCol="0"/>
        <a:lstStyle/>
        <a:p>
          <a:pPr rtl="0"/>
          <a:endParaRPr lang="en-US"/>
        </a:p>
      </dgm:t>
    </dgm:pt>
    <dgm:pt modelId="{710E681D-0AE8-BD45-B443-2D36CFC8E3FC}" type="pres">
      <dgm:prSet presAssocID="{4EEABC6B-3DBE-2E45-B15B-72908CA7FCFF}" presName="cycle" presStyleCnt="0">
        <dgm:presLayoutVars>
          <dgm:dir/>
          <dgm:resizeHandles val="exact"/>
        </dgm:presLayoutVars>
      </dgm:prSet>
      <dgm:spPr/>
      <dgm:t>
        <a:bodyPr rtlCol="0"/>
        <a:lstStyle/>
        <a:p>
          <a:pPr rtl="0"/>
          <a:endParaRPr lang="en-US"/>
        </a:p>
      </dgm:t>
    </dgm:pt>
    <dgm:pt modelId="{ACD22E89-E8DF-024A-9C30-AF0DEE119B9B}" type="pres">
      <dgm:prSet presAssocID="{852CD160-32A8-0343-ACBB-2F4ADF08B0A2}" presName="node" presStyleLbl="node1" presStyleIdx="0" presStyleCnt="5" custRadScaleRad="100020" custRadScaleInc="4704">
        <dgm:presLayoutVars>
          <dgm:bulletEnabled val="1"/>
        </dgm:presLayoutVars>
      </dgm:prSet>
      <dgm:spPr/>
      <dgm:t>
        <a:bodyPr rtlCol="0"/>
        <a:lstStyle/>
        <a:p>
          <a:pPr rtl="0"/>
          <a:endParaRPr lang="en-US"/>
        </a:p>
      </dgm:t>
    </dgm:pt>
    <dgm:pt modelId="{49EE1B1C-8DA5-0246-A783-5F1DC0C036F1}" type="pres">
      <dgm:prSet presAssocID="{852CD160-32A8-0343-ACBB-2F4ADF08B0A2}" presName="spNode" presStyleCnt="0"/>
      <dgm:spPr/>
    </dgm:pt>
    <dgm:pt modelId="{40E0E894-D61B-FC40-84DA-B54A7F9DDE15}" type="pres">
      <dgm:prSet presAssocID="{EBFAA710-7DE7-1448-8C0A-05BE09C81A3F}" presName="sibTrans" presStyleLbl="sibTrans1D1" presStyleIdx="0" presStyleCnt="5"/>
      <dgm:spPr/>
      <dgm:t>
        <a:bodyPr rtlCol="0"/>
        <a:lstStyle/>
        <a:p>
          <a:pPr rtl="0"/>
          <a:endParaRPr lang="en-US"/>
        </a:p>
      </dgm:t>
    </dgm:pt>
    <dgm:pt modelId="{B6E56066-971A-5B47-B351-A3F3A979FDC5}" type="pres">
      <dgm:prSet presAssocID="{F280A4F9-39D1-7345-808F-797998DEDBC9}" presName="node" presStyleLbl="node1" presStyleIdx="1" presStyleCnt="5">
        <dgm:presLayoutVars>
          <dgm:bulletEnabled val="1"/>
        </dgm:presLayoutVars>
      </dgm:prSet>
      <dgm:spPr/>
      <dgm:t>
        <a:bodyPr rtlCol="0"/>
        <a:lstStyle/>
        <a:p>
          <a:pPr rtl="0"/>
          <a:endParaRPr lang="en-US"/>
        </a:p>
      </dgm:t>
    </dgm:pt>
    <dgm:pt modelId="{A53D7E3C-1C20-884B-A96E-05E13C776945}" type="pres">
      <dgm:prSet presAssocID="{F280A4F9-39D1-7345-808F-797998DEDBC9}" presName="spNode" presStyleCnt="0"/>
      <dgm:spPr/>
    </dgm:pt>
    <dgm:pt modelId="{F43B49FE-578C-E944-95A4-3A5D74A5CF2A}" type="pres">
      <dgm:prSet presAssocID="{DC847FEB-106B-0E4B-B1B5-C7556B3DE181}" presName="sibTrans" presStyleLbl="sibTrans1D1" presStyleIdx="1" presStyleCnt="5"/>
      <dgm:spPr/>
      <dgm:t>
        <a:bodyPr rtlCol="0"/>
        <a:lstStyle/>
        <a:p>
          <a:pPr rtl="0"/>
          <a:endParaRPr lang="en-US"/>
        </a:p>
      </dgm:t>
    </dgm:pt>
    <dgm:pt modelId="{728E8ED7-4F8A-774A-BBAB-79B709287EC6}" type="pres">
      <dgm:prSet presAssocID="{76D0C55F-2A82-EC47-B71C-7C2183D1B9D1}" presName="node" presStyleLbl="node1" presStyleIdx="2" presStyleCnt="5">
        <dgm:presLayoutVars>
          <dgm:bulletEnabled val="1"/>
        </dgm:presLayoutVars>
      </dgm:prSet>
      <dgm:spPr/>
      <dgm:t>
        <a:bodyPr rtlCol="0"/>
        <a:lstStyle/>
        <a:p>
          <a:pPr rtl="0"/>
          <a:endParaRPr lang="en-US"/>
        </a:p>
      </dgm:t>
    </dgm:pt>
    <dgm:pt modelId="{7776C612-3EA0-C94C-8D1C-DCB88C18033C}" type="pres">
      <dgm:prSet presAssocID="{76D0C55F-2A82-EC47-B71C-7C2183D1B9D1}" presName="spNode" presStyleCnt="0"/>
      <dgm:spPr/>
    </dgm:pt>
    <dgm:pt modelId="{9092F3F1-B679-2949-813F-51F595ADC089}" type="pres">
      <dgm:prSet presAssocID="{B005666A-3B5C-2F43-A3D9-48C07B64E04A}" presName="sibTrans" presStyleLbl="sibTrans1D1" presStyleIdx="2" presStyleCnt="5"/>
      <dgm:spPr/>
      <dgm:t>
        <a:bodyPr rtlCol="0"/>
        <a:lstStyle/>
        <a:p>
          <a:pPr rtl="0"/>
          <a:endParaRPr lang="en-US"/>
        </a:p>
      </dgm:t>
    </dgm:pt>
    <dgm:pt modelId="{6A88BEBE-6DF7-B849-9DE3-B03B174428A5}" type="pres">
      <dgm:prSet presAssocID="{8FC7117F-249E-2244-8360-AC49FBFDFC42}" presName="node" presStyleLbl="node1" presStyleIdx="3" presStyleCnt="5">
        <dgm:presLayoutVars>
          <dgm:bulletEnabled val="1"/>
        </dgm:presLayoutVars>
      </dgm:prSet>
      <dgm:spPr/>
      <dgm:t>
        <a:bodyPr rtlCol="0"/>
        <a:lstStyle/>
        <a:p>
          <a:pPr rtl="0"/>
          <a:endParaRPr lang="en-US"/>
        </a:p>
      </dgm:t>
    </dgm:pt>
    <dgm:pt modelId="{9ED18BEC-DA96-A14E-924E-62CA7CA8FE4B}" type="pres">
      <dgm:prSet presAssocID="{8FC7117F-249E-2244-8360-AC49FBFDFC42}" presName="spNode" presStyleCnt="0"/>
      <dgm:spPr/>
    </dgm:pt>
    <dgm:pt modelId="{8267AAE4-9CB8-0F4F-AB23-A91C85E3DDC8}" type="pres">
      <dgm:prSet presAssocID="{251260FD-22EA-6F4C-B19E-0E51613BE09D}" presName="sibTrans" presStyleLbl="sibTrans1D1" presStyleIdx="3" presStyleCnt="5"/>
      <dgm:spPr/>
      <dgm:t>
        <a:bodyPr rtlCol="0"/>
        <a:lstStyle/>
        <a:p>
          <a:pPr rtl="0"/>
          <a:endParaRPr lang="en-US"/>
        </a:p>
      </dgm:t>
    </dgm:pt>
    <dgm:pt modelId="{FCAE2C93-37B3-A741-A5D4-F5145E77A505}" type="pres">
      <dgm:prSet presAssocID="{0A554367-3738-3746-9D51-DB55266E499C}" presName="node" presStyleLbl="node1" presStyleIdx="4" presStyleCnt="5">
        <dgm:presLayoutVars>
          <dgm:bulletEnabled val="1"/>
        </dgm:presLayoutVars>
      </dgm:prSet>
      <dgm:spPr/>
      <dgm:t>
        <a:bodyPr rtlCol="0"/>
        <a:lstStyle/>
        <a:p>
          <a:pPr rtl="0"/>
          <a:endParaRPr lang="en-US"/>
        </a:p>
      </dgm:t>
    </dgm:pt>
    <dgm:pt modelId="{0C0F096D-4A4F-EB42-A49C-15CA1744994F}" type="pres">
      <dgm:prSet presAssocID="{0A554367-3738-3746-9D51-DB55266E499C}" presName="spNode" presStyleCnt="0"/>
      <dgm:spPr/>
    </dgm:pt>
    <dgm:pt modelId="{F0A0240A-EBEC-5F44-85A7-8CF9F4162B7B}" type="pres">
      <dgm:prSet presAssocID="{3412BC59-D25F-CB40-A226-371F7AD50BA2}" presName="sibTrans" presStyleLbl="sibTrans1D1" presStyleIdx="4" presStyleCnt="5"/>
      <dgm:spPr/>
      <dgm:t>
        <a:bodyPr rtlCol="0"/>
        <a:lstStyle/>
        <a:p>
          <a:pPr rtl="0"/>
          <a:endParaRPr lang="en-US"/>
        </a:p>
      </dgm:t>
    </dgm:pt>
  </dgm:ptLst>
  <dgm:cxnLst>
    <dgm:cxn modelId="{D5845C4C-6BBD-254B-ABBC-B1D52532AC1A}" srcId="{4EEABC6B-3DBE-2E45-B15B-72908CA7FCFF}" destId="{76D0C55F-2A82-EC47-B71C-7C2183D1B9D1}" srcOrd="2" destOrd="0" parTransId="{8296B8DE-EB9A-F848-BFD7-BADBFABAE21C}" sibTransId="{B005666A-3B5C-2F43-A3D9-48C07B64E04A}"/>
    <dgm:cxn modelId="{80149A8E-D5F0-4440-87BA-24D694BAD90D}" type="presOf" srcId="{3412BC59-D25F-CB40-A226-371F7AD50BA2}" destId="{F0A0240A-EBEC-5F44-85A7-8CF9F4162B7B}" srcOrd="0" destOrd="0" presId="urn:microsoft.com/office/officeart/2005/8/layout/cycle6"/>
    <dgm:cxn modelId="{FA16F75C-C33E-8945-8852-6D9C541BC1EC}" type="presOf" srcId="{F280A4F9-39D1-7345-808F-797998DEDBC9}" destId="{B6E56066-971A-5B47-B351-A3F3A979FDC5}" srcOrd="0" destOrd="0" presId="urn:microsoft.com/office/officeart/2005/8/layout/cycle6"/>
    <dgm:cxn modelId="{5BA6C701-ACAC-1145-AC82-88D6991588C9}" type="presOf" srcId="{4EEABC6B-3DBE-2E45-B15B-72908CA7FCFF}" destId="{710E681D-0AE8-BD45-B443-2D36CFC8E3FC}" srcOrd="0" destOrd="0" presId="urn:microsoft.com/office/officeart/2005/8/layout/cycle6"/>
    <dgm:cxn modelId="{55EE86E2-02D7-374B-B3DC-51EEECBE8F6F}" type="presOf" srcId="{852CD160-32A8-0343-ACBB-2F4ADF08B0A2}" destId="{ACD22E89-E8DF-024A-9C30-AF0DEE119B9B}" srcOrd="0" destOrd="0" presId="urn:microsoft.com/office/officeart/2005/8/layout/cycle6"/>
    <dgm:cxn modelId="{A8970F8D-2513-EF4B-A089-498CD4FAE47B}" type="presOf" srcId="{76D0C55F-2A82-EC47-B71C-7C2183D1B9D1}" destId="{728E8ED7-4F8A-774A-BBAB-79B709287EC6}" srcOrd="0" destOrd="0" presId="urn:microsoft.com/office/officeart/2005/8/layout/cycle6"/>
    <dgm:cxn modelId="{FEDD6475-61C0-9F45-ABDA-7DB714B9D258}" type="presOf" srcId="{B005666A-3B5C-2F43-A3D9-48C07B64E04A}" destId="{9092F3F1-B679-2949-813F-51F595ADC089}" srcOrd="0" destOrd="0" presId="urn:microsoft.com/office/officeart/2005/8/layout/cycle6"/>
    <dgm:cxn modelId="{BCC647B6-C1DD-0147-8D78-50096A095FCF}" type="presOf" srcId="{0A554367-3738-3746-9D51-DB55266E499C}" destId="{FCAE2C93-37B3-A741-A5D4-F5145E77A505}" srcOrd="0" destOrd="0" presId="urn:microsoft.com/office/officeart/2005/8/layout/cycle6"/>
    <dgm:cxn modelId="{F9F2983B-760D-554E-AEB7-758333512017}" srcId="{4EEABC6B-3DBE-2E45-B15B-72908CA7FCFF}" destId="{0A554367-3738-3746-9D51-DB55266E499C}" srcOrd="4" destOrd="0" parTransId="{1A6C47DB-18BB-614B-A5B1-1902052DF745}" sibTransId="{3412BC59-D25F-CB40-A226-371F7AD50BA2}"/>
    <dgm:cxn modelId="{6BB8B5A3-3D49-5741-A486-82D954A0F395}" srcId="{4EEABC6B-3DBE-2E45-B15B-72908CA7FCFF}" destId="{F280A4F9-39D1-7345-808F-797998DEDBC9}" srcOrd="1" destOrd="0" parTransId="{37D54C0F-0D56-A847-85C7-817A487B541D}" sibTransId="{DC847FEB-106B-0E4B-B1B5-C7556B3DE181}"/>
    <dgm:cxn modelId="{D99C9D22-94FA-AA47-9572-1E2BD0C0521F}" type="presOf" srcId="{DC847FEB-106B-0E4B-B1B5-C7556B3DE181}" destId="{F43B49FE-578C-E944-95A4-3A5D74A5CF2A}" srcOrd="0" destOrd="0" presId="urn:microsoft.com/office/officeart/2005/8/layout/cycle6"/>
    <dgm:cxn modelId="{F45FBCD9-1E1F-284E-ACDB-0E641007D733}" srcId="{4EEABC6B-3DBE-2E45-B15B-72908CA7FCFF}" destId="{8FC7117F-249E-2244-8360-AC49FBFDFC42}" srcOrd="3" destOrd="0" parTransId="{AA78B1A7-4639-894F-A48D-B650DF37579F}" sibTransId="{251260FD-22EA-6F4C-B19E-0E51613BE09D}"/>
    <dgm:cxn modelId="{5DFD464C-5A00-0F49-BD91-877A9709BCAC}" type="presOf" srcId="{251260FD-22EA-6F4C-B19E-0E51613BE09D}" destId="{8267AAE4-9CB8-0F4F-AB23-A91C85E3DDC8}" srcOrd="0" destOrd="0" presId="urn:microsoft.com/office/officeart/2005/8/layout/cycle6"/>
    <dgm:cxn modelId="{DCD9CC82-3603-3C4D-9973-B01CA7AD82B4}" type="presOf" srcId="{8FC7117F-249E-2244-8360-AC49FBFDFC42}" destId="{6A88BEBE-6DF7-B849-9DE3-B03B174428A5}" srcOrd="0" destOrd="0" presId="urn:microsoft.com/office/officeart/2005/8/layout/cycle6"/>
    <dgm:cxn modelId="{CC7A7E92-9F7B-5544-B9B6-752FD6A0B39D}" srcId="{4EEABC6B-3DBE-2E45-B15B-72908CA7FCFF}" destId="{852CD160-32A8-0343-ACBB-2F4ADF08B0A2}" srcOrd="0" destOrd="0" parTransId="{A3CB355A-FC8A-6749-84AB-FAD33D2D39EE}" sibTransId="{EBFAA710-7DE7-1448-8C0A-05BE09C81A3F}"/>
    <dgm:cxn modelId="{7E6C5BC5-14DD-4B45-8731-88E5C5EBB897}" type="presOf" srcId="{EBFAA710-7DE7-1448-8C0A-05BE09C81A3F}" destId="{40E0E894-D61B-FC40-84DA-B54A7F9DDE15}" srcOrd="0" destOrd="0" presId="urn:microsoft.com/office/officeart/2005/8/layout/cycle6"/>
    <dgm:cxn modelId="{71454069-8311-BB4B-A520-F1DAE280602D}" type="presParOf" srcId="{710E681D-0AE8-BD45-B443-2D36CFC8E3FC}" destId="{ACD22E89-E8DF-024A-9C30-AF0DEE119B9B}" srcOrd="0" destOrd="0" presId="urn:microsoft.com/office/officeart/2005/8/layout/cycle6"/>
    <dgm:cxn modelId="{F8F8C132-7612-434F-82A8-5FF3EA14105B}" type="presParOf" srcId="{710E681D-0AE8-BD45-B443-2D36CFC8E3FC}" destId="{49EE1B1C-8DA5-0246-A783-5F1DC0C036F1}" srcOrd="1" destOrd="0" presId="urn:microsoft.com/office/officeart/2005/8/layout/cycle6"/>
    <dgm:cxn modelId="{25253940-CFA8-4548-A286-C5423034173E}" type="presParOf" srcId="{710E681D-0AE8-BD45-B443-2D36CFC8E3FC}" destId="{40E0E894-D61B-FC40-84DA-B54A7F9DDE15}" srcOrd="2" destOrd="0" presId="urn:microsoft.com/office/officeart/2005/8/layout/cycle6"/>
    <dgm:cxn modelId="{4A5A64E4-B869-2C40-BBF1-88364C455497}" type="presParOf" srcId="{710E681D-0AE8-BD45-B443-2D36CFC8E3FC}" destId="{B6E56066-971A-5B47-B351-A3F3A979FDC5}" srcOrd="3" destOrd="0" presId="urn:microsoft.com/office/officeart/2005/8/layout/cycle6"/>
    <dgm:cxn modelId="{772EB13C-D6BE-FB4D-9A14-A0F3E3428D3A}" type="presParOf" srcId="{710E681D-0AE8-BD45-B443-2D36CFC8E3FC}" destId="{A53D7E3C-1C20-884B-A96E-05E13C776945}" srcOrd="4" destOrd="0" presId="urn:microsoft.com/office/officeart/2005/8/layout/cycle6"/>
    <dgm:cxn modelId="{C4361836-FE31-8148-B7C0-B480EEF30B64}" type="presParOf" srcId="{710E681D-0AE8-BD45-B443-2D36CFC8E3FC}" destId="{F43B49FE-578C-E944-95A4-3A5D74A5CF2A}" srcOrd="5" destOrd="0" presId="urn:microsoft.com/office/officeart/2005/8/layout/cycle6"/>
    <dgm:cxn modelId="{BF9B94B5-1AD2-4E48-A11B-1C088188A85A}" type="presParOf" srcId="{710E681D-0AE8-BD45-B443-2D36CFC8E3FC}" destId="{728E8ED7-4F8A-774A-BBAB-79B709287EC6}" srcOrd="6" destOrd="0" presId="urn:microsoft.com/office/officeart/2005/8/layout/cycle6"/>
    <dgm:cxn modelId="{0F3443DE-4622-3045-9ABA-4DA5EE20DB36}" type="presParOf" srcId="{710E681D-0AE8-BD45-B443-2D36CFC8E3FC}" destId="{7776C612-3EA0-C94C-8D1C-DCB88C18033C}" srcOrd="7" destOrd="0" presId="urn:microsoft.com/office/officeart/2005/8/layout/cycle6"/>
    <dgm:cxn modelId="{F3B4F078-628F-AC4D-A01A-3B7D02CB7D3F}" type="presParOf" srcId="{710E681D-0AE8-BD45-B443-2D36CFC8E3FC}" destId="{9092F3F1-B679-2949-813F-51F595ADC089}" srcOrd="8" destOrd="0" presId="urn:microsoft.com/office/officeart/2005/8/layout/cycle6"/>
    <dgm:cxn modelId="{FE798129-C8BA-4D48-826D-4E714745432D}" type="presParOf" srcId="{710E681D-0AE8-BD45-B443-2D36CFC8E3FC}" destId="{6A88BEBE-6DF7-B849-9DE3-B03B174428A5}" srcOrd="9" destOrd="0" presId="urn:microsoft.com/office/officeart/2005/8/layout/cycle6"/>
    <dgm:cxn modelId="{9B3AAB85-057B-CE48-AF8E-A32A943506A0}" type="presParOf" srcId="{710E681D-0AE8-BD45-B443-2D36CFC8E3FC}" destId="{9ED18BEC-DA96-A14E-924E-62CA7CA8FE4B}" srcOrd="10" destOrd="0" presId="urn:microsoft.com/office/officeart/2005/8/layout/cycle6"/>
    <dgm:cxn modelId="{96A5E29D-D247-C741-8C81-BBF93663EAB8}" type="presParOf" srcId="{710E681D-0AE8-BD45-B443-2D36CFC8E3FC}" destId="{8267AAE4-9CB8-0F4F-AB23-A91C85E3DDC8}" srcOrd="11" destOrd="0" presId="urn:microsoft.com/office/officeart/2005/8/layout/cycle6"/>
    <dgm:cxn modelId="{095171DB-D0B4-4744-ACD2-61AFFDB8F5E8}" type="presParOf" srcId="{710E681D-0AE8-BD45-B443-2D36CFC8E3FC}" destId="{FCAE2C93-37B3-A741-A5D4-F5145E77A505}" srcOrd="12" destOrd="0" presId="urn:microsoft.com/office/officeart/2005/8/layout/cycle6"/>
    <dgm:cxn modelId="{773C946F-D187-1C48-8170-02E877D51101}" type="presParOf" srcId="{710E681D-0AE8-BD45-B443-2D36CFC8E3FC}" destId="{0C0F096D-4A4F-EB42-A49C-15CA1744994F}" srcOrd="13" destOrd="0" presId="urn:microsoft.com/office/officeart/2005/8/layout/cycle6"/>
    <dgm:cxn modelId="{C8A5ADBA-03E9-EE4F-B935-A141A88DC181}" type="presParOf" srcId="{710E681D-0AE8-BD45-B443-2D36CFC8E3FC}" destId="{F0A0240A-EBEC-5F44-85A7-8CF9F4162B7B}"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3A83D1-E6B2-FA4B-B681-397A5C00EDB9}" type="doc">
      <dgm:prSet loTypeId="urn:microsoft.com/office/officeart/2009/3/layout/StepUpProcess" loCatId="" qsTypeId="urn:microsoft.com/office/officeart/2005/8/quickstyle/simple1" qsCatId="simple" csTypeId="urn:microsoft.com/office/officeart/2005/8/colors/accent0_3" csCatId="mainScheme" phldr="1"/>
      <dgm:spPr/>
      <dgm:t>
        <a:bodyPr rtlCol="0"/>
        <a:lstStyle/>
        <a:p>
          <a:pPr rtl="0"/>
          <a:endParaRPr lang="en-US"/>
        </a:p>
      </dgm:t>
    </dgm:pt>
    <dgm:pt modelId="{4A351938-0FA8-F34B-8387-C62B05892BFC}">
      <dgm:prSet phldrT="[Text]" custT="1"/>
      <dgm:spPr/>
      <dgm:t>
        <a:bodyPr rtlCol="0"/>
        <a:lstStyle/>
        <a:p>
          <a:pPr rtl="0"/>
          <a:r>
            <a:rPr lang="pt-BR" sz="2000" b="0">
              <a:latin typeface="Amazon Ember" panose="02000000000000000000" pitchFamily="2" charset="0"/>
              <a:ea typeface="Amazon Ember" panose="02000000000000000000" pitchFamily="2" charset="0"/>
            </a:rPr>
            <a:t> Amazon EBS:</a:t>
          </a:r>
          <a:r>
            <a:rPr lang="pt-BR" sz="2000" b="0"/>
            <a:t> só </a:t>
          </a:r>
          <a:r>
            <a:rPr lang="pt-BR" sz="2000"/>
            <a:t>se associa a uma instância</a:t>
          </a:r>
        </a:p>
      </dgm:t>
    </dgm:pt>
    <dgm:pt modelId="{766A59B1-05E9-2140-BFFB-500BA8AB3C2A}" type="parTrans" cxnId="{40659BCE-621C-E94A-92B5-0FADDEBC303F}">
      <dgm:prSet/>
      <dgm:spPr/>
      <dgm:t>
        <a:bodyPr rtlCol="0"/>
        <a:lstStyle/>
        <a:p>
          <a:pPr rtl="0"/>
          <a:endParaRPr lang="en-US"/>
        </a:p>
      </dgm:t>
    </dgm:pt>
    <dgm:pt modelId="{F6CB9EBA-7060-8643-9A4C-4C3A2F203128}" type="sibTrans" cxnId="{40659BCE-621C-E94A-92B5-0FADDEBC303F}">
      <dgm:prSet/>
      <dgm:spPr/>
      <dgm:t>
        <a:bodyPr rtlCol="0"/>
        <a:lstStyle/>
        <a:p>
          <a:pPr rtl="0"/>
          <a:endParaRPr lang="en-US"/>
        </a:p>
      </dgm:t>
    </dgm:pt>
    <dgm:pt modelId="{352D1AF4-8443-0A45-B69B-80BA95F56045}">
      <dgm:prSet phldrT="[Text]" custT="1"/>
      <dgm:spPr/>
      <dgm:t>
        <a:bodyPr rtlCol="0"/>
        <a:lstStyle/>
        <a:p>
          <a:pPr rtl="0"/>
          <a:r>
            <a:rPr lang="pt-BR" sz="2000" b="0">
              <a:latin typeface="Amazon Ember" panose="02000000000000000000" pitchFamily="2" charset="0"/>
              <a:ea typeface="Amazon Ember" panose="02000000000000000000" pitchFamily="2" charset="0"/>
            </a:rPr>
            <a:t>Amazon S3: </a:t>
          </a:r>
          <a:r>
            <a:rPr lang="pt-BR" sz="2000" b="0"/>
            <a:t>é uma </a:t>
          </a:r>
          <a:r>
            <a:rPr lang="pt-BR" sz="2000"/>
            <a:t>opção, mas não é ideal</a:t>
          </a:r>
        </a:p>
      </dgm:t>
    </dgm:pt>
    <dgm:pt modelId="{2CEB6923-9116-0F45-ACB2-20E9BBC1903F}" type="parTrans" cxnId="{3A9177FB-FCDF-DB43-93E0-48F863709597}">
      <dgm:prSet/>
      <dgm:spPr/>
      <dgm:t>
        <a:bodyPr rtlCol="0"/>
        <a:lstStyle/>
        <a:p>
          <a:pPr rtl="0"/>
          <a:endParaRPr lang="en-US"/>
        </a:p>
      </dgm:t>
    </dgm:pt>
    <dgm:pt modelId="{28B85D95-21FF-D94C-8BDC-54E5A50FA793}" type="sibTrans" cxnId="{3A9177FB-FCDF-DB43-93E0-48F863709597}">
      <dgm:prSet/>
      <dgm:spPr/>
      <dgm:t>
        <a:bodyPr rtlCol="0"/>
        <a:lstStyle/>
        <a:p>
          <a:pPr rtl="0"/>
          <a:endParaRPr lang="en-US"/>
        </a:p>
      </dgm:t>
    </dgm:pt>
    <dgm:pt modelId="{8D537BB3-4C40-9140-99AA-51530B40419B}">
      <dgm:prSet phldrT="[Text]" custT="1"/>
      <dgm:spPr/>
      <dgm:t>
        <a:bodyPr rtlCol="0"/>
        <a:lstStyle/>
        <a:p>
          <a:pPr rtl="0"/>
          <a:r>
            <a:rPr lang="pt-BR" sz="20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EFS</a:t>
          </a:r>
          <a:r>
            <a:rPr lang="pt-BR" sz="2000" kern="1200">
              <a:solidFill>
                <a:schemeClr val="tx1"/>
              </a:solidFill>
              <a:latin typeface="+mn-lt"/>
            </a:rPr>
            <a:t> </a:t>
          </a:r>
          <a:r>
            <a:rPr lang="pt-BR" sz="2000" i="1" kern="1200">
              <a:solidFill>
                <a:schemeClr val="tx1"/>
              </a:solidFill>
              <a:latin typeface="+mn-lt"/>
            </a:rPr>
            <a:t> </a:t>
          </a:r>
          <a:r>
            <a:rPr lang="pt-BR" sz="20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e </a:t>
          </a:r>
          <a:r>
            <a:rPr lang="pt-BR" sz="2000" b="0" i="0" kern="1200">
              <a:solidFill>
                <a:schemeClr val="tx1"/>
              </a:solidFill>
              <a:latin typeface="+mn-lt"/>
              <a:ea typeface="Amazon Ember" panose="020B0603020204020204" pitchFamily="34" charset="0"/>
              <a:cs typeface="Amazon Ember" panose="020B0603020204020204" pitchFamily="34" charset="0"/>
            </a:rPr>
            <a:t>Amazon FSx for Windows File Server:</a:t>
          </a:r>
          <a:r>
            <a:rPr lang="pt-BR" sz="2000" kern="1200">
              <a:solidFill>
                <a:schemeClr val="tx1"/>
              </a:solidFill>
            </a:rPr>
            <a:t>ambos cumprem o requisito</a:t>
          </a:r>
          <a:endParaRPr lang="en-US" sz="2000" kern="1200" dirty="0"/>
        </a:p>
      </dgm:t>
    </dgm:pt>
    <dgm:pt modelId="{DDD663FC-777E-BF4B-9195-6602015E29A1}" type="parTrans" cxnId="{51179619-2317-734C-9C0A-908ABCF493D3}">
      <dgm:prSet/>
      <dgm:spPr/>
      <dgm:t>
        <a:bodyPr rtlCol="0"/>
        <a:lstStyle/>
        <a:p>
          <a:pPr rtl="0"/>
          <a:endParaRPr lang="en-US"/>
        </a:p>
      </dgm:t>
    </dgm:pt>
    <dgm:pt modelId="{61237642-3DC2-0B45-BBA8-05653653730E}" type="sibTrans" cxnId="{51179619-2317-734C-9C0A-908ABCF493D3}">
      <dgm:prSet/>
      <dgm:spPr/>
      <dgm:t>
        <a:bodyPr rtlCol="0"/>
        <a:lstStyle/>
        <a:p>
          <a:pPr rtl="0"/>
          <a:endParaRPr lang="en-US"/>
        </a:p>
      </dgm:t>
    </dgm:pt>
    <dgm:pt modelId="{DCB5CA9F-C4C3-2B41-B820-FAFFCCC6442A}" type="pres">
      <dgm:prSet presAssocID="{C93A83D1-E6B2-FA4B-B681-397A5C00EDB9}" presName="rootnode" presStyleCnt="0">
        <dgm:presLayoutVars>
          <dgm:chMax/>
          <dgm:chPref/>
          <dgm:dir/>
          <dgm:animLvl val="lvl"/>
        </dgm:presLayoutVars>
      </dgm:prSet>
      <dgm:spPr/>
      <dgm:t>
        <a:bodyPr rtlCol="0"/>
        <a:lstStyle/>
        <a:p>
          <a:pPr rtl="0"/>
          <a:endParaRPr lang="en-US"/>
        </a:p>
      </dgm:t>
    </dgm:pt>
    <dgm:pt modelId="{0B7B2A70-E780-734D-97C6-04CDAD67BFE0}" type="pres">
      <dgm:prSet presAssocID="{4A351938-0FA8-F34B-8387-C62B05892BFC}" presName="composite" presStyleCnt="0"/>
      <dgm:spPr/>
    </dgm:pt>
    <dgm:pt modelId="{2B9488AA-3984-4F45-839C-E1B275F12C8B}" type="pres">
      <dgm:prSet presAssocID="{4A351938-0FA8-F34B-8387-C62B05892BFC}" presName="LShape" presStyleLbl="alignNode1" presStyleIdx="0" presStyleCnt="5"/>
      <dgm:spPr>
        <a:solidFill>
          <a:schemeClr val="bg1">
            <a:lumMod val="65000"/>
          </a:schemeClr>
        </a:solidFill>
        <a:ln>
          <a:solidFill>
            <a:schemeClr val="bg1">
              <a:lumMod val="50000"/>
            </a:schemeClr>
          </a:solidFill>
        </a:ln>
      </dgm:spPr>
    </dgm:pt>
    <dgm:pt modelId="{267C0D22-C6A8-124E-87F2-DD41DF582F0E}" type="pres">
      <dgm:prSet presAssocID="{4A351938-0FA8-F34B-8387-C62B05892BFC}" presName="ParentText" presStyleLbl="revTx" presStyleIdx="0" presStyleCnt="3">
        <dgm:presLayoutVars>
          <dgm:chMax val="0"/>
          <dgm:chPref val="0"/>
          <dgm:bulletEnabled val="1"/>
        </dgm:presLayoutVars>
      </dgm:prSet>
      <dgm:spPr/>
      <dgm:t>
        <a:bodyPr rtlCol="0"/>
        <a:lstStyle/>
        <a:p>
          <a:pPr rtl="0"/>
          <a:endParaRPr lang="en-US"/>
        </a:p>
      </dgm:t>
    </dgm:pt>
    <dgm:pt modelId="{A2D5E80A-6C6D-B542-B21E-B0953CFA7ABB}" type="pres">
      <dgm:prSet presAssocID="{4A351938-0FA8-F34B-8387-C62B05892BFC}" presName="Triangle" presStyleLbl="alignNode1" presStyleIdx="1" presStyleCnt="5"/>
      <dgm:spPr>
        <a:solidFill>
          <a:schemeClr val="bg1">
            <a:lumMod val="65000"/>
          </a:schemeClr>
        </a:solidFill>
        <a:ln>
          <a:solidFill>
            <a:schemeClr val="bg1">
              <a:lumMod val="50000"/>
            </a:schemeClr>
          </a:solidFill>
        </a:ln>
      </dgm:spPr>
    </dgm:pt>
    <dgm:pt modelId="{3BB7A843-3517-1943-9A66-9C6D82179879}" type="pres">
      <dgm:prSet presAssocID="{F6CB9EBA-7060-8643-9A4C-4C3A2F203128}" presName="sibTrans" presStyleCnt="0"/>
      <dgm:spPr/>
    </dgm:pt>
    <dgm:pt modelId="{35D24F85-5CAF-3847-8AE5-81108996A6BD}" type="pres">
      <dgm:prSet presAssocID="{F6CB9EBA-7060-8643-9A4C-4C3A2F203128}" presName="space" presStyleCnt="0"/>
      <dgm:spPr/>
    </dgm:pt>
    <dgm:pt modelId="{209568F7-DE44-A24E-878D-4C8C933AE717}" type="pres">
      <dgm:prSet presAssocID="{352D1AF4-8443-0A45-B69B-80BA95F56045}" presName="composite" presStyleCnt="0"/>
      <dgm:spPr/>
    </dgm:pt>
    <dgm:pt modelId="{B8B9E65D-A1C8-E844-9D91-E60CBE34D642}" type="pres">
      <dgm:prSet presAssocID="{352D1AF4-8443-0A45-B69B-80BA95F56045}" presName="LShape" presStyleLbl="alignNode1" presStyleIdx="2" presStyleCnt="5"/>
      <dgm:spPr>
        <a:solidFill>
          <a:schemeClr val="accent5">
            <a:lumMod val="60000"/>
            <a:lumOff val="40000"/>
          </a:schemeClr>
        </a:solidFill>
        <a:ln>
          <a:solidFill>
            <a:schemeClr val="accent5">
              <a:lumMod val="60000"/>
              <a:lumOff val="40000"/>
            </a:schemeClr>
          </a:solidFill>
        </a:ln>
      </dgm:spPr>
    </dgm:pt>
    <dgm:pt modelId="{96739EB7-7D5B-EB40-98D4-2F8F3ACDA0B0}" type="pres">
      <dgm:prSet presAssocID="{352D1AF4-8443-0A45-B69B-80BA95F56045}" presName="ParentText" presStyleLbl="revTx" presStyleIdx="1" presStyleCnt="3">
        <dgm:presLayoutVars>
          <dgm:chMax val="0"/>
          <dgm:chPref val="0"/>
          <dgm:bulletEnabled val="1"/>
        </dgm:presLayoutVars>
      </dgm:prSet>
      <dgm:spPr/>
      <dgm:t>
        <a:bodyPr rtlCol="0"/>
        <a:lstStyle/>
        <a:p>
          <a:pPr rtl="0"/>
          <a:endParaRPr lang="en-US"/>
        </a:p>
      </dgm:t>
    </dgm:pt>
    <dgm:pt modelId="{DB2D40EC-5D01-E644-9395-CDE631C855F5}" type="pres">
      <dgm:prSet presAssocID="{352D1AF4-8443-0A45-B69B-80BA95F56045}" presName="Triangle" presStyleLbl="alignNode1" presStyleIdx="3" presStyleCnt="5"/>
      <dgm:spPr>
        <a:solidFill>
          <a:schemeClr val="accent5">
            <a:lumMod val="60000"/>
            <a:lumOff val="40000"/>
          </a:schemeClr>
        </a:solidFill>
        <a:ln>
          <a:solidFill>
            <a:schemeClr val="accent5">
              <a:lumMod val="60000"/>
              <a:lumOff val="40000"/>
            </a:schemeClr>
          </a:solidFill>
        </a:ln>
      </dgm:spPr>
    </dgm:pt>
    <dgm:pt modelId="{6070876A-B251-914B-8EF7-E50FAD5CA3E8}" type="pres">
      <dgm:prSet presAssocID="{28B85D95-21FF-D94C-8BDC-54E5A50FA793}" presName="sibTrans" presStyleCnt="0"/>
      <dgm:spPr/>
    </dgm:pt>
    <dgm:pt modelId="{F6E0E63F-F3AB-2E49-9C31-3B5F1F6F89C8}" type="pres">
      <dgm:prSet presAssocID="{28B85D95-21FF-D94C-8BDC-54E5A50FA793}" presName="space" presStyleCnt="0"/>
      <dgm:spPr/>
    </dgm:pt>
    <dgm:pt modelId="{FA9DE2C7-008C-F34C-B2AE-251EA95EE1BC}" type="pres">
      <dgm:prSet presAssocID="{8D537BB3-4C40-9140-99AA-51530B40419B}" presName="composite" presStyleCnt="0"/>
      <dgm:spPr/>
    </dgm:pt>
    <dgm:pt modelId="{06872F5B-1B7E-5443-B193-0E4FC855509C}" type="pres">
      <dgm:prSet presAssocID="{8D537BB3-4C40-9140-99AA-51530B40419B}" presName="LShape" presStyleLbl="alignNode1" presStyleIdx="4" presStyleCnt="5"/>
      <dgm:spPr>
        <a:solidFill>
          <a:schemeClr val="tx1">
            <a:lumMod val="65000"/>
            <a:lumOff val="35000"/>
          </a:schemeClr>
        </a:solidFill>
        <a:ln>
          <a:solidFill>
            <a:schemeClr val="tx1">
              <a:lumMod val="50000"/>
              <a:lumOff val="50000"/>
            </a:schemeClr>
          </a:solidFill>
        </a:ln>
      </dgm:spPr>
    </dgm:pt>
    <dgm:pt modelId="{830FDCAE-21A9-C443-8B74-36F270C4E332}" type="pres">
      <dgm:prSet presAssocID="{8D537BB3-4C40-9140-99AA-51530B40419B}" presName="ParentText" presStyleLbl="revTx" presStyleIdx="2" presStyleCnt="3">
        <dgm:presLayoutVars>
          <dgm:chMax val="0"/>
          <dgm:chPref val="0"/>
          <dgm:bulletEnabled val="1"/>
        </dgm:presLayoutVars>
      </dgm:prSet>
      <dgm:spPr/>
      <dgm:t>
        <a:bodyPr rtlCol="0"/>
        <a:lstStyle/>
        <a:p>
          <a:pPr rtl="0"/>
          <a:endParaRPr lang="en-US"/>
        </a:p>
      </dgm:t>
    </dgm:pt>
  </dgm:ptLst>
  <dgm:cxnLst>
    <dgm:cxn modelId="{3A9177FB-FCDF-DB43-93E0-48F863709597}" srcId="{C93A83D1-E6B2-FA4B-B681-397A5C00EDB9}" destId="{352D1AF4-8443-0A45-B69B-80BA95F56045}" srcOrd="1" destOrd="0" parTransId="{2CEB6923-9116-0F45-ACB2-20E9BBC1903F}" sibTransId="{28B85D95-21FF-D94C-8BDC-54E5A50FA793}"/>
    <dgm:cxn modelId="{C4143DED-AB19-8E46-8355-1D1055F38D47}" type="presOf" srcId="{C93A83D1-E6B2-FA4B-B681-397A5C00EDB9}" destId="{DCB5CA9F-C4C3-2B41-B820-FAFFCCC6442A}" srcOrd="0" destOrd="0" presId="urn:microsoft.com/office/officeart/2009/3/layout/StepUpProcess"/>
    <dgm:cxn modelId="{40659BCE-621C-E94A-92B5-0FADDEBC303F}" srcId="{C93A83D1-E6B2-FA4B-B681-397A5C00EDB9}" destId="{4A351938-0FA8-F34B-8387-C62B05892BFC}" srcOrd="0" destOrd="0" parTransId="{766A59B1-05E9-2140-BFFB-500BA8AB3C2A}" sibTransId="{F6CB9EBA-7060-8643-9A4C-4C3A2F203128}"/>
    <dgm:cxn modelId="{EC5D3B5D-D189-4D4E-99DF-676965D5190A}" type="presOf" srcId="{352D1AF4-8443-0A45-B69B-80BA95F56045}" destId="{96739EB7-7D5B-EB40-98D4-2F8F3ACDA0B0}" srcOrd="0" destOrd="0" presId="urn:microsoft.com/office/officeart/2009/3/layout/StepUpProcess"/>
    <dgm:cxn modelId="{A9F3E0BF-7D10-3C40-AF72-75F499DD2D2E}" type="presOf" srcId="{8D537BB3-4C40-9140-99AA-51530B40419B}" destId="{830FDCAE-21A9-C443-8B74-36F270C4E332}" srcOrd="0" destOrd="0" presId="urn:microsoft.com/office/officeart/2009/3/layout/StepUpProcess"/>
    <dgm:cxn modelId="{51179619-2317-734C-9C0A-908ABCF493D3}" srcId="{C93A83D1-E6B2-FA4B-B681-397A5C00EDB9}" destId="{8D537BB3-4C40-9140-99AA-51530B40419B}" srcOrd="2" destOrd="0" parTransId="{DDD663FC-777E-BF4B-9195-6602015E29A1}" sibTransId="{61237642-3DC2-0B45-BBA8-05653653730E}"/>
    <dgm:cxn modelId="{2FA6B10D-F693-004E-BAB8-6CC440C83B78}" type="presOf" srcId="{4A351938-0FA8-F34B-8387-C62B05892BFC}" destId="{267C0D22-C6A8-124E-87F2-DD41DF582F0E}" srcOrd="0" destOrd="0" presId="urn:microsoft.com/office/officeart/2009/3/layout/StepUpProcess"/>
    <dgm:cxn modelId="{7B172522-40E2-B34E-97EF-BDFEB56C4B12}" type="presParOf" srcId="{DCB5CA9F-C4C3-2B41-B820-FAFFCCC6442A}" destId="{0B7B2A70-E780-734D-97C6-04CDAD67BFE0}" srcOrd="0" destOrd="0" presId="urn:microsoft.com/office/officeart/2009/3/layout/StepUpProcess"/>
    <dgm:cxn modelId="{CEBC3A82-0651-CD49-ACAF-34454E5E8204}" type="presParOf" srcId="{0B7B2A70-E780-734D-97C6-04CDAD67BFE0}" destId="{2B9488AA-3984-4F45-839C-E1B275F12C8B}" srcOrd="0" destOrd="0" presId="urn:microsoft.com/office/officeart/2009/3/layout/StepUpProcess"/>
    <dgm:cxn modelId="{2F99F9F1-5768-214B-860A-7E1F05DD6DA8}" type="presParOf" srcId="{0B7B2A70-E780-734D-97C6-04CDAD67BFE0}" destId="{267C0D22-C6A8-124E-87F2-DD41DF582F0E}" srcOrd="1" destOrd="0" presId="urn:microsoft.com/office/officeart/2009/3/layout/StepUpProcess"/>
    <dgm:cxn modelId="{C09A7DC1-AA8C-F545-BB4B-C53B7C8035D2}" type="presParOf" srcId="{0B7B2A70-E780-734D-97C6-04CDAD67BFE0}" destId="{A2D5E80A-6C6D-B542-B21E-B0953CFA7ABB}" srcOrd="2" destOrd="0" presId="urn:microsoft.com/office/officeart/2009/3/layout/StepUpProcess"/>
    <dgm:cxn modelId="{DAEB4F2F-8DD3-FF43-ABD4-FDEB76AF5F8F}" type="presParOf" srcId="{DCB5CA9F-C4C3-2B41-B820-FAFFCCC6442A}" destId="{3BB7A843-3517-1943-9A66-9C6D82179879}" srcOrd="1" destOrd="0" presId="urn:microsoft.com/office/officeart/2009/3/layout/StepUpProcess"/>
    <dgm:cxn modelId="{E1DF5990-B040-4748-9E1A-7DDE02C438AA}" type="presParOf" srcId="{3BB7A843-3517-1943-9A66-9C6D82179879}" destId="{35D24F85-5CAF-3847-8AE5-81108996A6BD}" srcOrd="0" destOrd="0" presId="urn:microsoft.com/office/officeart/2009/3/layout/StepUpProcess"/>
    <dgm:cxn modelId="{C143D467-2130-F74E-BC19-8CEF198E6D20}" type="presParOf" srcId="{DCB5CA9F-C4C3-2B41-B820-FAFFCCC6442A}" destId="{209568F7-DE44-A24E-878D-4C8C933AE717}" srcOrd="2" destOrd="0" presId="urn:microsoft.com/office/officeart/2009/3/layout/StepUpProcess"/>
    <dgm:cxn modelId="{F44F7498-7524-8541-95C9-CD67671B51ED}" type="presParOf" srcId="{209568F7-DE44-A24E-878D-4C8C933AE717}" destId="{B8B9E65D-A1C8-E844-9D91-E60CBE34D642}" srcOrd="0" destOrd="0" presId="urn:microsoft.com/office/officeart/2009/3/layout/StepUpProcess"/>
    <dgm:cxn modelId="{1C32F53F-E2BA-A240-A5FA-201934F0ED59}" type="presParOf" srcId="{209568F7-DE44-A24E-878D-4C8C933AE717}" destId="{96739EB7-7D5B-EB40-98D4-2F8F3ACDA0B0}" srcOrd="1" destOrd="0" presId="urn:microsoft.com/office/officeart/2009/3/layout/StepUpProcess"/>
    <dgm:cxn modelId="{CA64CADF-74CB-1749-8528-D8AC86055A0C}" type="presParOf" srcId="{209568F7-DE44-A24E-878D-4C8C933AE717}" destId="{DB2D40EC-5D01-E644-9395-CDE631C855F5}" srcOrd="2" destOrd="0" presId="urn:microsoft.com/office/officeart/2009/3/layout/StepUpProcess"/>
    <dgm:cxn modelId="{A4D2CDE5-43A2-FF45-A191-7A07E272EAF0}" type="presParOf" srcId="{DCB5CA9F-C4C3-2B41-B820-FAFFCCC6442A}" destId="{6070876A-B251-914B-8EF7-E50FAD5CA3E8}" srcOrd="3" destOrd="0" presId="urn:microsoft.com/office/officeart/2009/3/layout/StepUpProcess"/>
    <dgm:cxn modelId="{6CAF1FDD-6797-AC43-98AA-3EA7E2917BD0}" type="presParOf" srcId="{6070876A-B251-914B-8EF7-E50FAD5CA3E8}" destId="{F6E0E63F-F3AB-2E49-9C31-3B5F1F6F89C8}" srcOrd="0" destOrd="0" presId="urn:microsoft.com/office/officeart/2009/3/layout/StepUpProcess"/>
    <dgm:cxn modelId="{E2F9D7ED-A7A2-A64C-9710-BEFC06EE4E6C}" type="presParOf" srcId="{DCB5CA9F-C4C3-2B41-B820-FAFFCCC6442A}" destId="{FA9DE2C7-008C-F34C-B2AE-251EA95EE1BC}" srcOrd="4" destOrd="0" presId="urn:microsoft.com/office/officeart/2009/3/layout/StepUpProcess"/>
    <dgm:cxn modelId="{E50AC086-F5CA-7543-B02D-97350AE0D5F0}" type="presParOf" srcId="{FA9DE2C7-008C-F34C-B2AE-251EA95EE1BC}" destId="{06872F5B-1B7E-5443-B193-0E4FC855509C}" srcOrd="0" destOrd="0" presId="urn:microsoft.com/office/officeart/2009/3/layout/StepUpProcess"/>
    <dgm:cxn modelId="{8B7522D5-6554-0444-97E4-2F94AF7306D0}" type="presParOf" srcId="{FA9DE2C7-008C-F34C-B2AE-251EA95EE1BC}" destId="{830FDCAE-21A9-C443-8B74-36F270C4E332}"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59F412-8551-C54A-A065-D92728477469}" type="doc">
      <dgm:prSet loTypeId="urn:microsoft.com/office/officeart/2005/8/layout/hList1" loCatId="" qsTypeId="urn:microsoft.com/office/officeart/2005/8/quickstyle/simple1" qsCatId="simple" csTypeId="urn:microsoft.com/office/officeart/2005/8/colors/accent1_2" csCatId="accent1" phldr="1"/>
      <dgm:spPr/>
      <dgm:t>
        <a:bodyPr rtlCol="0"/>
        <a:lstStyle/>
        <a:p>
          <a:pPr rtl="0"/>
          <a:endParaRPr lang="en-US"/>
        </a:p>
      </dgm:t>
    </dgm:pt>
    <dgm:pt modelId="{EE220A1F-5795-5E45-8066-D8C3A90356E1}">
      <dgm:prSet phldrT="[Text]" custT="1"/>
      <dgm:spPr>
        <a:solidFill>
          <a:schemeClr val="accent5"/>
        </a:solidFill>
        <a:ln w="19050">
          <a:solidFill>
            <a:schemeClr val="accent5"/>
          </a:solidFill>
        </a:ln>
      </dgm:spPr>
      <dgm:t>
        <a:bodyPr rtlCol="0"/>
        <a:lstStyle/>
        <a:p>
          <a:pPr rtl="0"/>
          <a:r>
            <a:rPr lang="pt-BR" sz="23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Instâncias dedicadas</a:t>
          </a:r>
        </a:p>
      </dgm:t>
    </dgm:pt>
    <dgm:pt modelId="{8E1DCE6F-C85F-7E4B-9B7E-168A70B57578}" type="parTrans" cxnId="{64DCD140-DE84-EF43-B262-FB54ABA5EA80}">
      <dgm:prSet/>
      <dgm:spPr/>
      <dgm:t>
        <a:bodyPr rtlCol="0"/>
        <a:lstStyle/>
        <a:p>
          <a:pPr rtl="0"/>
          <a:endParaRPr lang="en-US"/>
        </a:p>
      </dgm:t>
    </dgm:pt>
    <dgm:pt modelId="{CBEC5CC7-E644-C845-B2FE-0FA24551575A}" type="sibTrans" cxnId="{64DCD140-DE84-EF43-B262-FB54ABA5EA80}">
      <dgm:prSet/>
      <dgm:spPr/>
      <dgm:t>
        <a:bodyPr rtlCol="0"/>
        <a:lstStyle/>
        <a:p>
          <a:pPr rtl="0"/>
          <a:endParaRPr lang="en-US"/>
        </a:p>
      </dgm:t>
    </dgm:pt>
    <dgm:pt modelId="{4AE5E600-6940-5746-B3E1-2DD1A94C861A}">
      <dgm:prSet phldrT="[Text]" custT="1"/>
      <dgm:spPr>
        <a:noFill/>
        <a:ln w="19050">
          <a:solidFill>
            <a:schemeClr val="bg1">
              <a:lumMod val="50000"/>
            </a:schemeClr>
          </a:solidFill>
        </a:ln>
      </dgm:spPr>
      <dgm:t>
        <a:bodyPr rtlCol="0"/>
        <a:lstStyle/>
        <a:p>
          <a:pPr rtl="0"/>
          <a:r>
            <a:rPr lang="pt-BR" sz="2100" dirty="0"/>
            <a:t>Inserção de instância automática</a:t>
          </a:r>
        </a:p>
      </dgm:t>
    </dgm:pt>
    <dgm:pt modelId="{26359439-8073-8340-8E8E-152176651338}" type="parTrans" cxnId="{A8D31AB8-0E47-9447-B072-648A667F57C3}">
      <dgm:prSet/>
      <dgm:spPr/>
      <dgm:t>
        <a:bodyPr rtlCol="0"/>
        <a:lstStyle/>
        <a:p>
          <a:pPr rtl="0"/>
          <a:endParaRPr lang="en-US"/>
        </a:p>
      </dgm:t>
    </dgm:pt>
    <dgm:pt modelId="{F1C5E53C-BFD6-CD44-A669-CEC169097486}" type="sibTrans" cxnId="{A8D31AB8-0E47-9447-B072-648A667F57C3}">
      <dgm:prSet/>
      <dgm:spPr/>
      <dgm:t>
        <a:bodyPr rtlCol="0"/>
        <a:lstStyle/>
        <a:p>
          <a:pPr rtl="0"/>
          <a:endParaRPr lang="en-US"/>
        </a:p>
      </dgm:t>
    </dgm:pt>
    <dgm:pt modelId="{557DC993-AB6C-0B48-BCD8-42FB40B1B190}">
      <dgm:prSet phldrT="[Text]" custT="1"/>
      <dgm:spPr>
        <a:solidFill>
          <a:srgbClr val="0070C0"/>
        </a:solidFill>
        <a:ln w="19050">
          <a:solidFill>
            <a:srgbClr val="0070C0"/>
          </a:solidFill>
        </a:ln>
      </dgm:spPr>
      <dgm:t>
        <a:bodyPr rtlCol="0"/>
        <a:lstStyle/>
        <a:p>
          <a:pPr rtl="0"/>
          <a:r>
            <a:rPr lang="pt-BR" sz="2300" b="0" i="0">
              <a:solidFill>
                <a:schemeClr val="bg1"/>
              </a:solidFill>
              <a:latin typeface="Amazon Ember" panose="020B0603020204020204" pitchFamily="34" charset="0"/>
              <a:ea typeface="Amazon Ember" panose="020B0603020204020204" pitchFamily="34" charset="0"/>
              <a:cs typeface="Amazon Ember" panose="020B0603020204020204" pitchFamily="34" charset="0"/>
            </a:rPr>
            <a:t>Hosts dedicados</a:t>
          </a:r>
        </a:p>
      </dgm:t>
    </dgm:pt>
    <dgm:pt modelId="{47C59CB8-44FC-4246-8F53-4243582656D1}" type="parTrans" cxnId="{F044FBE2-ED4D-B74D-8A10-1B384BE41A81}">
      <dgm:prSet/>
      <dgm:spPr/>
      <dgm:t>
        <a:bodyPr rtlCol="0"/>
        <a:lstStyle/>
        <a:p>
          <a:pPr rtl="0"/>
          <a:endParaRPr lang="en-US"/>
        </a:p>
      </dgm:t>
    </dgm:pt>
    <dgm:pt modelId="{BF51F366-7425-F74D-8F61-38602CF3C1D3}" type="sibTrans" cxnId="{F044FBE2-ED4D-B74D-8A10-1B384BE41A81}">
      <dgm:prSet/>
      <dgm:spPr/>
      <dgm:t>
        <a:bodyPr rtlCol="0"/>
        <a:lstStyle/>
        <a:p>
          <a:pPr rtl="0"/>
          <a:endParaRPr lang="en-US"/>
        </a:p>
      </dgm:t>
    </dgm:pt>
    <dgm:pt modelId="{6C605D94-8556-4F48-8269-5B7258521B67}">
      <dgm:prSet phldrT="[Text]" custT="1"/>
      <dgm:spPr>
        <a:noFill/>
        <a:ln w="19050">
          <a:solidFill>
            <a:schemeClr val="bg1">
              <a:lumMod val="50000"/>
            </a:schemeClr>
          </a:solidFill>
        </a:ln>
      </dgm:spPr>
      <dgm:t>
        <a:bodyPr rtlCol="0"/>
        <a:lstStyle/>
        <a:p>
          <a:pPr rtl="0"/>
          <a:r>
            <a:rPr lang="pt-BR" sz="2100" dirty="0"/>
            <a:t>Visibilidade de soquetes, núcleos e ID de host</a:t>
          </a:r>
        </a:p>
      </dgm:t>
    </dgm:pt>
    <dgm:pt modelId="{91047CEB-1C16-D444-85DA-9AFE83F52C91}" type="parTrans" cxnId="{8FF24510-ECA5-2443-BBBA-122DC66EC072}">
      <dgm:prSet/>
      <dgm:spPr/>
      <dgm:t>
        <a:bodyPr rtlCol="0"/>
        <a:lstStyle/>
        <a:p>
          <a:pPr rtl="0"/>
          <a:endParaRPr lang="en-US"/>
        </a:p>
      </dgm:t>
    </dgm:pt>
    <dgm:pt modelId="{EB922433-0B90-0A4F-BB79-4544E68485A9}" type="sibTrans" cxnId="{8FF24510-ECA5-2443-BBBA-122DC66EC072}">
      <dgm:prSet/>
      <dgm:spPr/>
      <dgm:t>
        <a:bodyPr rtlCol="0"/>
        <a:lstStyle/>
        <a:p>
          <a:pPr rtl="0"/>
          <a:endParaRPr lang="en-US"/>
        </a:p>
      </dgm:t>
    </dgm:pt>
    <dgm:pt modelId="{CB9CDEC0-3F5B-A444-9461-C179DC700749}">
      <dgm:prSet phldrT="[Text]" custT="1"/>
      <dgm:spPr>
        <a:noFill/>
        <a:ln w="19050">
          <a:solidFill>
            <a:schemeClr val="bg1">
              <a:lumMod val="50000"/>
            </a:schemeClr>
          </a:solidFill>
        </a:ln>
      </dgm:spPr>
      <dgm:t>
        <a:bodyPr rtlCol="0"/>
        <a:lstStyle/>
        <a:p>
          <a:pPr rtl="0"/>
          <a:r>
            <a:rPr lang="pt-BR" sz="2100" dirty="0"/>
            <a:t>Afinidade entre um host e uma instância</a:t>
          </a:r>
        </a:p>
      </dgm:t>
    </dgm:pt>
    <dgm:pt modelId="{C89B1DFD-B091-724B-8E5B-36BAFCC1A009}" type="parTrans" cxnId="{B6ED9118-75BE-4244-8310-35096EC65A6E}">
      <dgm:prSet/>
      <dgm:spPr/>
      <dgm:t>
        <a:bodyPr rtlCol="0"/>
        <a:lstStyle/>
        <a:p>
          <a:pPr rtl="0"/>
          <a:endParaRPr lang="en-US"/>
        </a:p>
      </dgm:t>
    </dgm:pt>
    <dgm:pt modelId="{D359409D-BB63-5145-A972-3A9736CB8B1C}" type="sibTrans" cxnId="{B6ED9118-75BE-4244-8310-35096EC65A6E}">
      <dgm:prSet/>
      <dgm:spPr/>
      <dgm:t>
        <a:bodyPr rtlCol="0"/>
        <a:lstStyle/>
        <a:p>
          <a:pPr rtl="0"/>
          <a:endParaRPr lang="en-US"/>
        </a:p>
      </dgm:t>
    </dgm:pt>
    <dgm:pt modelId="{F162AB8F-F15A-9844-BEA3-9E98924D16F1}">
      <dgm:prSet phldrT="[Text]" custT="1"/>
      <dgm:spPr>
        <a:noFill/>
        <a:ln w="19050">
          <a:solidFill>
            <a:schemeClr val="bg1">
              <a:lumMod val="50000"/>
            </a:schemeClr>
          </a:solidFill>
        </a:ln>
      </dgm:spPr>
      <dgm:t>
        <a:bodyPr rtlCol="0"/>
        <a:lstStyle/>
        <a:p>
          <a:pPr rtl="0"/>
          <a:r>
            <a:rPr lang="pt-BR" sz="2100" dirty="0"/>
            <a:t>Inserção de instância específica</a:t>
          </a:r>
        </a:p>
      </dgm:t>
    </dgm:pt>
    <dgm:pt modelId="{9F600751-1EE8-AA43-B6CA-06ADF44EC4EB}" type="parTrans" cxnId="{C434B675-11A3-6441-B3E3-EDE013EC61B7}">
      <dgm:prSet/>
      <dgm:spPr/>
      <dgm:t>
        <a:bodyPr rtlCol="0"/>
        <a:lstStyle/>
        <a:p>
          <a:pPr rtl="0"/>
          <a:endParaRPr lang="en-US"/>
        </a:p>
      </dgm:t>
    </dgm:pt>
    <dgm:pt modelId="{B84386C1-5D83-244D-B3EF-B004D64F42E6}" type="sibTrans" cxnId="{C434B675-11A3-6441-B3E3-EDE013EC61B7}">
      <dgm:prSet/>
      <dgm:spPr/>
      <dgm:t>
        <a:bodyPr rtlCol="0"/>
        <a:lstStyle/>
        <a:p>
          <a:pPr rtl="0"/>
          <a:endParaRPr lang="en-US"/>
        </a:p>
      </dgm:t>
    </dgm:pt>
    <dgm:pt modelId="{14FA8AF6-FF3C-E546-B22A-CC890F1324D7}">
      <dgm:prSet phldrT="[Text]" custT="1"/>
      <dgm:spPr>
        <a:noFill/>
        <a:ln w="19050">
          <a:solidFill>
            <a:schemeClr val="bg1">
              <a:lumMod val="50000"/>
            </a:schemeClr>
          </a:solidFill>
        </a:ln>
      </dgm:spPr>
      <dgm:t>
        <a:bodyPr rtlCol="0"/>
        <a:lstStyle/>
        <a:p>
          <a:pPr rtl="0"/>
          <a:r>
            <a:rPr lang="pt-BR" sz="2100" dirty="0"/>
            <a:t>Adicione capacidade usando uma solicitação de alocação</a:t>
          </a:r>
        </a:p>
      </dgm:t>
    </dgm:pt>
    <dgm:pt modelId="{4CC7CF25-15D7-EE44-955C-E54D9022CBC9}" type="parTrans" cxnId="{F7A4188D-16CD-E947-9875-86F4969B775C}">
      <dgm:prSet/>
      <dgm:spPr/>
      <dgm:t>
        <a:bodyPr rtlCol="0"/>
        <a:lstStyle/>
        <a:p>
          <a:pPr rtl="0"/>
          <a:endParaRPr lang="en-US"/>
        </a:p>
      </dgm:t>
    </dgm:pt>
    <dgm:pt modelId="{724A9F9E-45F7-8645-9D8E-9503576DF0CC}" type="sibTrans" cxnId="{F7A4188D-16CD-E947-9875-86F4969B775C}">
      <dgm:prSet/>
      <dgm:spPr/>
      <dgm:t>
        <a:bodyPr rtlCol="0"/>
        <a:lstStyle/>
        <a:p>
          <a:pPr rtl="0"/>
          <a:endParaRPr lang="en-US"/>
        </a:p>
      </dgm:t>
    </dgm:pt>
    <dgm:pt modelId="{943224C2-61FD-4B4A-A9A1-73BF2130A2B6}">
      <dgm:prSet phldrT="[Text]" custT="1"/>
      <dgm:spPr>
        <a:noFill/>
        <a:ln w="19050">
          <a:solidFill>
            <a:schemeClr val="bg1">
              <a:lumMod val="50000"/>
            </a:schemeClr>
          </a:solidFill>
        </a:ln>
      </dgm:spPr>
      <dgm:t>
        <a:bodyPr rtlCol="0"/>
        <a:lstStyle/>
        <a:p>
          <a:pPr rtl="0"/>
          <a:r>
            <a:rPr lang="pt-BR" sz="2100" dirty="0"/>
            <a:t>Cobrança por instância</a:t>
          </a:r>
        </a:p>
      </dgm:t>
    </dgm:pt>
    <dgm:pt modelId="{FDB89CAD-693A-BB44-AD96-013FB0A6FA4C}" type="parTrans" cxnId="{DF9D75F4-79C7-3540-B03E-C5B131651FD3}">
      <dgm:prSet/>
      <dgm:spPr/>
      <dgm:t>
        <a:bodyPr rtlCol="0"/>
        <a:lstStyle/>
        <a:p>
          <a:pPr rtl="0"/>
          <a:endParaRPr lang="en-US"/>
        </a:p>
      </dgm:t>
    </dgm:pt>
    <dgm:pt modelId="{E1C6CF0F-07BA-9B4F-BD3C-A5085FECB89C}" type="sibTrans" cxnId="{DF9D75F4-79C7-3540-B03E-C5B131651FD3}">
      <dgm:prSet/>
      <dgm:spPr/>
      <dgm:t>
        <a:bodyPr rtlCol="0"/>
        <a:lstStyle/>
        <a:p>
          <a:pPr rtl="0"/>
          <a:endParaRPr lang="en-US"/>
        </a:p>
      </dgm:t>
    </dgm:pt>
    <dgm:pt modelId="{1BD142F9-E2E4-F145-B33A-FFD580036472}">
      <dgm:prSet phldrT="[Text]" custT="1"/>
      <dgm:spPr>
        <a:noFill/>
        <a:ln w="19050">
          <a:solidFill>
            <a:schemeClr val="bg1">
              <a:lumMod val="50000"/>
            </a:schemeClr>
          </a:solidFill>
        </a:ln>
      </dgm:spPr>
      <dgm:t>
        <a:bodyPr rtlCol="0"/>
        <a:lstStyle/>
        <a:p>
          <a:pPr rtl="0"/>
          <a:r>
            <a:rPr lang="pt-BR" sz="2100"/>
            <a:t>Cobrança por host</a:t>
          </a:r>
        </a:p>
      </dgm:t>
    </dgm:pt>
    <dgm:pt modelId="{5F377459-9019-FD48-BBE5-F06B6AA400DA}" type="parTrans" cxnId="{43315D89-B82E-A845-8CF1-AC7CD8B97AD9}">
      <dgm:prSet/>
      <dgm:spPr/>
      <dgm:t>
        <a:bodyPr rtlCol="0"/>
        <a:lstStyle/>
        <a:p>
          <a:pPr rtl="0"/>
          <a:endParaRPr lang="en-US"/>
        </a:p>
      </dgm:t>
    </dgm:pt>
    <dgm:pt modelId="{634F5DD9-B943-074E-881E-DE320754D4AF}" type="sibTrans" cxnId="{43315D89-B82E-A845-8CF1-AC7CD8B97AD9}">
      <dgm:prSet/>
      <dgm:spPr/>
      <dgm:t>
        <a:bodyPr rtlCol="0"/>
        <a:lstStyle/>
        <a:p>
          <a:pPr rtl="0"/>
          <a:endParaRPr lang="en-US"/>
        </a:p>
      </dgm:t>
    </dgm:pt>
    <dgm:pt modelId="{FF0EAB46-102E-D34A-8D1B-68DF05A491F4}">
      <dgm:prSet phldrT="[Text]" custT="1"/>
      <dgm:spPr>
        <a:noFill/>
        <a:ln w="19050">
          <a:solidFill>
            <a:schemeClr val="bg1">
              <a:lumMod val="50000"/>
            </a:schemeClr>
          </a:solidFill>
        </a:ln>
      </dgm:spPr>
      <dgm:t>
        <a:bodyPr rtlCol="0"/>
        <a:lstStyle/>
        <a:p>
          <a:pPr rtl="0"/>
          <a:r>
            <a:rPr lang="pt-BR" sz="2100" dirty="0"/>
            <a:t>Benefício: isola os hosts que executam as instâncias</a:t>
          </a:r>
        </a:p>
      </dgm:t>
    </dgm:pt>
    <dgm:pt modelId="{B986335E-A6E3-614C-8C20-CAB139347CC6}" type="parTrans" cxnId="{FA418F48-D42C-1743-AE73-1AFE296C9CF8}">
      <dgm:prSet/>
      <dgm:spPr/>
      <dgm:t>
        <a:bodyPr rtlCol="0"/>
        <a:lstStyle/>
        <a:p>
          <a:pPr rtl="0"/>
          <a:endParaRPr lang="en-US"/>
        </a:p>
      </dgm:t>
    </dgm:pt>
    <dgm:pt modelId="{106E57F2-7B29-4C4C-B6B2-63CC41204545}" type="sibTrans" cxnId="{FA418F48-D42C-1743-AE73-1AFE296C9CF8}">
      <dgm:prSet/>
      <dgm:spPr/>
      <dgm:t>
        <a:bodyPr rtlCol="0"/>
        <a:lstStyle/>
        <a:p>
          <a:pPr rtl="0"/>
          <a:endParaRPr lang="en-US"/>
        </a:p>
      </dgm:t>
    </dgm:pt>
    <dgm:pt modelId="{247B3DAC-B93A-FC48-80B6-4C28F49FAD13}">
      <dgm:prSet phldrT="[Text]" custT="1"/>
      <dgm:spPr>
        <a:noFill/>
        <a:ln w="19050">
          <a:solidFill>
            <a:schemeClr val="bg1">
              <a:lumMod val="50000"/>
            </a:schemeClr>
          </a:solidFill>
        </a:ln>
      </dgm:spPr>
      <dgm:t>
        <a:bodyPr rtlCol="0"/>
        <a:lstStyle/>
        <a:p>
          <a:pPr rtl="0"/>
          <a:r>
            <a:rPr lang="pt-BR" sz="2100" dirty="0"/>
            <a:t>Benefício: permite que você use suas licenças de software vinculadas ao servidor e atenda aos requisitos de conformidade</a:t>
          </a:r>
        </a:p>
      </dgm:t>
    </dgm:pt>
    <dgm:pt modelId="{E7A91D97-ACC4-704B-ACC1-6ED82E7EB30A}" type="parTrans" cxnId="{AEF66118-54CD-484D-BC4C-6B884D7BB94E}">
      <dgm:prSet/>
      <dgm:spPr/>
      <dgm:t>
        <a:bodyPr rtlCol="0"/>
        <a:lstStyle/>
        <a:p>
          <a:pPr rtl="0"/>
          <a:endParaRPr lang="en-US"/>
        </a:p>
      </dgm:t>
    </dgm:pt>
    <dgm:pt modelId="{8DA895A0-4002-6348-8D08-F13905571D46}" type="sibTrans" cxnId="{AEF66118-54CD-484D-BC4C-6B884D7BB94E}">
      <dgm:prSet/>
      <dgm:spPr/>
      <dgm:t>
        <a:bodyPr rtlCol="0"/>
        <a:lstStyle/>
        <a:p>
          <a:pPr rtl="0"/>
          <a:endParaRPr lang="en-US"/>
        </a:p>
      </dgm:t>
    </dgm:pt>
    <dgm:pt modelId="{8771D106-FBA0-E449-8150-1B669888B02A}" type="pres">
      <dgm:prSet presAssocID="{D759F412-8551-C54A-A065-D92728477469}" presName="Name0" presStyleCnt="0">
        <dgm:presLayoutVars>
          <dgm:dir/>
          <dgm:animLvl val="lvl"/>
          <dgm:resizeHandles val="exact"/>
        </dgm:presLayoutVars>
      </dgm:prSet>
      <dgm:spPr/>
      <dgm:t>
        <a:bodyPr rtlCol="0"/>
        <a:lstStyle/>
        <a:p>
          <a:pPr rtl="0"/>
          <a:endParaRPr lang="en-US"/>
        </a:p>
      </dgm:t>
    </dgm:pt>
    <dgm:pt modelId="{763845A5-45EB-3847-AE1A-59D611B25A91}" type="pres">
      <dgm:prSet presAssocID="{EE220A1F-5795-5E45-8066-D8C3A90356E1}" presName="composite" presStyleCnt="0"/>
      <dgm:spPr/>
    </dgm:pt>
    <dgm:pt modelId="{D7078823-F244-A24F-B47A-C3758D9C8AD9}" type="pres">
      <dgm:prSet presAssocID="{EE220A1F-5795-5E45-8066-D8C3A90356E1}" presName="parTx" presStyleLbl="alignNode1" presStyleIdx="0" presStyleCnt="2" custScaleY="100000">
        <dgm:presLayoutVars>
          <dgm:chMax val="0"/>
          <dgm:chPref val="0"/>
          <dgm:bulletEnabled val="1"/>
        </dgm:presLayoutVars>
      </dgm:prSet>
      <dgm:spPr/>
      <dgm:t>
        <a:bodyPr rtlCol="0"/>
        <a:lstStyle/>
        <a:p>
          <a:pPr rtl="0"/>
          <a:endParaRPr lang="en-US"/>
        </a:p>
      </dgm:t>
    </dgm:pt>
    <dgm:pt modelId="{A87972E8-F36E-1B46-943B-72E13B993B52}" type="pres">
      <dgm:prSet presAssocID="{EE220A1F-5795-5E45-8066-D8C3A90356E1}" presName="desTx" presStyleLbl="alignAccFollowNode1" presStyleIdx="0" presStyleCnt="2">
        <dgm:presLayoutVars>
          <dgm:bulletEnabled val="1"/>
        </dgm:presLayoutVars>
      </dgm:prSet>
      <dgm:spPr/>
      <dgm:t>
        <a:bodyPr rtlCol="0"/>
        <a:lstStyle/>
        <a:p>
          <a:pPr rtl="0"/>
          <a:endParaRPr lang="en-US"/>
        </a:p>
      </dgm:t>
    </dgm:pt>
    <dgm:pt modelId="{7D2C0356-E0D9-7642-909B-9D7F042FA92E}" type="pres">
      <dgm:prSet presAssocID="{CBEC5CC7-E644-C845-B2FE-0FA24551575A}" presName="space" presStyleCnt="0"/>
      <dgm:spPr/>
    </dgm:pt>
    <dgm:pt modelId="{DD2CCBED-D177-8947-988D-DC6DB215170C}" type="pres">
      <dgm:prSet presAssocID="{557DC993-AB6C-0B48-BCD8-42FB40B1B190}" presName="composite" presStyleCnt="0"/>
      <dgm:spPr/>
    </dgm:pt>
    <dgm:pt modelId="{0F33D959-3E12-EF40-AB09-B11F8DD0297F}" type="pres">
      <dgm:prSet presAssocID="{557DC993-AB6C-0B48-BCD8-42FB40B1B190}" presName="parTx" presStyleLbl="alignNode1" presStyleIdx="1" presStyleCnt="2" custScaleX="120568" custLinFactNeighborY="-2594">
        <dgm:presLayoutVars>
          <dgm:chMax val="0"/>
          <dgm:chPref val="0"/>
          <dgm:bulletEnabled val="1"/>
        </dgm:presLayoutVars>
      </dgm:prSet>
      <dgm:spPr/>
      <dgm:t>
        <a:bodyPr rtlCol="0"/>
        <a:lstStyle/>
        <a:p>
          <a:pPr rtl="0"/>
          <a:endParaRPr lang="en-US"/>
        </a:p>
      </dgm:t>
    </dgm:pt>
    <dgm:pt modelId="{3FFB5EA3-BFC8-3140-98A9-CA40F8CB57AB}" type="pres">
      <dgm:prSet presAssocID="{557DC993-AB6C-0B48-BCD8-42FB40B1B190}" presName="desTx" presStyleLbl="alignAccFollowNode1" presStyleIdx="1" presStyleCnt="2" custScaleX="120215">
        <dgm:presLayoutVars>
          <dgm:bulletEnabled val="1"/>
        </dgm:presLayoutVars>
      </dgm:prSet>
      <dgm:spPr/>
      <dgm:t>
        <a:bodyPr rtlCol="0"/>
        <a:lstStyle/>
        <a:p>
          <a:pPr rtl="0"/>
          <a:endParaRPr lang="en-US"/>
        </a:p>
      </dgm:t>
    </dgm:pt>
  </dgm:ptLst>
  <dgm:cxnLst>
    <dgm:cxn modelId="{B6ED9118-75BE-4244-8310-35096EC65A6E}" srcId="{557DC993-AB6C-0B48-BCD8-42FB40B1B190}" destId="{CB9CDEC0-3F5B-A444-9461-C179DC700749}" srcOrd="2" destOrd="0" parTransId="{C89B1DFD-B091-724B-8E5B-36BAFCC1A009}" sibTransId="{D359409D-BB63-5145-A972-3A9736CB8B1C}"/>
    <dgm:cxn modelId="{808E2A19-69EB-0341-ADB7-19347D872781}" type="presOf" srcId="{FF0EAB46-102E-D34A-8D1B-68DF05A491F4}" destId="{A87972E8-F36E-1B46-943B-72E13B993B52}" srcOrd="0" destOrd="2" presId="urn:microsoft.com/office/officeart/2005/8/layout/hList1"/>
    <dgm:cxn modelId="{D0AF3451-C1EE-7A44-A684-FE184A8D41B6}" type="presOf" srcId="{EE220A1F-5795-5E45-8066-D8C3A90356E1}" destId="{D7078823-F244-A24F-B47A-C3758D9C8AD9}" srcOrd="0" destOrd="0" presId="urn:microsoft.com/office/officeart/2005/8/layout/hList1"/>
    <dgm:cxn modelId="{8FF24510-ECA5-2443-BBBA-122DC66EC072}" srcId="{557DC993-AB6C-0B48-BCD8-42FB40B1B190}" destId="{6C605D94-8556-4F48-8269-5B7258521B67}" srcOrd="1" destOrd="0" parTransId="{91047CEB-1C16-D444-85DA-9AFE83F52C91}" sibTransId="{EB922433-0B90-0A4F-BB79-4544E68485A9}"/>
    <dgm:cxn modelId="{E5009674-8B51-694F-B08E-BA13AC373EAB}" type="presOf" srcId="{943224C2-61FD-4B4A-A9A1-73BF2130A2B6}" destId="{A87972E8-F36E-1B46-943B-72E13B993B52}" srcOrd="0" destOrd="0" presId="urn:microsoft.com/office/officeart/2005/8/layout/hList1"/>
    <dgm:cxn modelId="{0C74286D-CBF5-1543-8EF1-9CF823531D5E}" type="presOf" srcId="{14FA8AF6-FF3C-E546-B22A-CC890F1324D7}" destId="{3FFB5EA3-BFC8-3140-98A9-CA40F8CB57AB}" srcOrd="0" destOrd="4" presId="urn:microsoft.com/office/officeart/2005/8/layout/hList1"/>
    <dgm:cxn modelId="{F044FBE2-ED4D-B74D-8A10-1B384BE41A81}" srcId="{D759F412-8551-C54A-A065-D92728477469}" destId="{557DC993-AB6C-0B48-BCD8-42FB40B1B190}" srcOrd="1" destOrd="0" parTransId="{47C59CB8-44FC-4246-8F53-4243582656D1}" sibTransId="{BF51F366-7425-F74D-8F61-38602CF3C1D3}"/>
    <dgm:cxn modelId="{DF9D75F4-79C7-3540-B03E-C5B131651FD3}" srcId="{EE220A1F-5795-5E45-8066-D8C3A90356E1}" destId="{943224C2-61FD-4B4A-A9A1-73BF2130A2B6}" srcOrd="0" destOrd="0" parTransId="{FDB89CAD-693A-BB44-AD96-013FB0A6FA4C}" sibTransId="{E1C6CF0F-07BA-9B4F-BD3C-A5085FECB89C}"/>
    <dgm:cxn modelId="{A8D31AB8-0E47-9447-B072-648A667F57C3}" srcId="{EE220A1F-5795-5E45-8066-D8C3A90356E1}" destId="{4AE5E600-6940-5746-B3E1-2DD1A94C861A}" srcOrd="1" destOrd="0" parTransId="{26359439-8073-8340-8E8E-152176651338}" sibTransId="{F1C5E53C-BFD6-CD44-A669-CEC169097486}"/>
    <dgm:cxn modelId="{FDEA7966-D1A2-8D4C-B352-8DB678541BCC}" type="presOf" srcId="{1BD142F9-E2E4-F145-B33A-FFD580036472}" destId="{3FFB5EA3-BFC8-3140-98A9-CA40F8CB57AB}" srcOrd="0" destOrd="0" presId="urn:microsoft.com/office/officeart/2005/8/layout/hList1"/>
    <dgm:cxn modelId="{F7A4188D-16CD-E947-9875-86F4969B775C}" srcId="{557DC993-AB6C-0B48-BCD8-42FB40B1B190}" destId="{14FA8AF6-FF3C-E546-B22A-CC890F1324D7}" srcOrd="4" destOrd="0" parTransId="{4CC7CF25-15D7-EE44-955C-E54D9022CBC9}" sibTransId="{724A9F9E-45F7-8645-9D8E-9503576DF0CC}"/>
    <dgm:cxn modelId="{8CE19CFC-0F61-8E46-AE4F-A626D9E0DB00}" type="presOf" srcId="{CB9CDEC0-3F5B-A444-9461-C179DC700749}" destId="{3FFB5EA3-BFC8-3140-98A9-CA40F8CB57AB}" srcOrd="0" destOrd="2" presId="urn:microsoft.com/office/officeart/2005/8/layout/hList1"/>
    <dgm:cxn modelId="{AEF66118-54CD-484D-BC4C-6B884D7BB94E}" srcId="{557DC993-AB6C-0B48-BCD8-42FB40B1B190}" destId="{247B3DAC-B93A-FC48-80B6-4C28F49FAD13}" srcOrd="5" destOrd="0" parTransId="{E7A91D97-ACC4-704B-ACC1-6ED82E7EB30A}" sibTransId="{8DA895A0-4002-6348-8D08-F13905571D46}"/>
    <dgm:cxn modelId="{FA418F48-D42C-1743-AE73-1AFE296C9CF8}" srcId="{EE220A1F-5795-5E45-8066-D8C3A90356E1}" destId="{FF0EAB46-102E-D34A-8D1B-68DF05A491F4}" srcOrd="2" destOrd="0" parTransId="{B986335E-A6E3-614C-8C20-CAB139347CC6}" sibTransId="{106E57F2-7B29-4C4C-B6B2-63CC41204545}"/>
    <dgm:cxn modelId="{C434B675-11A3-6441-B3E3-EDE013EC61B7}" srcId="{557DC993-AB6C-0B48-BCD8-42FB40B1B190}" destId="{F162AB8F-F15A-9844-BEA3-9E98924D16F1}" srcOrd="3" destOrd="0" parTransId="{9F600751-1EE8-AA43-B6CA-06ADF44EC4EB}" sibTransId="{B84386C1-5D83-244D-B3EF-B004D64F42E6}"/>
    <dgm:cxn modelId="{64DCD140-DE84-EF43-B262-FB54ABA5EA80}" srcId="{D759F412-8551-C54A-A065-D92728477469}" destId="{EE220A1F-5795-5E45-8066-D8C3A90356E1}" srcOrd="0" destOrd="0" parTransId="{8E1DCE6F-C85F-7E4B-9B7E-168A70B57578}" sibTransId="{CBEC5CC7-E644-C845-B2FE-0FA24551575A}"/>
    <dgm:cxn modelId="{B505E8F4-00E1-B148-AC37-EC7DD9ADF9D2}" type="presOf" srcId="{6C605D94-8556-4F48-8269-5B7258521B67}" destId="{3FFB5EA3-BFC8-3140-98A9-CA40F8CB57AB}" srcOrd="0" destOrd="1" presId="urn:microsoft.com/office/officeart/2005/8/layout/hList1"/>
    <dgm:cxn modelId="{72B632E4-7CED-324E-BED4-7FA34B6635FA}" type="presOf" srcId="{4AE5E600-6940-5746-B3E1-2DD1A94C861A}" destId="{A87972E8-F36E-1B46-943B-72E13B993B52}" srcOrd="0" destOrd="1" presId="urn:microsoft.com/office/officeart/2005/8/layout/hList1"/>
    <dgm:cxn modelId="{640B9D74-76E9-E94E-A72D-F0968F3DA7A8}" type="presOf" srcId="{247B3DAC-B93A-FC48-80B6-4C28F49FAD13}" destId="{3FFB5EA3-BFC8-3140-98A9-CA40F8CB57AB}" srcOrd="0" destOrd="5" presId="urn:microsoft.com/office/officeart/2005/8/layout/hList1"/>
    <dgm:cxn modelId="{EA91035A-A3C9-C744-8BBC-60D6AE3DB1C0}" type="presOf" srcId="{D759F412-8551-C54A-A065-D92728477469}" destId="{8771D106-FBA0-E449-8150-1B669888B02A}" srcOrd="0" destOrd="0" presId="urn:microsoft.com/office/officeart/2005/8/layout/hList1"/>
    <dgm:cxn modelId="{E139678C-6D8B-164A-9942-E7F143717B9D}" type="presOf" srcId="{557DC993-AB6C-0B48-BCD8-42FB40B1B190}" destId="{0F33D959-3E12-EF40-AB09-B11F8DD0297F}" srcOrd="0" destOrd="0" presId="urn:microsoft.com/office/officeart/2005/8/layout/hList1"/>
    <dgm:cxn modelId="{43315D89-B82E-A845-8CF1-AC7CD8B97AD9}" srcId="{557DC993-AB6C-0B48-BCD8-42FB40B1B190}" destId="{1BD142F9-E2E4-F145-B33A-FFD580036472}" srcOrd="0" destOrd="0" parTransId="{5F377459-9019-FD48-BBE5-F06B6AA400DA}" sibTransId="{634F5DD9-B943-074E-881E-DE320754D4AF}"/>
    <dgm:cxn modelId="{55C154A1-E734-0D41-892A-4982DFD56799}" type="presOf" srcId="{F162AB8F-F15A-9844-BEA3-9E98924D16F1}" destId="{3FFB5EA3-BFC8-3140-98A9-CA40F8CB57AB}" srcOrd="0" destOrd="3" presId="urn:microsoft.com/office/officeart/2005/8/layout/hList1"/>
    <dgm:cxn modelId="{65A5A93D-7104-D346-8138-FE9F1DBD809A}" type="presParOf" srcId="{8771D106-FBA0-E449-8150-1B669888B02A}" destId="{763845A5-45EB-3847-AE1A-59D611B25A91}" srcOrd="0" destOrd="0" presId="urn:microsoft.com/office/officeart/2005/8/layout/hList1"/>
    <dgm:cxn modelId="{1AA48BEE-9F33-3A4B-AFBD-59D221753293}" type="presParOf" srcId="{763845A5-45EB-3847-AE1A-59D611B25A91}" destId="{D7078823-F244-A24F-B47A-C3758D9C8AD9}" srcOrd="0" destOrd="0" presId="urn:microsoft.com/office/officeart/2005/8/layout/hList1"/>
    <dgm:cxn modelId="{3AA707AA-E67D-5949-8E9F-A615D87851E4}" type="presParOf" srcId="{763845A5-45EB-3847-AE1A-59D611B25A91}" destId="{A87972E8-F36E-1B46-943B-72E13B993B52}" srcOrd="1" destOrd="0" presId="urn:microsoft.com/office/officeart/2005/8/layout/hList1"/>
    <dgm:cxn modelId="{A18F6804-006B-E941-BC2C-783ED403F1E0}" type="presParOf" srcId="{8771D106-FBA0-E449-8150-1B669888B02A}" destId="{7D2C0356-E0D9-7642-909B-9D7F042FA92E}" srcOrd="1" destOrd="0" presId="urn:microsoft.com/office/officeart/2005/8/layout/hList1"/>
    <dgm:cxn modelId="{F4826E00-EE96-4643-B079-B1C7FEEEBADF}" type="presParOf" srcId="{8771D106-FBA0-E449-8150-1B669888B02A}" destId="{DD2CCBED-D177-8947-988D-DC6DB215170C}" srcOrd="2" destOrd="0" presId="urn:microsoft.com/office/officeart/2005/8/layout/hList1"/>
    <dgm:cxn modelId="{60184160-AEA1-9B41-BC6C-E4409329ABE8}" type="presParOf" srcId="{DD2CCBED-D177-8947-988D-DC6DB215170C}" destId="{0F33D959-3E12-EF40-AB09-B11F8DD0297F}" srcOrd="0" destOrd="0" presId="urn:microsoft.com/office/officeart/2005/8/layout/hList1"/>
    <dgm:cxn modelId="{A1CBFE45-D08E-A045-A7BD-26ACC5E54978}" type="presParOf" srcId="{DD2CCBED-D177-8947-988D-DC6DB215170C}" destId="{3FFB5EA3-BFC8-3140-98A9-CA40F8CB57A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22E89-E8DF-024A-9C30-AF0DEE119B9B}">
      <dsp:nvSpPr>
        <dsp:cNvPr id="0" name=""/>
        <dsp:cNvSpPr/>
      </dsp:nvSpPr>
      <dsp:spPr>
        <a:xfrm>
          <a:off x="2713403" y="2652"/>
          <a:ext cx="1500160" cy="97510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rtlCol="0" anchor="ctr" anchorCtr="0">
          <a:noAutofit/>
        </a:bodyPr>
        <a:lstStyle/>
        <a:p>
          <a:pPr lvl="0" algn="ctr" defTabSz="622300" rtl="0">
            <a:lnSpc>
              <a:spcPct val="90000"/>
            </a:lnSpc>
            <a:spcBef>
              <a:spcPct val="0"/>
            </a:spcBef>
            <a:spcAft>
              <a:spcPct val="35000"/>
            </a:spcAft>
          </a:pPr>
          <a:r>
            <a:rPr lang="pt-BR" sz="1400" kern="1200"/>
            <a:t>Web </a:t>
          </a:r>
          <a:r>
            <a:rPr lang="en-US" sz="1400" kern="1200" dirty="0"/>
            <a:t/>
          </a:r>
          <a:br>
            <a:rPr lang="en-US" sz="1400" kern="1200" dirty="0"/>
          </a:br>
          <a:r>
            <a:rPr lang="pt-BR" sz="1400" kern="1200"/>
            <a:t>servidor</a:t>
          </a:r>
        </a:p>
      </dsp:txBody>
      <dsp:txXfrm>
        <a:off x="2761004" y="50253"/>
        <a:ext cx="1404958" cy="879902"/>
      </dsp:txXfrm>
    </dsp:sp>
    <dsp:sp modelId="{40E0E894-D61B-FC40-84DA-B54A7F9DDE15}">
      <dsp:nvSpPr>
        <dsp:cNvPr id="0" name=""/>
        <dsp:cNvSpPr/>
      </dsp:nvSpPr>
      <dsp:spPr>
        <a:xfrm>
          <a:off x="1477744" y="489608"/>
          <a:ext cx="3893922" cy="3893922"/>
        </a:xfrm>
        <a:custGeom>
          <a:avLst/>
          <a:gdLst/>
          <a:ahLst/>
          <a:cxnLst/>
          <a:rect l="0" t="0" r="0" b="0"/>
          <a:pathLst>
            <a:path>
              <a:moveTo>
                <a:pt x="2745650" y="171361"/>
              </a:moveTo>
              <a:arcTo wR="1946961" hR="1946961" stAng="17653133" swAng="1888150"/>
            </a:path>
          </a:pathLst>
        </a:custGeom>
        <a:noFill/>
        <a:ln w="6350" cap="flat" cmpd="sng" algn="ctr">
          <a:solidFill>
            <a:schemeClr val="accent1">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6E56066-971A-5B47-B351-A3F3A979FDC5}">
      <dsp:nvSpPr>
        <dsp:cNvPr id="0" name=""/>
        <dsp:cNvSpPr/>
      </dsp:nvSpPr>
      <dsp:spPr>
        <a:xfrm>
          <a:off x="4526705" y="1347981"/>
          <a:ext cx="1500160" cy="97510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rtlCol="0" anchor="ctr" anchorCtr="0">
          <a:noAutofit/>
        </a:bodyPr>
        <a:lstStyle/>
        <a:p>
          <a:pPr lvl="0" algn="ctr" defTabSz="622300" rtl="0">
            <a:lnSpc>
              <a:spcPct val="90000"/>
            </a:lnSpc>
            <a:spcBef>
              <a:spcPct val="0"/>
            </a:spcBef>
            <a:spcAft>
              <a:spcPct val="35000"/>
            </a:spcAft>
          </a:pPr>
          <a:r>
            <a:rPr lang="pt-BR" sz="1400" kern="1200"/>
            <a:t>Servidor de aplicações</a:t>
          </a:r>
        </a:p>
      </dsp:txBody>
      <dsp:txXfrm>
        <a:off x="4574306" y="1395582"/>
        <a:ext cx="1404958" cy="879902"/>
      </dsp:txXfrm>
    </dsp:sp>
    <dsp:sp modelId="{F43B49FE-578C-E944-95A4-3A5D74A5CF2A}">
      <dsp:nvSpPr>
        <dsp:cNvPr id="0" name=""/>
        <dsp:cNvSpPr/>
      </dsp:nvSpPr>
      <dsp:spPr>
        <a:xfrm>
          <a:off x="1478154" y="490216"/>
          <a:ext cx="3893922" cy="3893922"/>
        </a:xfrm>
        <a:custGeom>
          <a:avLst/>
          <a:gdLst/>
          <a:ahLst/>
          <a:cxnLst/>
          <a:rect l="0" t="0" r="0" b="0"/>
          <a:pathLst>
            <a:path>
              <a:moveTo>
                <a:pt x="3891266" y="1845308"/>
              </a:moveTo>
              <a:arcTo wR="1946961" hR="1946961" stAng="21420430" swAng="2195114"/>
            </a:path>
          </a:pathLst>
        </a:custGeom>
        <a:noFill/>
        <a:ln w="6350" cap="flat" cmpd="sng" algn="ctr">
          <a:solidFill>
            <a:schemeClr val="accent1">
              <a:shade val="90000"/>
              <a:hueOff val="62650"/>
              <a:satOff val="-6459"/>
              <a:lumOff val="10595"/>
              <a:alphaOff val="0"/>
            </a:schemeClr>
          </a:solidFill>
          <a:prstDash val="solid"/>
          <a:miter lim="800000"/>
        </a:ln>
        <a:effectLst/>
      </dsp:spPr>
      <dsp:style>
        <a:lnRef idx="1">
          <a:scrgbClr r="0" g="0" b="0"/>
        </a:lnRef>
        <a:fillRef idx="0">
          <a:scrgbClr r="0" g="0" b="0"/>
        </a:fillRef>
        <a:effectRef idx="0">
          <a:scrgbClr r="0" g="0" b="0"/>
        </a:effectRef>
        <a:fontRef idx="minor"/>
      </dsp:style>
    </dsp:sp>
    <dsp:sp modelId="{728E8ED7-4F8A-774A-BBAB-79B709287EC6}">
      <dsp:nvSpPr>
        <dsp:cNvPr id="0" name=""/>
        <dsp:cNvSpPr/>
      </dsp:nvSpPr>
      <dsp:spPr>
        <a:xfrm>
          <a:off x="3819430" y="3524749"/>
          <a:ext cx="1500160" cy="97510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rtlCol="0" anchor="ctr" anchorCtr="0">
          <a:noAutofit/>
        </a:bodyPr>
        <a:lstStyle/>
        <a:p>
          <a:pPr lvl="0" algn="ctr" defTabSz="622300" rtl="0">
            <a:lnSpc>
              <a:spcPct val="90000"/>
            </a:lnSpc>
            <a:spcBef>
              <a:spcPct val="0"/>
            </a:spcBef>
            <a:spcAft>
              <a:spcPct val="35000"/>
            </a:spcAft>
          </a:pPr>
          <a:r>
            <a:rPr lang="pt-BR" sz="1400" kern="1200"/>
            <a:t>Servidor de banco de dados</a:t>
          </a:r>
        </a:p>
      </dsp:txBody>
      <dsp:txXfrm>
        <a:off x="3867031" y="3572350"/>
        <a:ext cx="1404958" cy="879902"/>
      </dsp:txXfrm>
    </dsp:sp>
    <dsp:sp modelId="{9092F3F1-B679-2949-813F-51F595ADC089}">
      <dsp:nvSpPr>
        <dsp:cNvPr id="0" name=""/>
        <dsp:cNvSpPr/>
      </dsp:nvSpPr>
      <dsp:spPr>
        <a:xfrm>
          <a:off x="1478154" y="490216"/>
          <a:ext cx="3893922" cy="3893922"/>
        </a:xfrm>
        <a:custGeom>
          <a:avLst/>
          <a:gdLst/>
          <a:ahLst/>
          <a:cxnLst/>
          <a:rect l="0" t="0" r="0" b="0"/>
          <a:pathLst>
            <a:path>
              <a:moveTo>
                <a:pt x="2333549" y="3855155"/>
              </a:moveTo>
              <a:arcTo wR="1946961" hR="1946961" stAng="4712834" swAng="1374332"/>
            </a:path>
          </a:pathLst>
        </a:custGeom>
        <a:noFill/>
        <a:ln w="6350" cap="flat" cmpd="sng" algn="ctr">
          <a:solidFill>
            <a:schemeClr val="accent1">
              <a:shade val="90000"/>
              <a:hueOff val="125301"/>
              <a:satOff val="-12919"/>
              <a:lumOff val="21191"/>
              <a:alphaOff val="0"/>
            </a:schemeClr>
          </a:solidFill>
          <a:prstDash val="solid"/>
          <a:miter lim="800000"/>
        </a:ln>
        <a:effectLst/>
      </dsp:spPr>
      <dsp:style>
        <a:lnRef idx="1">
          <a:scrgbClr r="0" g="0" b="0"/>
        </a:lnRef>
        <a:fillRef idx="0">
          <a:scrgbClr r="0" g="0" b="0"/>
        </a:fillRef>
        <a:effectRef idx="0">
          <a:scrgbClr r="0" g="0" b="0"/>
        </a:effectRef>
        <a:fontRef idx="minor"/>
      </dsp:style>
    </dsp:sp>
    <dsp:sp modelId="{6A88BEBE-6DF7-B849-9DE3-B03B174428A5}">
      <dsp:nvSpPr>
        <dsp:cNvPr id="0" name=""/>
        <dsp:cNvSpPr/>
      </dsp:nvSpPr>
      <dsp:spPr>
        <a:xfrm>
          <a:off x="1530640" y="3524749"/>
          <a:ext cx="1500160" cy="97510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rtlCol="0" anchor="ctr" anchorCtr="0">
          <a:noAutofit/>
        </a:bodyPr>
        <a:lstStyle/>
        <a:p>
          <a:pPr lvl="0" algn="ctr" defTabSz="622300" rtl="0">
            <a:lnSpc>
              <a:spcPct val="90000"/>
            </a:lnSpc>
            <a:spcBef>
              <a:spcPct val="0"/>
            </a:spcBef>
            <a:spcAft>
              <a:spcPct val="35000"/>
            </a:spcAft>
          </a:pPr>
          <a:r>
            <a:rPr lang="pt-BR" sz="1400" kern="1200"/>
            <a:t>Mídia </a:t>
          </a:r>
          <a:r>
            <a:rPr lang="en-US" sz="1400" kern="1200" dirty="0"/>
            <a:t/>
          </a:r>
          <a:br>
            <a:rPr lang="en-US" sz="1400" kern="1200" dirty="0"/>
          </a:br>
          <a:r>
            <a:rPr lang="pt-BR" sz="1400" kern="1200"/>
            <a:t>servidor</a:t>
          </a:r>
        </a:p>
      </dsp:txBody>
      <dsp:txXfrm>
        <a:off x="1578241" y="3572350"/>
        <a:ext cx="1404958" cy="879902"/>
      </dsp:txXfrm>
    </dsp:sp>
    <dsp:sp modelId="{8267AAE4-9CB8-0F4F-AB23-A91C85E3DDC8}">
      <dsp:nvSpPr>
        <dsp:cNvPr id="0" name=""/>
        <dsp:cNvSpPr/>
      </dsp:nvSpPr>
      <dsp:spPr>
        <a:xfrm>
          <a:off x="1478154" y="490216"/>
          <a:ext cx="3893922" cy="3893922"/>
        </a:xfrm>
        <a:custGeom>
          <a:avLst/>
          <a:gdLst/>
          <a:ahLst/>
          <a:cxnLst/>
          <a:rect l="0" t="0" r="0" b="0"/>
          <a:pathLst>
            <a:path>
              <a:moveTo>
                <a:pt x="325153" y="3024178"/>
              </a:moveTo>
              <a:arcTo wR="1946961" hR="1946961" stAng="8784455" swAng="2195114"/>
            </a:path>
          </a:pathLst>
        </a:custGeom>
        <a:noFill/>
        <a:ln w="6350" cap="flat" cmpd="sng" algn="ctr">
          <a:solidFill>
            <a:schemeClr val="accent1">
              <a:shade val="90000"/>
              <a:hueOff val="187951"/>
              <a:satOff val="-19378"/>
              <a:lumOff val="31786"/>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AE2C93-37B3-A741-A5D4-F5145E77A505}">
      <dsp:nvSpPr>
        <dsp:cNvPr id="0" name=""/>
        <dsp:cNvSpPr/>
      </dsp:nvSpPr>
      <dsp:spPr>
        <a:xfrm>
          <a:off x="823365" y="1347981"/>
          <a:ext cx="1500160" cy="975104"/>
        </a:xfrm>
        <a:prstGeom prst="roundRect">
          <a:avLst/>
        </a:prstGeom>
        <a:solidFill>
          <a:schemeClr val="accent5"/>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rtlCol="0" anchor="ctr" anchorCtr="0">
          <a:noAutofit/>
        </a:bodyPr>
        <a:lstStyle/>
        <a:p>
          <a:pPr lvl="0" algn="ctr" defTabSz="622300" rtl="0">
            <a:lnSpc>
              <a:spcPct val="90000"/>
            </a:lnSpc>
            <a:spcBef>
              <a:spcPct val="0"/>
            </a:spcBef>
            <a:spcAft>
              <a:spcPct val="35000"/>
            </a:spcAft>
          </a:pPr>
          <a:r>
            <a:rPr lang="pt-BR" sz="1400" kern="1200"/>
            <a:t>Qualquer coisa que um servidor possa fazer</a:t>
          </a:r>
        </a:p>
      </dsp:txBody>
      <dsp:txXfrm>
        <a:off x="870966" y="1395582"/>
        <a:ext cx="1404958" cy="879902"/>
      </dsp:txXfrm>
    </dsp:sp>
    <dsp:sp modelId="{F0A0240A-EBEC-5F44-85A7-8CF9F4162B7B}">
      <dsp:nvSpPr>
        <dsp:cNvPr id="0" name=""/>
        <dsp:cNvSpPr/>
      </dsp:nvSpPr>
      <dsp:spPr>
        <a:xfrm>
          <a:off x="1478538" y="489647"/>
          <a:ext cx="3893922" cy="3893922"/>
        </a:xfrm>
        <a:custGeom>
          <a:avLst/>
          <a:gdLst/>
          <a:ahLst/>
          <a:cxnLst/>
          <a:rect l="0" t="0" r="0" b="0"/>
          <a:pathLst>
            <a:path>
              <a:moveTo>
                <a:pt x="339283" y="848766"/>
              </a:moveTo>
              <a:arcTo wR="1946961" hR="1946961" stAng="12860205" swAng="2032162"/>
            </a:path>
          </a:pathLst>
        </a:custGeom>
        <a:noFill/>
        <a:ln w="6350" cap="flat" cmpd="sng" algn="ctr">
          <a:solidFill>
            <a:schemeClr val="accent1">
              <a:shade val="90000"/>
              <a:hueOff val="250602"/>
              <a:satOff val="-25838"/>
              <a:lumOff val="4238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488AA-3984-4F45-839C-E1B275F12C8B}">
      <dsp:nvSpPr>
        <dsp:cNvPr id="0" name=""/>
        <dsp:cNvSpPr/>
      </dsp:nvSpPr>
      <dsp:spPr>
        <a:xfrm rot="5400000">
          <a:off x="1133829" y="1124802"/>
          <a:ext cx="1940892" cy="3229601"/>
        </a:xfrm>
        <a:prstGeom prst="corner">
          <a:avLst>
            <a:gd name="adj1" fmla="val 16120"/>
            <a:gd name="adj2" fmla="val 16110"/>
          </a:avLst>
        </a:prstGeom>
        <a:solidFill>
          <a:schemeClr val="bg1">
            <a:lumMod val="6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7C0D22-C6A8-124E-87F2-DD41DF582F0E}">
      <dsp:nvSpPr>
        <dsp:cNvPr id="0" name=""/>
        <dsp:cNvSpPr/>
      </dsp:nvSpPr>
      <dsp:spPr>
        <a:xfrm>
          <a:off x="809845" y="2089757"/>
          <a:ext cx="2915701" cy="2555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rtlCol="0" anchor="t" anchorCtr="0">
          <a:noAutofit/>
        </a:bodyPr>
        <a:lstStyle/>
        <a:p>
          <a:pPr lvl="0" algn="l" defTabSz="889000" rtl="0">
            <a:lnSpc>
              <a:spcPct val="90000"/>
            </a:lnSpc>
            <a:spcBef>
              <a:spcPct val="0"/>
            </a:spcBef>
            <a:spcAft>
              <a:spcPct val="35000"/>
            </a:spcAft>
          </a:pPr>
          <a:r>
            <a:rPr lang="pt-BR" sz="2000" b="0" kern="1200">
              <a:latin typeface="Amazon Ember" panose="02000000000000000000" pitchFamily="2" charset="0"/>
              <a:ea typeface="Amazon Ember" panose="02000000000000000000" pitchFamily="2" charset="0"/>
            </a:rPr>
            <a:t> Amazon EBS:</a:t>
          </a:r>
          <a:r>
            <a:rPr lang="pt-BR" sz="2000" b="0" kern="1200"/>
            <a:t> só </a:t>
          </a:r>
          <a:r>
            <a:rPr lang="pt-BR" sz="2000" kern="1200"/>
            <a:t>se associa a uma instância</a:t>
          </a:r>
        </a:p>
      </dsp:txBody>
      <dsp:txXfrm>
        <a:off x="809845" y="2089757"/>
        <a:ext cx="2915701" cy="2555783"/>
      </dsp:txXfrm>
    </dsp:sp>
    <dsp:sp modelId="{A2D5E80A-6C6D-B542-B21E-B0953CFA7ABB}">
      <dsp:nvSpPr>
        <dsp:cNvPr id="0" name=""/>
        <dsp:cNvSpPr/>
      </dsp:nvSpPr>
      <dsp:spPr>
        <a:xfrm>
          <a:off x="3175415" y="887035"/>
          <a:ext cx="550132" cy="550132"/>
        </a:xfrm>
        <a:prstGeom prst="triangle">
          <a:avLst>
            <a:gd name="adj" fmla="val 100000"/>
          </a:avLst>
        </a:prstGeom>
        <a:solidFill>
          <a:schemeClr val="bg1">
            <a:lumMod val="6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9E65D-A1C8-E844-9D91-E60CBE34D642}">
      <dsp:nvSpPr>
        <dsp:cNvPr id="0" name=""/>
        <dsp:cNvSpPr/>
      </dsp:nvSpPr>
      <dsp:spPr>
        <a:xfrm rot="5400000">
          <a:off x="4703217" y="241553"/>
          <a:ext cx="1940892" cy="3229601"/>
        </a:xfrm>
        <a:prstGeom prst="corner">
          <a:avLst>
            <a:gd name="adj1" fmla="val 16120"/>
            <a:gd name="adj2" fmla="val 16110"/>
          </a:avLst>
        </a:prstGeom>
        <a:solidFill>
          <a:schemeClr val="accent5">
            <a:lumMod val="60000"/>
            <a:lumOff val="4000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39EB7-7D5B-EB40-98D4-2F8F3ACDA0B0}">
      <dsp:nvSpPr>
        <dsp:cNvPr id="0" name=""/>
        <dsp:cNvSpPr/>
      </dsp:nvSpPr>
      <dsp:spPr>
        <a:xfrm>
          <a:off x="4379234" y="1206508"/>
          <a:ext cx="2915701" cy="2555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rtlCol="0" anchor="t" anchorCtr="0">
          <a:noAutofit/>
        </a:bodyPr>
        <a:lstStyle/>
        <a:p>
          <a:pPr lvl="0" algn="l" defTabSz="889000" rtl="0">
            <a:lnSpc>
              <a:spcPct val="90000"/>
            </a:lnSpc>
            <a:spcBef>
              <a:spcPct val="0"/>
            </a:spcBef>
            <a:spcAft>
              <a:spcPct val="35000"/>
            </a:spcAft>
          </a:pPr>
          <a:r>
            <a:rPr lang="pt-BR" sz="2000" b="0" kern="1200">
              <a:latin typeface="Amazon Ember" panose="02000000000000000000" pitchFamily="2" charset="0"/>
              <a:ea typeface="Amazon Ember" panose="02000000000000000000" pitchFamily="2" charset="0"/>
            </a:rPr>
            <a:t>Amazon S3: </a:t>
          </a:r>
          <a:r>
            <a:rPr lang="pt-BR" sz="2000" b="0" kern="1200"/>
            <a:t>é uma </a:t>
          </a:r>
          <a:r>
            <a:rPr lang="pt-BR" sz="2000" kern="1200"/>
            <a:t>opção, mas não é ideal</a:t>
          </a:r>
        </a:p>
      </dsp:txBody>
      <dsp:txXfrm>
        <a:off x="4379234" y="1206508"/>
        <a:ext cx="2915701" cy="2555783"/>
      </dsp:txXfrm>
    </dsp:sp>
    <dsp:sp modelId="{DB2D40EC-5D01-E644-9395-CDE631C855F5}">
      <dsp:nvSpPr>
        <dsp:cNvPr id="0" name=""/>
        <dsp:cNvSpPr/>
      </dsp:nvSpPr>
      <dsp:spPr>
        <a:xfrm>
          <a:off x="6744804" y="3786"/>
          <a:ext cx="550132" cy="550132"/>
        </a:xfrm>
        <a:prstGeom prst="triangle">
          <a:avLst>
            <a:gd name="adj" fmla="val 100000"/>
          </a:avLst>
        </a:prstGeom>
        <a:solidFill>
          <a:schemeClr val="accent5">
            <a:lumMod val="60000"/>
            <a:lumOff val="4000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72F5B-1B7E-5443-B193-0E4FC855509C}">
      <dsp:nvSpPr>
        <dsp:cNvPr id="0" name=""/>
        <dsp:cNvSpPr/>
      </dsp:nvSpPr>
      <dsp:spPr>
        <a:xfrm rot="5400000">
          <a:off x="8272606" y="-641695"/>
          <a:ext cx="1940892" cy="3229601"/>
        </a:xfrm>
        <a:prstGeom prst="corner">
          <a:avLst>
            <a:gd name="adj1" fmla="val 16120"/>
            <a:gd name="adj2" fmla="val 16110"/>
          </a:avLst>
        </a:prstGeom>
        <a:solidFill>
          <a:schemeClr val="tx1">
            <a:lumMod val="65000"/>
            <a:lumOff val="35000"/>
          </a:schemeClr>
        </a:solidFill>
        <a:ln w="12700" cap="flat" cmpd="sng" algn="ctr">
          <a:solidFill>
            <a:schemeClr val="tx1">
              <a:lumMod val="50000"/>
              <a:lumOff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FDCAE-21A9-C443-8B74-36F270C4E332}">
      <dsp:nvSpPr>
        <dsp:cNvPr id="0" name=""/>
        <dsp:cNvSpPr/>
      </dsp:nvSpPr>
      <dsp:spPr>
        <a:xfrm>
          <a:off x="7948623" y="323259"/>
          <a:ext cx="2915701" cy="2555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rtlCol="0" anchor="t" anchorCtr="0">
          <a:noAutofit/>
        </a:bodyPr>
        <a:lstStyle/>
        <a:p>
          <a:pPr lvl="0" algn="l" defTabSz="889000" rtl="0">
            <a:lnSpc>
              <a:spcPct val="90000"/>
            </a:lnSpc>
            <a:spcBef>
              <a:spcPct val="0"/>
            </a:spcBef>
            <a:spcAft>
              <a:spcPct val="35000"/>
            </a:spcAft>
          </a:pPr>
          <a:r>
            <a:rPr lang="pt-BR" sz="20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EFS</a:t>
          </a:r>
          <a:r>
            <a:rPr lang="pt-BR" sz="2000" kern="1200">
              <a:solidFill>
                <a:schemeClr val="tx1"/>
              </a:solidFill>
              <a:latin typeface="+mn-lt"/>
            </a:rPr>
            <a:t> </a:t>
          </a:r>
          <a:r>
            <a:rPr lang="pt-BR" sz="2000" i="1" kern="1200">
              <a:solidFill>
                <a:schemeClr val="tx1"/>
              </a:solidFill>
              <a:latin typeface="+mn-lt"/>
            </a:rPr>
            <a:t> </a:t>
          </a:r>
          <a:r>
            <a:rPr lang="pt-BR" sz="20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e </a:t>
          </a:r>
          <a:r>
            <a:rPr lang="pt-BR" sz="2000" b="0" i="0" kern="1200">
              <a:solidFill>
                <a:schemeClr val="tx1"/>
              </a:solidFill>
              <a:latin typeface="+mn-lt"/>
              <a:ea typeface="Amazon Ember" panose="020B0603020204020204" pitchFamily="34" charset="0"/>
              <a:cs typeface="Amazon Ember" panose="020B0603020204020204" pitchFamily="34" charset="0"/>
            </a:rPr>
            <a:t>Amazon FSx for Windows File Server:</a:t>
          </a:r>
          <a:r>
            <a:rPr lang="pt-BR" sz="2000" kern="1200">
              <a:solidFill>
                <a:schemeClr val="tx1"/>
              </a:solidFill>
            </a:rPr>
            <a:t>ambos cumprem o requisito</a:t>
          </a:r>
          <a:endParaRPr lang="en-US" sz="2000" kern="1200" dirty="0"/>
        </a:p>
      </dsp:txBody>
      <dsp:txXfrm>
        <a:off x="7948623" y="323259"/>
        <a:ext cx="2915701" cy="2555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78823-F244-A24F-B47A-C3758D9C8AD9}">
      <dsp:nvSpPr>
        <dsp:cNvPr id="0" name=""/>
        <dsp:cNvSpPr/>
      </dsp:nvSpPr>
      <dsp:spPr>
        <a:xfrm>
          <a:off x="6487" y="-245051"/>
          <a:ext cx="4835052" cy="522000"/>
        </a:xfrm>
        <a:prstGeom prst="rect">
          <a:avLst/>
        </a:prstGeom>
        <a:solidFill>
          <a:schemeClr val="accent5"/>
        </a:solidFill>
        <a:ln w="1905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rtlCol="0" anchor="ctr" anchorCtr="0">
          <a:noAutofit/>
        </a:bodyPr>
        <a:lstStyle/>
        <a:p>
          <a:pPr lvl="0" algn="ctr" defTabSz="1022350" rtl="0">
            <a:lnSpc>
              <a:spcPct val="90000"/>
            </a:lnSpc>
            <a:spcBef>
              <a:spcPct val="0"/>
            </a:spcBef>
            <a:spcAft>
              <a:spcPct val="35000"/>
            </a:spcAft>
          </a:pPr>
          <a:r>
            <a:rPr lang="pt-BR" sz="2300" b="0" i="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Instâncias dedicadas</a:t>
          </a:r>
        </a:p>
      </dsp:txBody>
      <dsp:txXfrm>
        <a:off x="6487" y="-245051"/>
        <a:ext cx="4835052" cy="522000"/>
      </dsp:txXfrm>
    </dsp:sp>
    <dsp:sp modelId="{A87972E8-F36E-1B46-943B-72E13B993B52}">
      <dsp:nvSpPr>
        <dsp:cNvPr id="0" name=""/>
        <dsp:cNvSpPr/>
      </dsp:nvSpPr>
      <dsp:spPr>
        <a:xfrm>
          <a:off x="6487" y="276948"/>
          <a:ext cx="4835052" cy="3459290"/>
        </a:xfrm>
        <a:prstGeom prst="rect">
          <a:avLst/>
        </a:prstGeom>
        <a:noFill/>
        <a:ln w="1905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rtlCol="0" anchor="t" anchorCtr="0">
          <a:noAutofit/>
        </a:bodyPr>
        <a:lstStyle/>
        <a:p>
          <a:pPr marL="228600" lvl="1" indent="-228600" algn="l" defTabSz="933450" rtl="0">
            <a:lnSpc>
              <a:spcPct val="90000"/>
            </a:lnSpc>
            <a:spcBef>
              <a:spcPct val="0"/>
            </a:spcBef>
            <a:spcAft>
              <a:spcPct val="15000"/>
            </a:spcAft>
            <a:buChar char="••"/>
          </a:pPr>
          <a:r>
            <a:rPr lang="pt-BR" sz="2100" kern="1200" dirty="0"/>
            <a:t>Cobrança por instância</a:t>
          </a:r>
        </a:p>
        <a:p>
          <a:pPr marL="228600" lvl="1" indent="-228600" algn="l" defTabSz="933450" rtl="0">
            <a:lnSpc>
              <a:spcPct val="90000"/>
            </a:lnSpc>
            <a:spcBef>
              <a:spcPct val="0"/>
            </a:spcBef>
            <a:spcAft>
              <a:spcPct val="15000"/>
            </a:spcAft>
            <a:buChar char="••"/>
          </a:pPr>
          <a:r>
            <a:rPr lang="pt-BR" sz="2100" kern="1200" dirty="0"/>
            <a:t>Inserção de instância automática</a:t>
          </a:r>
        </a:p>
        <a:p>
          <a:pPr marL="228600" lvl="1" indent="-228600" algn="l" defTabSz="933450" rtl="0">
            <a:lnSpc>
              <a:spcPct val="90000"/>
            </a:lnSpc>
            <a:spcBef>
              <a:spcPct val="0"/>
            </a:spcBef>
            <a:spcAft>
              <a:spcPct val="15000"/>
            </a:spcAft>
            <a:buChar char="••"/>
          </a:pPr>
          <a:r>
            <a:rPr lang="pt-BR" sz="2100" kern="1200" dirty="0"/>
            <a:t>Benefício: isola os hosts que executam as instâncias</a:t>
          </a:r>
        </a:p>
      </dsp:txBody>
      <dsp:txXfrm>
        <a:off x="6487" y="276948"/>
        <a:ext cx="4835052" cy="3459290"/>
      </dsp:txXfrm>
    </dsp:sp>
    <dsp:sp modelId="{0F33D959-3E12-EF40-AB09-B11F8DD0297F}">
      <dsp:nvSpPr>
        <dsp:cNvPr id="0" name=""/>
        <dsp:cNvSpPr/>
      </dsp:nvSpPr>
      <dsp:spPr>
        <a:xfrm>
          <a:off x="5517786" y="-245051"/>
          <a:ext cx="5829526" cy="522000"/>
        </a:xfrm>
        <a:prstGeom prst="rect">
          <a:avLst/>
        </a:prstGeom>
        <a:solidFill>
          <a:srgbClr val="0070C0"/>
        </a:solidFill>
        <a:ln w="190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rtlCol="0" anchor="ctr" anchorCtr="0">
          <a:noAutofit/>
        </a:bodyPr>
        <a:lstStyle/>
        <a:p>
          <a:pPr lvl="0" algn="ctr" defTabSz="1022350" rtl="0">
            <a:lnSpc>
              <a:spcPct val="90000"/>
            </a:lnSpc>
            <a:spcBef>
              <a:spcPct val="0"/>
            </a:spcBef>
            <a:spcAft>
              <a:spcPct val="35000"/>
            </a:spcAft>
          </a:pPr>
          <a:r>
            <a:rPr lang="pt-BR" sz="2300" b="0" i="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Hosts dedicados</a:t>
          </a:r>
        </a:p>
      </dsp:txBody>
      <dsp:txXfrm>
        <a:off x="5517786" y="-245051"/>
        <a:ext cx="5829526" cy="522000"/>
      </dsp:txXfrm>
    </dsp:sp>
    <dsp:sp modelId="{3FFB5EA3-BFC8-3140-98A9-CA40F8CB57AB}">
      <dsp:nvSpPr>
        <dsp:cNvPr id="0" name=""/>
        <dsp:cNvSpPr/>
      </dsp:nvSpPr>
      <dsp:spPr>
        <a:xfrm>
          <a:off x="5526320" y="276948"/>
          <a:ext cx="5812458" cy="3459290"/>
        </a:xfrm>
        <a:prstGeom prst="rect">
          <a:avLst/>
        </a:prstGeom>
        <a:noFill/>
        <a:ln w="1905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rtlCol="0" anchor="t" anchorCtr="0">
          <a:noAutofit/>
        </a:bodyPr>
        <a:lstStyle/>
        <a:p>
          <a:pPr marL="228600" lvl="1" indent="-228600" algn="l" defTabSz="933450" rtl="0">
            <a:lnSpc>
              <a:spcPct val="90000"/>
            </a:lnSpc>
            <a:spcBef>
              <a:spcPct val="0"/>
            </a:spcBef>
            <a:spcAft>
              <a:spcPct val="15000"/>
            </a:spcAft>
            <a:buChar char="••"/>
          </a:pPr>
          <a:r>
            <a:rPr lang="pt-BR" sz="2100" kern="1200"/>
            <a:t>Cobrança por host</a:t>
          </a:r>
        </a:p>
        <a:p>
          <a:pPr marL="228600" lvl="1" indent="-228600" algn="l" defTabSz="933450" rtl="0">
            <a:lnSpc>
              <a:spcPct val="90000"/>
            </a:lnSpc>
            <a:spcBef>
              <a:spcPct val="0"/>
            </a:spcBef>
            <a:spcAft>
              <a:spcPct val="15000"/>
            </a:spcAft>
            <a:buChar char="••"/>
          </a:pPr>
          <a:r>
            <a:rPr lang="pt-BR" sz="2100" kern="1200" dirty="0"/>
            <a:t>Visibilidade de soquetes, núcleos e ID de host</a:t>
          </a:r>
        </a:p>
        <a:p>
          <a:pPr marL="228600" lvl="1" indent="-228600" algn="l" defTabSz="933450" rtl="0">
            <a:lnSpc>
              <a:spcPct val="90000"/>
            </a:lnSpc>
            <a:spcBef>
              <a:spcPct val="0"/>
            </a:spcBef>
            <a:spcAft>
              <a:spcPct val="15000"/>
            </a:spcAft>
            <a:buChar char="••"/>
          </a:pPr>
          <a:r>
            <a:rPr lang="pt-BR" sz="2100" kern="1200" dirty="0"/>
            <a:t>Afinidade entre um host e uma instância</a:t>
          </a:r>
        </a:p>
        <a:p>
          <a:pPr marL="228600" lvl="1" indent="-228600" algn="l" defTabSz="933450" rtl="0">
            <a:lnSpc>
              <a:spcPct val="90000"/>
            </a:lnSpc>
            <a:spcBef>
              <a:spcPct val="0"/>
            </a:spcBef>
            <a:spcAft>
              <a:spcPct val="15000"/>
            </a:spcAft>
            <a:buChar char="••"/>
          </a:pPr>
          <a:r>
            <a:rPr lang="pt-BR" sz="2100" kern="1200" dirty="0"/>
            <a:t>Inserção de instância específica</a:t>
          </a:r>
        </a:p>
        <a:p>
          <a:pPr marL="228600" lvl="1" indent="-228600" algn="l" defTabSz="933450" rtl="0">
            <a:lnSpc>
              <a:spcPct val="90000"/>
            </a:lnSpc>
            <a:spcBef>
              <a:spcPct val="0"/>
            </a:spcBef>
            <a:spcAft>
              <a:spcPct val="15000"/>
            </a:spcAft>
            <a:buChar char="••"/>
          </a:pPr>
          <a:r>
            <a:rPr lang="pt-BR" sz="2100" kern="1200" dirty="0"/>
            <a:t>Adicione capacidade usando uma solicitação de alocação</a:t>
          </a:r>
        </a:p>
        <a:p>
          <a:pPr marL="228600" lvl="1" indent="-228600" algn="l" defTabSz="933450" rtl="0">
            <a:lnSpc>
              <a:spcPct val="90000"/>
            </a:lnSpc>
            <a:spcBef>
              <a:spcPct val="0"/>
            </a:spcBef>
            <a:spcAft>
              <a:spcPct val="15000"/>
            </a:spcAft>
            <a:buChar char="••"/>
          </a:pPr>
          <a:r>
            <a:rPr lang="pt-BR" sz="2100" kern="1200" dirty="0"/>
            <a:t>Benefício: permite que você use suas licenças de software vinculadas ao servidor e atenda aos requisitos de conformidade</a:t>
          </a:r>
        </a:p>
      </dsp:txBody>
      <dsp:txXfrm>
        <a:off x="5526320" y="276948"/>
        <a:ext cx="5812458" cy="3459290"/>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compute-optimizer/latest/ug/what-i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AWSEC2/latest/UserGuide/user-data.html#user-data-cloud-ini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ws.amazon.com/answers/configuration-management/aws-ami-desig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aws.amazon.com/AWSEC2/latest/UserGuide/InstanceStorage.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aws.amazon.com/AWSEC2/latest/UserGuide/ebs-volume-typ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aws.amazon.com/AWSEC2/latest/UserGuide/EBSOptimized.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aws.amazon.com/efs/latest/ug/whatisef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aws.amazon.com/fsx/latest/WindowsGuide/what-i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ws.amazon.com/ec2/dedicated-host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8" Type="http://schemas.openxmlformats.org/officeDocument/2006/relationships/hyperlink" Target="https://docs.aws.amazon.com/compute-optimizer/latest/ug/what-is.html" TargetMode="External"/><Relationship Id="rId3" Type="http://schemas.openxmlformats.org/officeDocument/2006/relationships/hyperlink" Target="https://docs.aws.amazon.com/AWSEC2/latest/UserGuide/concepts.html" TargetMode="External"/><Relationship Id="rId7" Type="http://schemas.openxmlformats.org/officeDocument/2006/relationships/hyperlink" Target="https://aws.amazon.com/image-builder/faqs/"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docs.aws.amazon.com/imagebuilder/latest/userguide/what-is-image-builder.html" TargetMode="External"/><Relationship Id="rId5" Type="http://schemas.openxmlformats.org/officeDocument/2006/relationships/hyperlink" Target="https://aws.amazon.com/ec2/faqs/" TargetMode="External"/><Relationship Id="rId10" Type="http://schemas.openxmlformats.org/officeDocument/2006/relationships/hyperlink" Target="https://d0.awsstatic.com/whitepapers/aws_pricing_overview.pdf" TargetMode="External"/><Relationship Id="rId4" Type="http://schemas.openxmlformats.org/officeDocument/2006/relationships/hyperlink" Target="https://docs.aws.amazon.com/AWSEC2/latest/WindowsGuide/concepts.html" TargetMode="External"/><Relationship Id="rId9" Type="http://schemas.openxmlformats.org/officeDocument/2006/relationships/hyperlink" Target="https://aws.amazon.com/compute-optimizer/faqs/"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4: Adicionar uma camada de computação</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3" y="4398263"/>
            <a:ext cx="5471158" cy="4239109"/>
          </a:xfrm>
        </p:spPr>
        <p:txBody>
          <a:bodyPr rtlCol="0"/>
          <a:lstStyle/>
          <a:p>
            <a:pPr defTabSz="440695" rtl="0">
              <a:defRPr/>
            </a:pPr>
            <a:r>
              <a:rPr lang="pt-BR" dirty="0">
                <a:latin typeface="Amazon Ember" panose="020B0603020204020204" pitchFamily="34" charset="0"/>
                <a:ea typeface="Amazon Ember" panose="020B0603020204020204" pitchFamily="34" charset="0"/>
                <a:cs typeface="Amazon Ember" panose="020B0603020204020204" pitchFamily="34" charset="0"/>
              </a:rPr>
              <a:t>As instâncias </a:t>
            </a:r>
            <a:r>
              <a:rPr lang="pt-BR" b="0" i="1" dirty="0">
                <a:latin typeface="Amazon Ember" panose="020B0603020204020204" pitchFamily="34" charset="0"/>
                <a:ea typeface="Amazon Ember" panose="020B0603020204020204" pitchFamily="34" charset="0"/>
                <a:cs typeface="Amazon Ember" panose="020B0603020204020204" pitchFamily="34" charset="0"/>
              </a:rPr>
              <a:t>do </a:t>
            </a:r>
            <a:r>
              <a:rPr lang="pt-BR" b="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Amazon EC2 são executadas como máquinas virtuais em computadores host localizados nas zonas de disponibilidade da AWS. Cada máquina virtual executa um sistema operacional (SO), como Amazon Linux ou Microsoft Windows. Você pode instalar e executar aplicações no SO em cada máquina virtual. Você pode até mesmo executar aplicações empresariais que abrangem várias máquinas virtuais.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r>
              <a:rPr lang="pt-BR" dirty="0">
                <a:latin typeface="Amazon Ember" panose="020B0603020204020204" pitchFamily="34" charset="0"/>
                <a:ea typeface="Amazon Ember" panose="020B0603020204020204" pitchFamily="34" charset="0"/>
                <a:cs typeface="Amazon Ember" panose="020B0603020204020204" pitchFamily="34" charset="0"/>
              </a:rPr>
              <a:t>As máquinas virtuais são executadas sobre uma camada de </a:t>
            </a:r>
            <a:r>
              <a:rPr lang="pt-BR" b="0" i="1" dirty="0">
                <a:latin typeface="Amazon Ember" panose="020B0603020204020204" pitchFamily="34" charset="0"/>
                <a:ea typeface="Amazon Ember" panose="020B0603020204020204" pitchFamily="34" charset="0"/>
                <a:cs typeface="Amazon Ember" panose="020B0603020204020204" pitchFamily="34" charset="0"/>
              </a:rPr>
              <a:t>hipervisor</a:t>
            </a:r>
            <a:r>
              <a:rPr lang="pt-BR" dirty="0">
                <a:latin typeface="Amazon Ember" panose="020B0603020204020204" pitchFamily="34" charset="0"/>
                <a:ea typeface="Amazon Ember" panose="020B0603020204020204" pitchFamily="34" charset="0"/>
                <a:cs typeface="Amazon Ember" panose="020B0603020204020204" pitchFamily="34" charset="0"/>
              </a:rPr>
              <a:t>, que é mantida pela AWS. O hipervisor é a camada de plataforma operacional que fornece a uma instância do EC2 acesso aos recursos de hardware físicos reais que ela precisa executar, como </a:t>
            </a:r>
            <a:r>
              <a:rPr lang="pt-BR" b="0" i="1" dirty="0">
                <a:latin typeface="Amazon Ember" panose="020B0603020204020204" pitchFamily="34" charset="0"/>
                <a:ea typeface="Amazon Ember" panose="020B0603020204020204" pitchFamily="34" charset="0"/>
                <a:cs typeface="Amazon Ember" panose="020B0603020204020204" pitchFamily="34" charset="0"/>
              </a:rPr>
              <a:t>processadores</a:t>
            </a:r>
            <a:r>
              <a:rPr lang="pt-BR" b="0"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memória</a:t>
            </a:r>
            <a:r>
              <a:rPr lang="pt-BR" b="0"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e </a:t>
            </a:r>
            <a:r>
              <a:rPr lang="pt-BR" dirty="0">
                <a:latin typeface="Amazon Ember" panose="020B0603020204020204" pitchFamily="34" charset="0"/>
                <a:ea typeface="Amazon Ember" panose="020B0603020204020204" pitchFamily="34" charset="0"/>
                <a:cs typeface="Amazon Ember" panose="020B0603020204020204" pitchFamily="34" charset="0"/>
              </a:rPr>
              <a:t>armazenamento.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r>
              <a:rPr lang="pt-BR" b="0" dirty="0">
                <a:latin typeface="Amazon Ember" panose="020B0603020204020204" pitchFamily="34" charset="0"/>
                <a:ea typeface="Amazon Ember" panose="020B0603020204020204" pitchFamily="34" charset="0"/>
                <a:cs typeface="Amazon Ember" panose="020B0603020204020204" pitchFamily="34" charset="0"/>
              </a:rPr>
              <a:t>Algumas instâncias do EC2 usam um </a:t>
            </a:r>
            <a:r>
              <a:rPr lang="pt-BR" b="0" i="1" dirty="0">
                <a:latin typeface="Amazon Ember" panose="020B0603020204020204" pitchFamily="34" charset="0"/>
                <a:ea typeface="Amazon Ember" panose="020B0603020204020204" pitchFamily="34" charset="0"/>
                <a:cs typeface="Amazon Ember" panose="020B0603020204020204" pitchFamily="34" charset="0"/>
              </a:rPr>
              <a:t>armazenamento de instâncias</a:t>
            </a:r>
            <a:r>
              <a:rPr lang="pt-BR" b="0" dirty="0">
                <a:latin typeface="Amazon Ember" panose="020B0603020204020204" pitchFamily="34" charset="0"/>
                <a:ea typeface="Amazon Ember" panose="020B0603020204020204" pitchFamily="34" charset="0"/>
                <a:cs typeface="Amazon Ember" panose="020B0603020204020204" pitchFamily="34" charset="0"/>
              </a:rPr>
              <a:t>. O </a:t>
            </a:r>
            <a:r>
              <a:rPr lang="pt-BR" b="0" i="1" dirty="0">
                <a:latin typeface="Amazon Ember" panose="020B0603020204020204" pitchFamily="34" charset="0"/>
                <a:ea typeface="Amazon Ember" panose="020B0603020204020204" pitchFamily="34" charset="0"/>
                <a:cs typeface="Amazon Ember" panose="020B0603020204020204" pitchFamily="34" charset="0"/>
              </a:rPr>
              <a:t>armazenamento de instâncias </a:t>
            </a:r>
            <a:r>
              <a:rPr lang="pt-BR" b="0" dirty="0">
                <a:latin typeface="Amazon Ember" panose="020B0603020204020204" pitchFamily="34" charset="0"/>
                <a:ea typeface="Amazon Ember" panose="020B0603020204020204" pitchFamily="34" charset="0"/>
                <a:cs typeface="Amazon Ember" panose="020B0603020204020204" pitchFamily="34" charset="0"/>
              </a:rPr>
              <a:t>também</a:t>
            </a:r>
            <a:r>
              <a:rPr lang="pt-BR" dirty="0">
                <a:latin typeface="Amazon Ember" panose="020B0603020204020204" pitchFamily="34" charset="0"/>
                <a:ea typeface="Amazon Ember" panose="020B0603020204020204" pitchFamily="34" charset="0"/>
                <a:cs typeface="Amazon Ember" panose="020B0603020204020204" pitchFamily="34" charset="0"/>
              </a:rPr>
              <a:t>é </a:t>
            </a:r>
            <a:r>
              <a:rPr lang="pt-BR" b="0" i="1" dirty="0">
                <a:latin typeface="Amazon Ember" panose="020B0603020204020204" pitchFamily="34" charset="0"/>
                <a:ea typeface="Amazon Ember" panose="020B0603020204020204" pitchFamily="34" charset="0"/>
                <a:cs typeface="Amazon Ember" panose="020B0603020204020204" pitchFamily="34" charset="0"/>
              </a:rPr>
              <a:t>conhecido como armazenamento temporário. </a:t>
            </a:r>
            <a:r>
              <a:rPr lang="pt-BR" b="0" i="0" dirty="0">
                <a:latin typeface="Amazon Ember" panose="020B0603020204020204" pitchFamily="34" charset="0"/>
                <a:ea typeface="Amazon Ember" panose="020B0603020204020204" pitchFamily="34" charset="0"/>
                <a:cs typeface="Amazon Ember" panose="020B0603020204020204" pitchFamily="34" charset="0"/>
              </a:rPr>
              <a:t>Ele é o</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armazenamento que está fisicamente conectado ao computador host e fornece armazenamento temporário em nível de bloco para uma instância.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r>
              <a:rPr lang="pt-BR" dirty="0">
                <a:latin typeface="Amazon Ember" panose="020B0603020204020204" pitchFamily="34" charset="0"/>
                <a:ea typeface="Amazon Ember" panose="020B0603020204020204" pitchFamily="34" charset="0"/>
                <a:cs typeface="Amazon Ember" panose="020B0603020204020204" pitchFamily="34" charset="0"/>
              </a:rPr>
              <a:t>Muitas instâncias do EC2 usam o </a:t>
            </a:r>
            <a:r>
              <a:rPr lang="pt-BR" b="0" i="1" dirty="0">
                <a:latin typeface="Amazon Ember" panose="020B0603020204020204" pitchFamily="34" charset="0"/>
                <a:ea typeface="Amazon Ember" panose="020B0603020204020204" pitchFamily="34" charset="0"/>
                <a:cs typeface="Amazon Ember" panose="020B0603020204020204" pitchFamily="34" charset="0"/>
              </a:rPr>
              <a:t>Amazon Elastic Block</a:t>
            </a:r>
            <a:r>
              <a:rPr lang="pt-BR" b="0" i="0" dirty="0">
                <a:latin typeface="Amazon Ember" panose="020B0603020204020204" pitchFamily="34" charset="0"/>
                <a:ea typeface="Amazon Ember" panose="020B0603020204020204" pitchFamily="34" charset="0"/>
                <a:cs typeface="Amazon Ember" panose="020B0603020204020204" pitchFamily="34" charset="0"/>
              </a:rPr>
              <a:t> Store </a:t>
            </a:r>
            <a:r>
              <a:rPr lang="pt-BR" b="0" i="1" dirty="0">
                <a:latin typeface="Amazon Ember" panose="020B0603020204020204" pitchFamily="34" charset="0"/>
                <a:ea typeface="Amazon Ember" panose="020B0603020204020204" pitchFamily="34" charset="0"/>
                <a:cs typeface="Amazon Ember" panose="020B0603020204020204" pitchFamily="34" charset="0"/>
              </a:rPr>
              <a:t>(</a:t>
            </a:r>
            <a:r>
              <a:rPr lang="pt-BR" i="1" dirty="0">
                <a:latin typeface="Amazon Ember" panose="020B0603020204020204" pitchFamily="34" charset="0"/>
                <a:ea typeface="Amazon Ember" panose="020B0603020204020204" pitchFamily="34" charset="0"/>
                <a:cs typeface="Amazon Ember" panose="020B0603020204020204" pitchFamily="34" charset="0"/>
              </a:rPr>
              <a:t>Amazon </a:t>
            </a:r>
            <a:r>
              <a:rPr lang="pt-BR" dirty="0">
                <a:latin typeface="Amazon Ember" panose="020B0603020204020204" pitchFamily="34" charset="0"/>
                <a:ea typeface="Amazon Ember" panose="020B0603020204020204" pitchFamily="34" charset="0"/>
                <a:cs typeface="Amazon Ember" panose="020B0603020204020204" pitchFamily="34" charset="0"/>
              </a:rPr>
              <a:t>EBS) para o disco de inicialização e outras necessidades de armazenamento, em vez de um armazenamento de instâncias. O Amazon EBS fornece volumes persistentes de armazenamento em bloco, o que significa que os dados serão persistidos. Por exemplo, os dados persistirão nessa instância, mesmo quando a instância do EC2 estiver em um estado interrompido.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r>
              <a:rPr lang="pt-BR" b="0" i="1" dirty="0">
                <a:latin typeface="Amazon Ember" panose="020B0603020204020204" pitchFamily="34" charset="0"/>
                <a:ea typeface="Amazon Ember" panose="020B0603020204020204" pitchFamily="34" charset="0"/>
                <a:cs typeface="Amazon Ember" panose="020B0603020204020204" pitchFamily="34" charset="0"/>
              </a:rPr>
              <a:t>As instâncias otimizadas para EBS </a:t>
            </a:r>
            <a:r>
              <a:rPr lang="pt-BR" b="0" i="0" dirty="0">
                <a:latin typeface="Amazon Ember" panose="020B0603020204020204" pitchFamily="34" charset="0"/>
                <a:ea typeface="Amazon Ember" panose="020B0603020204020204" pitchFamily="34" charset="0"/>
                <a:cs typeface="Amazon Ember" panose="020B0603020204020204" pitchFamily="34" charset="0"/>
              </a:rPr>
              <a:t>fornecem acesso mais rápido a um volume associado ao Amazon EBS, minimizando </a:t>
            </a:r>
            <a:r>
              <a:rPr lang="pt-BR" dirty="0">
                <a:latin typeface="Amazon Ember" panose="020B0603020204020204" pitchFamily="34" charset="0"/>
                <a:ea typeface="Amazon Ember" panose="020B0603020204020204" pitchFamily="34" charset="0"/>
                <a:cs typeface="Amazon Ember" panose="020B0603020204020204" pitchFamily="34" charset="0"/>
              </a:rPr>
              <a:t>a contenção de E/S entre o volume e o outro tráfego da instância.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r>
              <a:rPr lang="pt-BR" b="0" dirty="0">
                <a:latin typeface="Amazon Ember" panose="020B0603020204020204" pitchFamily="34" charset="0"/>
                <a:ea typeface="Amazon Ember" panose="020B0603020204020204" pitchFamily="34" charset="0"/>
                <a:cs typeface="Amazon Ember" panose="020B0603020204020204" pitchFamily="34" charset="0"/>
              </a:rPr>
              <a:t>As instâncias do EC2 podem ter conectividade de </a:t>
            </a:r>
            <a:r>
              <a:rPr lang="pt-BR" b="0" i="1" dirty="0">
                <a:latin typeface="Amazon Ember" panose="020B0603020204020204" pitchFamily="34" charset="0"/>
                <a:ea typeface="Amazon Ember" panose="020B0603020204020204" pitchFamily="34" charset="0"/>
                <a:cs typeface="Amazon Ember" panose="020B0603020204020204" pitchFamily="34" charset="0"/>
              </a:rPr>
              <a:t>rede</a:t>
            </a:r>
            <a:r>
              <a:rPr lang="pt-BR" b="0" dirty="0">
                <a:latin typeface="Amazon Ember" panose="020B0603020204020204" pitchFamily="34" charset="0"/>
                <a:ea typeface="Amazon Ember" panose="020B0603020204020204" pitchFamily="34" charset="0"/>
                <a:cs typeface="Amazon Ember" panose="020B0603020204020204" pitchFamily="34" charset="0"/>
              </a:rPr>
              <a:t> com outros recursos, como outras instâncias do EC2, serviços da AWS e a Internet. É possível configurar o grau de acesso à rede para atender às suas demandas e equilibrar as necessidades de acessibilidade com os requisitos de segurança. </a:t>
            </a:r>
            <a:r>
              <a:rPr lang="pt-BR" dirty="0">
                <a:latin typeface="Amazon Ember" panose="020B0603020204020204" pitchFamily="34" charset="0"/>
                <a:ea typeface="Amazon Ember" panose="020B0603020204020204" pitchFamily="34" charset="0"/>
                <a:cs typeface="Amazon Ember" panose="020B0603020204020204" pitchFamily="34" charset="0"/>
              </a:rPr>
              <a:t>Diferentes tipos de instância fornecem níveis diferentes de performance da rede.</a:t>
            </a:r>
          </a:p>
        </p:txBody>
      </p:sp>
    </p:spTree>
    <p:extLst>
      <p:ext uri="{BB962C8B-B14F-4D97-AF65-F5344CB8AC3E}">
        <p14:creationId xmlns:p14="http://schemas.microsoft.com/office/powerpoint/2010/main" val="270602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99553"/>
          </a:xfrm>
        </p:spPr>
        <p:txBody>
          <a:bodyPr rtlCol="0"/>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EC2</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fornece máquinas virtuais onde você pode hospedar os mesmos tipos de aplicações que você pode executar em um servidor on-premises tradicional. Os usos comuns para instâncias do EC2 incluem servidores Web, servidores de </a:t>
            </a:r>
            <a:r>
              <a:rPr lang="pt-BR" sz="1100" dirty="0">
                <a:latin typeface="Amazon Ember" panose="020B0603020204020204" pitchFamily="34" charset="0"/>
                <a:ea typeface="Amazon Ember" panose="020B0603020204020204" pitchFamily="34" charset="0"/>
                <a:cs typeface="Amazon Ember" panose="020B0603020204020204" pitchFamily="34" charset="0"/>
              </a:rPr>
              <a:t>aplicação, servidores de banco de dados e servidores de mídia.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defTabSz="440695" rtl="0">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Considere principalmente o Amazon EC2 como uma opção de computação nas situações em que você precisa de:</a:t>
            </a:r>
          </a:p>
          <a:p>
            <a:pPr defTabSz="440695" rtl="0">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Controle completo dos recursos de computação: </a:t>
            </a:r>
            <a:r>
              <a:rPr lang="pt-BR" sz="1100" dirty="0">
                <a:latin typeface="Amazon Ember" panose="020B0603020204020204" pitchFamily="34" charset="0"/>
                <a:ea typeface="Amazon Ember" panose="020B0603020204020204" pitchFamily="34" charset="0"/>
                <a:cs typeface="Amazon Ember" panose="020B0603020204020204" pitchFamily="34" charset="0"/>
              </a:rPr>
              <a:t>o Amazon EC2 permite que você defina e configure tudo sobre as instâncias, desde o sistema operacional até as aplicações. </a:t>
            </a:r>
            <a:r>
              <a:rPr lang="pt-BR" dirty="0">
                <a:latin typeface="Amazon Ember" panose="020B0603020204020204" pitchFamily="34" charset="0"/>
                <a:ea typeface="Amazon Ember" panose="020B0603020204020204" pitchFamily="34" charset="0"/>
                <a:cs typeface="Amazon Ember" panose="020B0603020204020204" pitchFamily="34" charset="0"/>
              </a:rPr>
              <a:t>Por exemplo, você pode usar vários sistemas operacionais que incluam o </a:t>
            </a:r>
            <a:r>
              <a:rPr lang="pt-BR" i="1" dirty="0">
                <a:latin typeface="Amazon Ember" panose="020B0603020204020204" pitchFamily="34" charset="0"/>
                <a:ea typeface="Amazon Ember" panose="020B0603020204020204" pitchFamily="34" charset="0"/>
                <a:cs typeface="Amazon Ember" panose="020B0603020204020204" pitchFamily="34" charset="0"/>
              </a:rPr>
              <a:t>Microsoft Windows</a:t>
            </a:r>
            <a:r>
              <a:rPr lang="pt-BR" dirty="0">
                <a:latin typeface="Amazon Ember" panose="020B0603020204020204" pitchFamily="34" charset="0"/>
                <a:ea typeface="Amazon Ember" panose="020B0603020204020204" pitchFamily="34" charset="0"/>
                <a:cs typeface="Amazon Ember" panose="020B0603020204020204" pitchFamily="34" charset="0"/>
              </a:rPr>
              <a:t> e muitas variantes do </a:t>
            </a:r>
            <a:r>
              <a:rPr lang="pt-BR" i="1" dirty="0">
                <a:latin typeface="Amazon Ember" panose="020B0603020204020204" pitchFamily="34" charset="0"/>
                <a:ea typeface="Amazon Ember" panose="020B0603020204020204" pitchFamily="34" charset="0"/>
                <a:cs typeface="Amazon Ember" panose="020B0603020204020204" pitchFamily="34" charset="0"/>
              </a:rPr>
              <a:t>Linux</a:t>
            </a:r>
            <a:r>
              <a:rPr lang="pt-BR" dirty="0">
                <a:latin typeface="Amazon Ember" panose="020B0603020204020204" pitchFamily="34" charset="0"/>
                <a:ea typeface="Amazon Ember" panose="020B0603020204020204" pitchFamily="34" charset="0"/>
                <a:cs typeface="Amazon Ember" panose="020B0603020204020204" pitchFamily="34" charset="0"/>
              </a:rPr>
              <a:t>. Além disso, você pode escolher instâncias com arquitetura de processador </a:t>
            </a:r>
            <a:r>
              <a:rPr lang="pt-BR" i="1" dirty="0">
                <a:latin typeface="Amazon Ember" panose="020B0603020204020204" pitchFamily="34" charset="0"/>
                <a:ea typeface="Amazon Ember" panose="020B0603020204020204" pitchFamily="34" charset="0"/>
                <a:cs typeface="Amazon Ember" panose="020B0603020204020204" pitchFamily="34" charset="0"/>
              </a:rPr>
              <a:t>x86</a:t>
            </a:r>
            <a:r>
              <a:rPr lang="pt-BR" dirty="0">
                <a:latin typeface="Amazon Ember" panose="020B0603020204020204" pitchFamily="34" charset="0"/>
                <a:ea typeface="Amazon Ember" panose="020B0603020204020204" pitchFamily="34" charset="0"/>
                <a:cs typeface="Amazon Ember" panose="020B0603020204020204" pitchFamily="34" charset="0"/>
              </a:rPr>
              <a:t> ou</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ARM (Advanced RISC Machine).</a:t>
            </a: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Opções para otimizar os custos de computação: o Amazon EC2 oferece várias maneiras de pagar por instâncias do EC2, incluindo instâncias sob demanda, Savings Plans, instâncias reservadas e instâncias spot. Você também pode pagar por hosts dedicados, que fornecem a capacidade da instância do EC2 em servidores físicos que são dedicados ao seu uso.</a:t>
            </a: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Um servidor virtual para executar qualquer tipo de carga de trabalho.</a:t>
            </a:r>
            <a:endParaRPr lang="en-US"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440695"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aprenderá mais detalhes sobre as opções de recursos de computação do Amazon EC2 e as opções de definição de preço em outras seções deste módulo.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2425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878476"/>
          </a:xfrm>
        </p:spPr>
        <p:txBody>
          <a:bodyPr rtlCol="0"/>
          <a:lstStyle/>
          <a:p>
            <a:pPr defTabSz="440695" rtl="0">
              <a:defRPr/>
            </a:pPr>
            <a:r>
              <a:rPr lang="pt-BR" sz="1050" b="0" dirty="0">
                <a:latin typeface="Amazon Ember" panose="020B0603020204020204" pitchFamily="34" charset="0"/>
                <a:ea typeface="Amazon Ember" panose="020B0603020204020204" pitchFamily="34" charset="0"/>
                <a:cs typeface="Amazon Ember" panose="020B0603020204020204" pitchFamily="34" charset="0"/>
              </a:rPr>
              <a:t>Para provisionar uma instância do EC2, você </a:t>
            </a:r>
            <a:r>
              <a:rPr lang="pt-BR" sz="1050" dirty="0">
                <a:latin typeface="Amazon Ember" panose="020B0603020204020204" pitchFamily="34" charset="0"/>
                <a:ea typeface="Amazon Ember" panose="020B0603020204020204" pitchFamily="34" charset="0"/>
                <a:cs typeface="Amazon Ember" panose="020B0603020204020204" pitchFamily="34" charset="0"/>
              </a:rPr>
              <a:t>deve tomar decisões importantes em relação aos detalhes de configuração.</a:t>
            </a:r>
            <a:r>
              <a:rPr lang="pt-BR" sz="1050" b="0" dirty="0">
                <a:latin typeface="Amazon Ember" panose="020B0603020204020204" pitchFamily="34" charset="0"/>
                <a:ea typeface="Amazon Ember" panose="020B0603020204020204" pitchFamily="34" charset="0"/>
                <a:cs typeface="Amazon Ember" panose="020B0603020204020204" pitchFamily="34" charset="0"/>
              </a:rPr>
              <a:t> Os principais parâmetros que você deve especificar para executar uma instância segura </a:t>
            </a:r>
            <a:r>
              <a:rPr lang="pt-BR" sz="1050" dirty="0">
                <a:latin typeface="Amazon Ember" panose="020B0603020204020204" pitchFamily="34" charset="0"/>
                <a:ea typeface="Amazon Ember" panose="020B0603020204020204" pitchFamily="34" charset="0"/>
                <a:cs typeface="Amazon Ember" panose="020B0603020204020204" pitchFamily="34" charset="0"/>
              </a:rPr>
              <a:t>incluem</a:t>
            </a:r>
            <a:r>
              <a:rPr lang="pt-BR" sz="1050" b="0" dirty="0">
                <a:latin typeface="Amazon Ember" panose="020B0603020204020204" pitchFamily="34" charset="0"/>
                <a:ea typeface="Amazon Ember" panose="020B0603020204020204" pitchFamily="34" charset="0"/>
                <a:cs typeface="Amazon Ember" panose="020B0603020204020204" pitchFamily="34" charset="0"/>
              </a:rPr>
              <a:t>:</a:t>
            </a:r>
          </a:p>
          <a:p>
            <a:pPr defTabSz="440695" rtl="0">
              <a:defRPr/>
            </a:pP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defTabSz="440695" rtl="0">
              <a:buFont typeface="Arial" panose="020B0604020202020204" pitchFamily="34" charset="0"/>
              <a:buChar char="•"/>
              <a:defRPr/>
            </a:pPr>
            <a:r>
              <a:rPr lang="pt-BR" sz="1050" b="0" i="1" dirty="0">
                <a:latin typeface="Amazon Ember" panose="020B0603020204020204" pitchFamily="34" charset="0"/>
                <a:ea typeface="Amazon Ember" panose="020B0603020204020204" pitchFamily="34" charset="0"/>
                <a:cs typeface="Amazon Ember" panose="020B0603020204020204" pitchFamily="34" charset="0"/>
              </a:rPr>
              <a:t>Amazon Machine Image (AMI)</a:t>
            </a:r>
            <a:r>
              <a:rPr lang="pt-BR" sz="1050" b="0" i="0" dirty="0">
                <a:latin typeface="Amazon Ember" panose="020B0603020204020204" pitchFamily="34" charset="0"/>
                <a:ea typeface="Amazon Ember" panose="020B0603020204020204" pitchFamily="34" charset="0"/>
                <a:cs typeface="Amazon Ember" panose="020B0603020204020204" pitchFamily="34" charset="0"/>
              </a:rPr>
              <a:t>: uma</a:t>
            </a:r>
            <a:r>
              <a:rPr lang="pt-BR" sz="1050" b="0" dirty="0">
                <a:latin typeface="Amazon Ember" panose="020B0603020204020204" pitchFamily="34" charset="0"/>
                <a:ea typeface="Amazon Ember" panose="020B0603020204020204" pitchFamily="34" charset="0"/>
                <a:cs typeface="Amazon Ember" panose="020B0603020204020204" pitchFamily="34" charset="0"/>
              </a:rPr>
              <a:t> AMI define a </a:t>
            </a:r>
            <a:r>
              <a:rPr lang="pt-BR" sz="1050" b="0" i="0" dirty="0">
                <a:latin typeface="Amazon Ember" panose="020B0603020204020204" pitchFamily="34" charset="0"/>
                <a:ea typeface="Amazon Ember" panose="020B0603020204020204" pitchFamily="34" charset="0"/>
                <a:cs typeface="Amazon Ember" panose="020B0603020204020204" pitchFamily="34" charset="0"/>
              </a:rPr>
              <a:t>configuração de software base para uma instância e é usada pelo </a:t>
            </a:r>
            <a:r>
              <a:rPr lang="pt-BR" sz="1050" b="0" dirty="0">
                <a:latin typeface="Amazon Ember" panose="020B0603020204020204" pitchFamily="34" charset="0"/>
                <a:ea typeface="Amazon Ember" panose="020B0603020204020204" pitchFamily="34" charset="0"/>
                <a:cs typeface="Amazon Ember" panose="020B0603020204020204" pitchFamily="34" charset="0"/>
              </a:rPr>
              <a:t>Amazon EC2 para executar a instância.</a:t>
            </a: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defTabSz="440695" rtl="0">
              <a:buFont typeface="Arial" panose="020B0604020202020204" pitchFamily="34" charset="0"/>
              <a:buChar char="•"/>
              <a:defRPr/>
            </a:pP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marR="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050" b="0" i="1" dirty="0">
                <a:latin typeface="Amazon Ember" panose="020B0603020204020204" pitchFamily="34" charset="0"/>
                <a:ea typeface="Amazon Ember" panose="020B0603020204020204" pitchFamily="34" charset="0"/>
                <a:cs typeface="Amazon Ember" panose="020B0603020204020204" pitchFamily="34" charset="0"/>
              </a:rPr>
              <a:t>Tipo de instância:</a:t>
            </a:r>
            <a:r>
              <a:rPr lang="pt-BR" sz="1050" b="0" i="0" dirty="0">
                <a:latin typeface="Amazon Ember" panose="020B0603020204020204" pitchFamily="34" charset="0"/>
                <a:ea typeface="Amazon Ember" panose="020B0603020204020204" pitchFamily="34" charset="0"/>
                <a:cs typeface="Amazon Ember" panose="020B0603020204020204" pitchFamily="34" charset="0"/>
              </a:rPr>
              <a:t> </a:t>
            </a:r>
            <a:r>
              <a:rPr lang="pt-BR" sz="1050" b="0" i="1" dirty="0">
                <a:latin typeface="Amazon Ember" panose="020B0603020204020204" pitchFamily="34" charset="0"/>
                <a:ea typeface="Amazon Ember" panose="020B0603020204020204" pitchFamily="34" charset="0"/>
                <a:cs typeface="Amazon Ember" panose="020B0603020204020204" pitchFamily="34" charset="0"/>
              </a:rPr>
              <a:t> </a:t>
            </a:r>
            <a:r>
              <a:rPr lang="pt-BR" sz="1050" b="0" dirty="0">
                <a:latin typeface="Amazon Ember" panose="020B0603020204020204" pitchFamily="34" charset="0"/>
                <a:ea typeface="Amazon Ember" panose="020B0603020204020204" pitchFamily="34" charset="0"/>
                <a:cs typeface="Amazon Ember" panose="020B0603020204020204" pitchFamily="34" charset="0"/>
              </a:rPr>
              <a:t>um tipo de instância define uma combinação de CPU, memória, armazenamento e capacidade de rede que fornece um determinado nível de capacidade de computação para executar uma aplicação.</a:t>
            </a: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marR="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defTabSz="440695" rtl="0">
              <a:buFont typeface="Arial" panose="020B0604020202020204" pitchFamily="34" charset="0"/>
              <a:buChar char="•"/>
              <a:defRPr/>
            </a:pPr>
            <a:r>
              <a:rPr lang="pt-BR" sz="1050" b="0" i="1" dirty="0">
                <a:latin typeface="Amazon Ember" panose="020B0603020204020204" pitchFamily="34" charset="0"/>
                <a:ea typeface="Amazon Ember" panose="020B0603020204020204" pitchFamily="34" charset="0"/>
                <a:cs typeface="Amazon Ember" panose="020B0603020204020204" pitchFamily="34" charset="0"/>
              </a:rPr>
              <a:t>Posicionamento e endereçamento da rede:</a:t>
            </a:r>
            <a:r>
              <a:rPr lang="pt-BR" sz="1050" b="0" i="0" dirty="0">
                <a:latin typeface="Amazon Ember" panose="020B0603020204020204" pitchFamily="34" charset="0"/>
                <a:ea typeface="Amazon Ember" panose="020B0603020204020204" pitchFamily="34" charset="0"/>
                <a:cs typeface="Amazon Ember" panose="020B0603020204020204" pitchFamily="34" charset="0"/>
              </a:rPr>
              <a:t> </a:t>
            </a:r>
            <a:r>
              <a:rPr lang="pt-BR" sz="1050" b="0" dirty="0">
                <a:latin typeface="Amazon Ember" panose="020B0603020204020204" pitchFamily="34" charset="0"/>
                <a:ea typeface="Amazon Ember" panose="020B0603020204020204" pitchFamily="34" charset="0"/>
                <a:cs typeface="Amazon Ember" panose="020B0603020204020204" pitchFamily="34" charset="0"/>
              </a:rPr>
              <a:t>quando você executa uma instância, você pode especificar o</a:t>
            </a:r>
            <a:r>
              <a:rPr lang="pt-BR" sz="1050" b="0" i="0" dirty="0">
                <a:latin typeface="Amazon Ember" panose="020B0603020204020204" pitchFamily="34" charset="0"/>
                <a:ea typeface="Amazon Ember" panose="020B0603020204020204" pitchFamily="34" charset="0"/>
                <a:cs typeface="Amazon Ember" panose="020B0603020204020204" pitchFamily="34" charset="0"/>
              </a:rPr>
              <a:t>posicionamento e o endereçamento de rede </a:t>
            </a:r>
            <a:r>
              <a:rPr lang="pt-BR" sz="1050" b="0" dirty="0">
                <a:latin typeface="Amazon Ember" panose="020B0603020204020204" pitchFamily="34" charset="0"/>
                <a:ea typeface="Amazon Ember" panose="020B0603020204020204" pitchFamily="34" charset="0"/>
                <a:cs typeface="Amazon Ember" panose="020B0603020204020204" pitchFamily="34" charset="0"/>
              </a:rPr>
              <a:t>apropriados para fornecer o acesso à rede e a segurança que deseja.</a:t>
            </a: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marR="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defTabSz="440695" rtl="0">
              <a:buFont typeface="Arial" panose="020B0604020202020204" pitchFamily="34" charset="0"/>
              <a:buChar char="•"/>
              <a:defRPr/>
            </a:pPr>
            <a:r>
              <a:rPr lang="pt-BR" sz="1050" b="0" i="1" dirty="0">
                <a:latin typeface="Amazon Ember" panose="020B0603020204020204" pitchFamily="34" charset="0"/>
                <a:ea typeface="Amazon Ember" panose="020B0603020204020204" pitchFamily="34" charset="0"/>
                <a:cs typeface="Amazon Ember" panose="020B0603020204020204" pitchFamily="34" charset="0"/>
              </a:rPr>
              <a:t>Função assumida: </a:t>
            </a:r>
            <a:r>
              <a:rPr lang="pt-BR" sz="1050" b="0" dirty="0">
                <a:latin typeface="Amazon Ember" panose="020B0603020204020204" pitchFamily="34" charset="0"/>
                <a:ea typeface="Amazon Ember" panose="020B0603020204020204" pitchFamily="34" charset="0"/>
                <a:cs typeface="Amazon Ember" panose="020B0603020204020204" pitchFamily="34" charset="0"/>
              </a:rPr>
              <a:t>opcionalmente, você pode associar </a:t>
            </a:r>
            <a:r>
              <a:rPr lang="pt-BR" sz="1050" dirty="0">
                <a:latin typeface="Amazon Ember" panose="020B0603020204020204" pitchFamily="34" charset="0"/>
                <a:ea typeface="Amazon Ember" panose="020B0603020204020204" pitchFamily="34" charset="0"/>
                <a:cs typeface="Amazon Ember" panose="020B0603020204020204" pitchFamily="34" charset="0"/>
              </a:rPr>
              <a:t>uma função do AWS Identity and Access Management (IAM)</a:t>
            </a:r>
            <a:r>
              <a:rPr lang="pt-BR" sz="1050" b="0" i="0" dirty="0">
                <a:latin typeface="Amazon Ember" panose="020B0603020204020204" pitchFamily="34" charset="0"/>
                <a:ea typeface="Amazon Ember" panose="020B0603020204020204" pitchFamily="34" charset="0"/>
                <a:cs typeface="Amazon Ember" panose="020B0603020204020204" pitchFamily="34" charset="0"/>
              </a:rPr>
              <a:t>, que </a:t>
            </a:r>
            <a:r>
              <a:rPr lang="pt-BR" sz="1050" b="0" dirty="0">
                <a:latin typeface="Amazon Ember" panose="020B0603020204020204" pitchFamily="34" charset="0"/>
                <a:ea typeface="Amazon Ember" panose="020B0603020204020204" pitchFamily="34" charset="0"/>
                <a:cs typeface="Amazon Ember" panose="020B0603020204020204" pitchFamily="34" charset="0"/>
              </a:rPr>
              <a:t>concede permissões às aplicações para acessar os serviços da AWS executados na instância ou os usuários que estão conectados à instância.</a:t>
            </a: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defTabSz="440695" rtl="0">
              <a:buFont typeface="Arial" panose="020B0604020202020204" pitchFamily="34" charset="0"/>
              <a:buChar char="•"/>
              <a:defRPr/>
            </a:pP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050" b="0" i="1" dirty="0">
                <a:latin typeface="Amazon Ember" panose="020B0603020204020204" pitchFamily="34" charset="0"/>
                <a:ea typeface="Amazon Ember" panose="020B0603020204020204" pitchFamily="34" charset="0"/>
                <a:cs typeface="Amazon Ember" panose="020B0603020204020204" pitchFamily="34" charset="0"/>
              </a:rPr>
              <a:t>Dados do usuário:</a:t>
            </a:r>
            <a:r>
              <a:rPr lang="pt-BR" sz="1050" b="0" i="0" dirty="0">
                <a:latin typeface="Amazon Ember" panose="020B0603020204020204" pitchFamily="34" charset="0"/>
                <a:ea typeface="Amazon Ember" panose="020B0603020204020204" pitchFamily="34" charset="0"/>
                <a:cs typeface="Amazon Ember" panose="020B0603020204020204" pitchFamily="34" charset="0"/>
              </a:rPr>
              <a:t> </a:t>
            </a:r>
            <a:r>
              <a:rPr lang="pt-BR" sz="1050" b="0" dirty="0">
                <a:latin typeface="Amazon Ember" panose="020B0603020204020204" pitchFamily="34" charset="0"/>
                <a:ea typeface="Amazon Ember" panose="020B0603020204020204" pitchFamily="34" charset="0"/>
                <a:cs typeface="Amazon Ember" panose="020B0603020204020204" pitchFamily="34" charset="0"/>
              </a:rPr>
              <a:t>Você pode inicializar ou personalizar ainda mais a configuração da instância especificando um </a:t>
            </a:r>
            <a:r>
              <a:rPr lang="pt-BR" sz="1050" b="0" i="0" dirty="0">
                <a:latin typeface="Amazon Ember" panose="020B0603020204020204" pitchFamily="34" charset="0"/>
                <a:ea typeface="Amazon Ember" panose="020B0603020204020204" pitchFamily="34" charset="0"/>
                <a:cs typeface="Amazon Ember" panose="020B0603020204020204" pitchFamily="34" charset="0"/>
              </a:rPr>
              <a:t>script de</a:t>
            </a:r>
            <a:r>
              <a:rPr lang="pt-BR" sz="1050" b="0" dirty="0">
                <a:latin typeface="Amazon Ember" panose="020B0603020204020204" pitchFamily="34" charset="0"/>
                <a:ea typeface="Amazon Ember" panose="020B0603020204020204" pitchFamily="34" charset="0"/>
                <a:cs typeface="Amazon Ember" panose="020B0603020204020204" pitchFamily="34" charset="0"/>
              </a:rPr>
              <a:t>dados do usuário. Esse script é executado automaticamente quando a instância for executada.</a:t>
            </a: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defTabSz="440695" rtl="0">
              <a:buFont typeface="Arial" panose="020B0604020202020204" pitchFamily="34" charset="0"/>
              <a:buChar char="•"/>
              <a:defRPr/>
            </a:pP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defTabSz="440695" rtl="0">
              <a:buFont typeface="Arial" panose="020B0604020202020204" pitchFamily="34" charset="0"/>
              <a:buChar char="•"/>
              <a:defRPr/>
            </a:pPr>
            <a:r>
              <a:rPr lang="pt-BR" sz="1050" b="0" i="1" dirty="0">
                <a:latin typeface="Amazon Ember" panose="020B0603020204020204" pitchFamily="34" charset="0"/>
                <a:ea typeface="Amazon Ember" panose="020B0603020204020204" pitchFamily="34" charset="0"/>
                <a:cs typeface="Amazon Ember" panose="020B0603020204020204" pitchFamily="34" charset="0"/>
              </a:rPr>
              <a:t>Armazenamento</a:t>
            </a:r>
            <a:r>
              <a:rPr lang="pt-BR" sz="1050" dirty="0">
                <a:latin typeface="Amazon Ember" panose="020B0603020204020204" pitchFamily="34" charset="0"/>
                <a:ea typeface="Amazon Ember" panose="020B0603020204020204" pitchFamily="34" charset="0"/>
                <a:cs typeface="Amazon Ember" panose="020B0603020204020204" pitchFamily="34" charset="0"/>
              </a:rPr>
              <a:t>:</a:t>
            </a:r>
            <a:r>
              <a:rPr lang="pt-BR" sz="1050" b="0" dirty="0">
                <a:latin typeface="Amazon Ember" panose="020B0603020204020204" pitchFamily="34" charset="0"/>
                <a:ea typeface="Amazon Ember" panose="020B0603020204020204" pitchFamily="34" charset="0"/>
                <a:cs typeface="Amazon Ember" panose="020B0603020204020204" pitchFamily="34" charset="0"/>
              </a:rPr>
              <a:t> você deve especificar o tipo de armazenamento que será usado para armazenar a raiz ou o volume de inicialização da instância.</a:t>
            </a: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defTabSz="440695" rtl="0">
              <a:buFont typeface="Arial" panose="020B0604020202020204" pitchFamily="34" charset="0"/>
              <a:buChar char="•"/>
              <a:defRPr/>
            </a:pP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defTabSz="440695" rtl="0">
              <a:buFont typeface="Arial" panose="020B0604020202020204" pitchFamily="34" charset="0"/>
              <a:buChar char="•"/>
              <a:defRPr/>
            </a:pPr>
            <a:r>
              <a:rPr lang="pt-BR" sz="1050" b="0" i="1" dirty="0">
                <a:latin typeface="Amazon Ember" panose="020B0603020204020204" pitchFamily="34" charset="0"/>
                <a:ea typeface="Amazon Ember" panose="020B0603020204020204" pitchFamily="34" charset="0"/>
                <a:cs typeface="Amazon Ember" panose="020B0603020204020204" pitchFamily="34" charset="0"/>
              </a:rPr>
              <a:t>Grupo de segurança:</a:t>
            </a:r>
            <a:r>
              <a:rPr lang="pt-BR" sz="1050" dirty="0">
                <a:latin typeface="Amazon Ember" panose="020B0603020204020204" pitchFamily="34" charset="0"/>
                <a:ea typeface="Amazon Ember" panose="020B0603020204020204" pitchFamily="34" charset="0"/>
                <a:cs typeface="Amazon Ember" panose="020B0603020204020204" pitchFamily="34" charset="0"/>
              </a:rPr>
              <a:t> </a:t>
            </a:r>
            <a:r>
              <a:rPr lang="pt-BR" sz="1050" b="0" dirty="0">
                <a:latin typeface="Amazon Ember" panose="020B0603020204020204" pitchFamily="34" charset="0"/>
                <a:ea typeface="Amazon Ember" panose="020B0603020204020204" pitchFamily="34" charset="0"/>
                <a:cs typeface="Amazon Ember" panose="020B0603020204020204" pitchFamily="34" charset="0"/>
              </a:rPr>
              <a:t>configure também um novo </a:t>
            </a:r>
            <a:r>
              <a:rPr lang="pt-BR" sz="1050" b="0" i="0" dirty="0">
                <a:latin typeface="Amazon Ember" panose="020B0603020204020204" pitchFamily="34" charset="0"/>
                <a:ea typeface="Amazon Ember" panose="020B0603020204020204" pitchFamily="34" charset="0"/>
                <a:cs typeface="Amazon Ember" panose="020B0603020204020204" pitchFamily="34" charset="0"/>
              </a:rPr>
              <a:t>grupo de segurança</a:t>
            </a:r>
            <a:r>
              <a:rPr lang="pt-BR" sz="1050" b="0" dirty="0">
                <a:latin typeface="Amazon Ember" panose="020B0603020204020204" pitchFamily="34" charset="0"/>
                <a:ea typeface="Amazon Ember" panose="020B0603020204020204" pitchFamily="34" charset="0"/>
                <a:cs typeface="Amazon Ember" panose="020B0603020204020204" pitchFamily="34" charset="0"/>
              </a:rPr>
              <a:t> ou use um já existente. O grupo de segurança define em quais portas o tráfego de rede é permitido.</a:t>
            </a:r>
          </a:p>
          <a:p>
            <a:pPr marL="171450" indent="-171450" defTabSz="440695" rtl="0">
              <a:buFont typeface="Arial" panose="020B0604020202020204" pitchFamily="34" charset="0"/>
              <a:buChar char="•"/>
              <a:defRPr/>
            </a:pPr>
            <a:endParaRPr lang="en-US" sz="1050"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defTabSz="440695" rtl="0">
              <a:buFont typeface="Arial" panose="020B0604020202020204" pitchFamily="34" charset="0"/>
              <a:buChar char="•"/>
              <a:defRPr/>
            </a:pPr>
            <a:r>
              <a:rPr lang="pt-BR" sz="1050" b="0" i="1" dirty="0">
                <a:latin typeface="Amazon Ember" panose="020B0603020204020204" pitchFamily="34" charset="0"/>
                <a:ea typeface="Amazon Ember" panose="020B0603020204020204" pitchFamily="34" charset="0"/>
                <a:cs typeface="Amazon Ember" panose="020B0603020204020204" pitchFamily="34" charset="0"/>
              </a:rPr>
              <a:t>Par de chaves:</a:t>
            </a:r>
            <a:r>
              <a:rPr lang="pt-BR" sz="1050" dirty="0">
                <a:latin typeface="Amazon Ember" panose="020B0603020204020204" pitchFamily="34" charset="0"/>
                <a:ea typeface="Amazon Ember" panose="020B0603020204020204" pitchFamily="34" charset="0"/>
                <a:cs typeface="Amazon Ember" panose="020B0603020204020204" pitchFamily="34" charset="0"/>
              </a:rPr>
              <a:t> </a:t>
            </a:r>
            <a:r>
              <a:rPr lang="pt-BR" sz="1050" b="0" i="1" dirty="0">
                <a:latin typeface="Amazon Ember" panose="020B0603020204020204" pitchFamily="34" charset="0"/>
                <a:ea typeface="Amazon Ember" panose="020B0603020204020204" pitchFamily="34" charset="0"/>
                <a:cs typeface="Amazon Ember" panose="020B0603020204020204" pitchFamily="34" charset="0"/>
              </a:rPr>
              <a:t> </a:t>
            </a:r>
            <a:r>
              <a:rPr lang="pt-BR" sz="1050" b="0" i="0" dirty="0">
                <a:latin typeface="Amazon Ember" panose="020B0603020204020204" pitchFamily="34" charset="0"/>
                <a:ea typeface="Amazon Ember" panose="020B0603020204020204" pitchFamily="34" charset="0"/>
                <a:cs typeface="Amazon Ember" panose="020B0603020204020204" pitchFamily="34" charset="0"/>
              </a:rPr>
              <a:t>um</a:t>
            </a:r>
            <a:r>
              <a:rPr lang="pt-BR" sz="1050" b="0" dirty="0">
                <a:latin typeface="Amazon Ember" panose="020B0603020204020204" pitchFamily="34" charset="0"/>
                <a:ea typeface="Amazon Ember" panose="020B0603020204020204" pitchFamily="34" charset="0"/>
                <a:cs typeface="Amazon Ember" panose="020B0603020204020204" pitchFamily="34" charset="0"/>
              </a:rPr>
              <a:t> par de chaves geralmente também é especificado na execução. O par de chaves é usado para conexões Secure Shell (SSH) ou para estabelecer acesso do Remote Desktop Protocol (RDP) à instância.</a:t>
            </a:r>
          </a:p>
          <a:p>
            <a:pPr defTabSz="440695" rtl="0">
              <a:defRPr/>
            </a:pPr>
            <a:r>
              <a:rPr lang="pt-BR" sz="1050" b="0" dirty="0">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270488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Amazon EC2 permite que você execute máquinas virtuais Microsoft Windows e Linux na nuvem.</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usar uma instância do EC2 quando precisar de controle completo dos recursos de computação e quiser executar qualquer tipo de carga de trabalho.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Ao executar uma instância do EC2, você deve escolher uma AMI e um tipo de instância. A execução de uma instância envolve a especificação de parâmetros de configuração, incluindo configurações de rede, segurança, armazenamento e dados do usuário.</a:t>
            </a:r>
          </a:p>
        </p:txBody>
      </p:sp>
    </p:spTree>
    <p:extLst>
      <p:ext uri="{BB962C8B-B14F-4D97-AF65-F5344CB8AC3E}">
        <p14:creationId xmlns:p14="http://schemas.microsoft.com/office/powerpoint/2010/main" val="323043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3: Escolher uma AMI para executar uma instância do EC2.</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04595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33634"/>
          </a:xfrm>
        </p:spPr>
        <p:txBody>
          <a:bodyPr rtlCol="0"/>
          <a:lstStyle/>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AMI fornece as informações necessárias para a execução de uma instância. Especifique uma AMI de origem, quando você executar uma instância. A AMI inclui um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modelo</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o volume raiz da instância,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permissões de execução</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mapeamentos de dispositivos de bloco.</a:t>
            </a: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volume raiz geralmente contém um sistema operacional completo (SO) e tudo o que foi instalado nesse sistema operacional (as aplicações, bibliotecas, utilitários e assim por diante). O Amazon EC2 copia o modelo para o volume raiz de uma nova instância e, em seguida, a inicia.</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execução de permissões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controla as contas da AWS que podem usar a AMI para executar instâncias</a:t>
            </a:r>
            <a:r>
              <a:rPr lang="pt-BR" dirty="0">
                <a:latin typeface="Amazon Ember" panose="020B0603020204020204" pitchFamily="34" charset="0"/>
                <a:ea typeface="Amazon Ember" panose="020B0603020204020204" pitchFamily="34" charset="0"/>
                <a:cs typeface="Amazon Ember" panose="020B0603020204020204" pitchFamily="34" charset="0"/>
              </a:rPr>
              <a:t>. Elas também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permitem que você disponibilize a AMI para o público.</a:t>
            </a:r>
          </a:p>
          <a:p>
            <a:pPr marL="0" indent="0" rtl="0">
              <a:buFont typeface="Arial" panose="020B0604020202020204" pitchFamily="34" charset="0"/>
              <a:buNone/>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mapeamentos de dispositivos de blocos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especificam volumes de armazenamento adicionais (se houver) a serem associados à instância quando ela for executada.</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possível executar várias instâncias em uma única AMI, quando você precisar de várias instâncias com a mesma configuração.</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também pode usar AMIs diferentes para executar instâncias, quando forem necessárias instâncias com configurações diferentes.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você pode ter uma AMI para implementar instâncias do servidor Web na sua arquitetura e outra para implementar instâncias do servidor de aplicações.</a:t>
            </a: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29522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benefícios de usar uma AMI incluem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repetibilidade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reutilização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capacidade de recuperação.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AMIs permitem 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repetibilidade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porque uma AMI empacota a configuração completa e o conteúdo de uma instância do EC2. Como tal, ele pode ser usado repetidamente para executar várias instâncias com eficiência e precisão.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AMIs promovem 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reutilização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porque as instâncias que são executadas na mesma AMI são réplicas exatas umas das outras. Esse design facilita a criação de clusters de instâncias semelhantes ou recria ambientes de computação.</a:t>
            </a:r>
          </a:p>
          <a:p>
            <a:pPr marL="0" indent="0" rtl="0">
              <a:buFont typeface="Arial" panose="020B0604020202020204" pitchFamily="34" charset="0"/>
              <a:buNone/>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AMIs também facilitam 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capacidade de recuperação.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uma instância falhar, você pode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substituí-la executando uma nova instância da mesma AMI usada para executar a instância original. Além disso, as AMIs fornecem uma maneira de fazer backup de uma configuração completa de instância do EC2, que você pode usar para executar uma instância de substituição em caso de falha.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4648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84208"/>
          </a:xfrm>
        </p:spPr>
        <p:txBody>
          <a:bodyPr rtlCol="0"/>
          <a:lstStyle/>
          <a:p>
            <a:pPr lvl="0" rtl="0">
              <a:defRPr/>
            </a:pPr>
            <a:r>
              <a:rPr lang="pt-BR" dirty="0">
                <a:latin typeface="Amazon Ember" panose="020B0603020204020204" pitchFamily="34" charset="0"/>
                <a:ea typeface="Amazon Ember" panose="020B0603020204020204" pitchFamily="34" charset="0"/>
                <a:cs typeface="Amazon Ember" panose="020B0603020204020204" pitchFamily="34" charset="0"/>
              </a:rPr>
              <a:t>Quando você escolhe uma AMI para executar uma instância, sua decisão deve ser baseada em cinco características principais:</a:t>
            </a:r>
          </a:p>
          <a:p>
            <a:pPr lvl="0" rtl="0">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Região: </a:t>
            </a:r>
            <a:r>
              <a:rPr lang="pt-BR" dirty="0">
                <a:latin typeface="Amazon Ember" panose="020B0603020204020204" pitchFamily="34" charset="0"/>
                <a:ea typeface="Amazon Ember" panose="020B0603020204020204" pitchFamily="34" charset="0"/>
                <a:cs typeface="Amazon Ember" panose="020B0603020204020204" pitchFamily="34" charset="0"/>
              </a:rPr>
              <a:t>cada AMI existe em uma região específica. Portanto, você deve selecionar uma AMI que esteja na região onde deseja que a instância seja executada. Você pode copiar uma AMI de uma região para outra, conforme necessário.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defRPr/>
            </a:pPr>
            <a:endParaRPr lang="en-US" i="1"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Sistema operacional: </a:t>
            </a:r>
            <a:r>
              <a:rPr lang="pt-BR" dirty="0">
                <a:latin typeface="Amazon Ember" panose="020B0603020204020204" pitchFamily="34" charset="0"/>
                <a:ea typeface="Amazon Ember" panose="020B0603020204020204" pitchFamily="34" charset="0"/>
                <a:cs typeface="Amazon Ember" panose="020B0603020204020204" pitchFamily="34" charset="0"/>
              </a:rPr>
              <a:t>para uma AMI fornecida pela AWS, você pode escolher entre o Microsoft Windows ou uma variante do Linux.</a:t>
            </a:r>
          </a:p>
          <a:p>
            <a:pPr marL="171450" lvl="0" indent="-171450" rtl="0">
              <a:buFont typeface="Arial" panose="020B0604020202020204" pitchFamily="34" charset="0"/>
              <a:buChar char="•"/>
              <a:defRPr/>
            </a:pPr>
            <a:endParaRPr lang="en-US" i="1"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Armazenamento para o dispositivo raiz:</a:t>
            </a:r>
            <a:r>
              <a:rPr lang="pt-BR" dirty="0">
                <a:latin typeface="Amazon Ember" panose="020B0603020204020204" pitchFamily="34" charset="0"/>
                <a:ea typeface="Amazon Ember" panose="020B0603020204020204" pitchFamily="34" charset="0"/>
                <a:cs typeface="Amazon Ember" panose="020B0603020204020204" pitchFamily="34" charset="0"/>
              </a:rPr>
              <a:t> todas as AMIs são categorizadas como </a:t>
            </a:r>
            <a:r>
              <a:rPr lang="pt-BR" i="1" dirty="0">
                <a:latin typeface="Amazon Ember" panose="020B0603020204020204" pitchFamily="34" charset="0"/>
                <a:ea typeface="Amazon Ember" panose="020B0603020204020204" pitchFamily="34" charset="0"/>
                <a:cs typeface="Amazon Ember" panose="020B0603020204020204" pitchFamily="34" charset="0"/>
              </a:rPr>
              <a:t>compatíveis com o Amazon EBS</a:t>
            </a:r>
            <a:r>
              <a:rPr lang="pt-BR" dirty="0">
                <a:latin typeface="Amazon Ember" panose="020B0603020204020204" pitchFamily="34" charset="0"/>
                <a:ea typeface="Amazon Ember" panose="020B0603020204020204" pitchFamily="34" charset="0"/>
                <a:cs typeface="Amazon Ember" panose="020B0603020204020204" pitchFamily="34" charset="0"/>
              </a:rPr>
              <a:t> ou </a:t>
            </a:r>
            <a:r>
              <a:rPr lang="pt-BR" i="1" dirty="0">
                <a:latin typeface="Amazon Ember" panose="020B0603020204020204" pitchFamily="34" charset="0"/>
                <a:ea typeface="Amazon Ember" panose="020B0603020204020204" pitchFamily="34" charset="0"/>
                <a:cs typeface="Amazon Ember" panose="020B0603020204020204" pitchFamily="34" charset="0"/>
              </a:rPr>
              <a:t>armazenadas no armazenamento de instâncias</a:t>
            </a:r>
            <a:r>
              <a:rPr lang="pt-BR" dirty="0">
                <a:latin typeface="Amazon Ember" panose="020B0603020204020204" pitchFamily="34" charset="0"/>
                <a:ea typeface="Amazon Ember" panose="020B0603020204020204" pitchFamily="34" charset="0"/>
                <a:cs typeface="Amazon Ember" panose="020B0603020204020204" pitchFamily="34" charset="0"/>
              </a:rPr>
              <a:t>. Os dados em um volume de armazenamento de instância persistem somente durante o tempo de vida da instância, mas os dados em um volume do EBS persistem independentemente da vida útil da instância.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Arquitetura: </a:t>
            </a:r>
            <a:r>
              <a:rPr lang="pt-BR" i="0" dirty="0">
                <a:latin typeface="Amazon Ember" panose="020B0603020204020204" pitchFamily="34" charset="0"/>
                <a:ea typeface="Amazon Ember" panose="020B0603020204020204" pitchFamily="34" charset="0"/>
                <a:cs typeface="Amazon Ember" panose="020B0603020204020204" pitchFamily="34" charset="0"/>
              </a:rPr>
              <a:t>essa característica determina </a:t>
            </a:r>
            <a:r>
              <a:rPr lang="pt-BR" dirty="0">
                <a:latin typeface="Amazon Ember" panose="020B0603020204020204" pitchFamily="34" charset="0"/>
                <a:ea typeface="Amazon Ember" panose="020B0603020204020204" pitchFamily="34" charset="0"/>
                <a:cs typeface="Amazon Ember" panose="020B0603020204020204" pitchFamily="34" charset="0"/>
              </a:rPr>
              <a:t>o tipo de arquitetura de processador que melhor se adapta à sua carga de trabalho. As opções são 32 bits ou 64 bits e um conjunto de instruções x86 ou Advanced RISC Machine (ARM).</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Tipo de virtualização</a:t>
            </a:r>
            <a:r>
              <a:rPr lang="pt-BR" dirty="0">
                <a:latin typeface="Amazon Ember" panose="020B0603020204020204" pitchFamily="34" charset="0"/>
                <a:ea typeface="Amazon Ember" panose="020B0603020204020204" pitchFamily="34" charset="0"/>
                <a:cs typeface="Amazon Ember" panose="020B0603020204020204" pitchFamily="34" charset="0"/>
              </a:rPr>
              <a:t>: as AMIs do Linux usam um dos dois tipos de virtualização; paravirtual (PV) ou Hardware Virtual Machine (HVM, Máquina virtual de hardware). As diferenças principais entre as AMIs PV e HVM são a maneira como elas inicializam e se podem ou não utilizar as extensões especiais de hardware para melhor performance. Para obter a melhor performance, use uma AMI com </a:t>
            </a:r>
            <a:r>
              <a:rPr lang="pt-BR" i="1" dirty="0">
                <a:latin typeface="Amazon Ember" panose="020B0603020204020204" pitchFamily="34" charset="0"/>
                <a:ea typeface="Amazon Ember" panose="020B0603020204020204" pitchFamily="34" charset="0"/>
                <a:cs typeface="Amazon Ember" panose="020B0603020204020204" pitchFamily="34" charset="0"/>
              </a:rPr>
              <a:t>tipo de virtualização de HVM</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lvl="0" rtl="0">
              <a:defRPr/>
            </a:pPr>
            <a:endParaRPr lang="en-US"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obter uma AMI de uma das quatro fontes:</a:t>
            </a:r>
            <a:endParaRPr lang="en-US"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Quick Starts são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AMIs criadas pela AWS. Eles oferecem a opção do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Microsoft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Windows</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ou variantes do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sistema operacional Linux. </a:t>
            </a:r>
            <a:r>
              <a:rPr lang="pt-BR" dirty="0">
                <a:latin typeface="Amazon Ember" panose="020B0603020204020204" pitchFamily="34" charset="0"/>
                <a:ea typeface="Amazon Ember" panose="020B0603020204020204" pitchFamily="34" charset="0"/>
                <a:cs typeface="Amazon Ember" panose="020B0603020204020204" pitchFamily="34" charset="0"/>
              </a:rPr>
              <a:t>As opções para Linux incluem: Amazon Linux, Ubuntu, Red Hat Enterprise Linux, SUSE Linux Enterprise Server, Fedora, Debian, CentOS, Gentoo Linux, Oracle Linux e FreeBSD.</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AWS também permite que você</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crie suas próprias AMIs (</a:t>
            </a:r>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Minhas AMIs</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Além disso, você pode criar uma AMI de uma instância do EC2</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1"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defRPr/>
            </a:pPr>
            <a:r>
              <a:rPr lang="pt-BR" dirty="0">
                <a:latin typeface="Amazon Ember" panose="020B0603020204020204" pitchFamily="34" charset="0"/>
                <a:ea typeface="Amazon Ember" panose="020B0603020204020204" pitchFamily="34" charset="0"/>
                <a:cs typeface="Amazon Ember" panose="020B0603020204020204" pitchFamily="34" charset="0"/>
              </a:rPr>
              <a:t>Você também pode procurar AMIs no </a:t>
            </a:r>
            <a:r>
              <a:rPr lang="pt-BR" i="1" dirty="0">
                <a:latin typeface="Amazon Ember" panose="020B0603020204020204" pitchFamily="34" charset="0"/>
                <a:ea typeface="Amazon Ember" panose="020B0603020204020204" pitchFamily="34" charset="0"/>
                <a:cs typeface="Amazon Ember" panose="020B0603020204020204" pitchFamily="34" charset="0"/>
              </a:rPr>
              <a:t>AWS Marketplace</a:t>
            </a:r>
            <a:r>
              <a:rPr lang="pt-BR" dirty="0">
                <a:latin typeface="Amazon Ember" panose="020B0603020204020204" pitchFamily="34" charset="0"/>
                <a:ea typeface="Amazon Ember" panose="020B0603020204020204" pitchFamily="34" charset="0"/>
                <a:cs typeface="Amazon Ember" panose="020B0603020204020204" pitchFamily="34" charset="0"/>
              </a:rPr>
              <a:t>, que oferece um catálogo digital com uma lista de milhares de soluções de software. Essas soluções incluem AMIs de fornecedores de software para casos de uso específicos.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a:t>
            </a:r>
            <a:r>
              <a:rPr lang="pt-BR"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AMIs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criadas pela comunidade são criadas por pessoas de todo o mundo e podem oferecer soluções para vários tipos de problemas diferentes. No entanto, elas não são controladas pela AWS. Portanto, use-as por sua conta e risco. Evite usá-las em qualquer ambiente de produção ou corporativo.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34433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2561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Há diferenças importantes de comportamento e performance quando você executa uma instância usando uma </a:t>
            </a:r>
            <a:r>
              <a:rPr lang="pt-BR" i="1" dirty="0">
                <a:latin typeface="Amazon Ember" panose="020B0603020204020204" pitchFamily="34" charset="0"/>
                <a:ea typeface="Amazon Ember" panose="020B0603020204020204" pitchFamily="34" charset="0"/>
                <a:cs typeface="Amazon Ember" panose="020B0603020204020204" pitchFamily="34" charset="0"/>
              </a:rPr>
              <a:t>AMI</a:t>
            </a:r>
            <a:r>
              <a:rPr lang="pt-BR" i="0" dirty="0">
                <a:latin typeface="Amazon Ember" panose="020B0603020204020204" pitchFamily="34" charset="0"/>
                <a:ea typeface="Amazon Ember" panose="020B0603020204020204" pitchFamily="34" charset="0"/>
                <a:cs typeface="Amazon Ember" panose="020B0603020204020204" pitchFamily="34" charset="0"/>
              </a:rPr>
              <a:t> compatível com </a:t>
            </a:r>
            <a:r>
              <a:rPr lang="pt-BR"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 armazenamento de instâncias</a:t>
            </a:r>
            <a:r>
              <a:rPr lang="pt-BR" i="1" dirty="0">
                <a:latin typeface="Amazon Ember" panose="020B0603020204020204" pitchFamily="34" charset="0"/>
                <a:ea typeface="Amazon Ember" panose="020B0603020204020204" pitchFamily="34" charset="0"/>
                <a:cs typeface="Amazon Ember" panose="020B0603020204020204" pitchFamily="34" charset="0"/>
              </a:rPr>
              <a:t> em comparação a uma </a:t>
            </a:r>
            <a:r>
              <a:rPr lang="pt-BR" dirty="0">
                <a:latin typeface="Amazon Ember" panose="020B0603020204020204" pitchFamily="34" charset="0"/>
                <a:ea typeface="Amazon Ember" panose="020B0603020204020204" pitchFamily="34" charset="0"/>
                <a:cs typeface="Amazon Ember" panose="020B0603020204020204" pitchFamily="34" charset="0"/>
              </a:rPr>
              <a:t>AMI com suporte do Amazon EBS. Elas são os seguintes: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As instâncias do Amazon EC2 que usam armazenamento de instâncias demoram mais tempo para inicializar do que as instâncias do Amazon EC2 que usam o Amazon EBS porque todas as partes da imagem precisam ser recuperadas do Amazon Simple Storage Service (Amazon S3).</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capacidade máxima do dispositivo raiz de uma instância que é compatível com o Amazon EBS é de 16 tebibytes (TiB) e é maior do que a de uma instância compatível com o armazenamento de instância, que é de 10 gibibytes (GiB).</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Não é possível interromper uma instância compatível com o armazenamento de instâncias, apenas reinicializar ou encerrá-la.</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Não é possível alterar o tipo de instância de uma instância compatível com o armazenamento de instâncias.</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custo de uma instância compatível com o Amazon EBS inclui cobranças de armazenamento do EBS. O custo de uma instância compatível com o armazenamento de instâncias inclui cobranças do armazenamento do Amazon S3. Os custos de armazenamento do Amazon S3 geralmente são menores.</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9447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98265"/>
            <a:ext cx="5486400" cy="3732481"/>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Este diagrama mostra o ciclo de vida de uma instância e destaca as ações extras e os estados que uma instância compatível com o Amazon EBS permite.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Quando uma instância é executada pela primeira vez em uma AMI ou quando você inicia uma instância interrompida, ela entra no </a:t>
            </a:r>
            <a:r>
              <a:rPr lang="pt-BR" i="1" dirty="0">
                <a:latin typeface="Amazon Ember" panose="020B0603020204020204" pitchFamily="34" charset="0"/>
                <a:ea typeface="Amazon Ember" panose="020B0603020204020204" pitchFamily="34" charset="0"/>
                <a:cs typeface="Amazon Ember" panose="020B0603020204020204" pitchFamily="34" charset="0"/>
              </a:rPr>
              <a:t>estado pendente.</a:t>
            </a:r>
            <a:r>
              <a:rPr lang="pt-BR" dirty="0">
                <a:latin typeface="Amazon Ember" panose="020B0603020204020204" pitchFamily="34" charset="0"/>
                <a:ea typeface="Amazon Ember" panose="020B0603020204020204" pitchFamily="34" charset="0"/>
                <a:cs typeface="Amazon Ember" panose="020B0603020204020204" pitchFamily="34" charset="0"/>
              </a:rPr>
              <a:t> Esse estado indica que a instância está sendo provisionada em um computador host e está inicializando. O tipo de instância especificado na AMI ou para a instância interrompida original determina o hardware do computador host para a nova instância.</a:t>
            </a: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Quando a instância estiver totalmente inicializada e pronta, ela sai do estado </a:t>
            </a:r>
            <a:r>
              <a:rPr lang="pt-BR" i="1" dirty="0">
                <a:latin typeface="Amazon Ember" panose="020B0603020204020204" pitchFamily="34" charset="0"/>
                <a:ea typeface="Amazon Ember" panose="020B0603020204020204" pitchFamily="34" charset="0"/>
                <a:cs typeface="Amazon Ember" panose="020B0603020204020204" pitchFamily="34" charset="0"/>
              </a:rPr>
              <a:t>pendente</a:t>
            </a:r>
            <a:r>
              <a:rPr lang="pt-BR" dirty="0">
                <a:latin typeface="Amazon Ember" panose="020B0603020204020204" pitchFamily="34" charset="0"/>
                <a:ea typeface="Amazon Ember" panose="020B0603020204020204" pitchFamily="34" charset="0"/>
                <a:cs typeface="Amazon Ember" panose="020B0603020204020204" pitchFamily="34" charset="0"/>
              </a:rPr>
              <a:t> e entra no estado de </a:t>
            </a:r>
            <a:r>
              <a:rPr lang="pt-BR" i="1" dirty="0">
                <a:latin typeface="Amazon Ember" panose="020B0603020204020204" pitchFamily="34" charset="0"/>
                <a:ea typeface="Amazon Ember" panose="020B0603020204020204" pitchFamily="34" charset="0"/>
                <a:cs typeface="Amazon Ember" panose="020B0603020204020204" pitchFamily="34" charset="0"/>
              </a:rPr>
              <a:t>execução.</a:t>
            </a:r>
            <a:r>
              <a:rPr lang="pt-BR" dirty="0">
                <a:latin typeface="Amazon Ember" panose="020B0603020204020204" pitchFamily="34" charset="0"/>
                <a:ea typeface="Amazon Ember" panose="020B0603020204020204" pitchFamily="34" charset="0"/>
                <a:cs typeface="Amazon Ember" panose="020B0603020204020204" pitchFamily="34" charset="0"/>
              </a:rPr>
              <a:t> Neste ponto, você pode se conectar à instância em execução pela Internet e começar a usá-la.</a:t>
            </a: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Assim que uma instância estiver em um estado de </a:t>
            </a:r>
            <a:r>
              <a:rPr lang="pt-BR" i="1" dirty="0">
                <a:latin typeface="Amazon Ember" panose="020B0603020204020204" pitchFamily="34" charset="0"/>
                <a:ea typeface="Amazon Ember" panose="020B0603020204020204" pitchFamily="34" charset="0"/>
                <a:cs typeface="Amazon Ember" panose="020B0603020204020204" pitchFamily="34" charset="0"/>
              </a:rPr>
              <a:t>execução</a:t>
            </a:r>
            <a:r>
              <a:rPr lang="pt-BR" dirty="0">
                <a:latin typeface="Amazon Ember" panose="020B0603020204020204" pitchFamily="34" charset="0"/>
                <a:ea typeface="Amazon Ember" panose="020B0603020204020204" pitchFamily="34" charset="0"/>
                <a:cs typeface="Amazon Ember" panose="020B0603020204020204" pitchFamily="34" charset="0"/>
              </a:rPr>
              <a:t>, ela poderá ser reinicializada usando o console do Amazon EC2, a </a:t>
            </a:r>
            <a:r>
              <a:rPr lang="pt-BR" sz="1100" b="0" i="0" u="none" strike="noStrik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Command Line Interface (</a:t>
            </a:r>
            <a:r>
              <a:rPr lang="pt-BR" dirty="0">
                <a:latin typeface="Amazon Ember" panose="020B0603020204020204" pitchFamily="34" charset="0"/>
                <a:ea typeface="Amazon Ember" panose="020B0603020204020204" pitchFamily="34" charset="0"/>
                <a:cs typeface="Amazon Ember" panose="020B0603020204020204" pitchFamily="34" charset="0"/>
              </a:rPr>
              <a:t>AWS CLI) ou os AWS SDKs. Em seguida, ela se move para um estado </a:t>
            </a:r>
            <a:r>
              <a:rPr lang="pt-BR" i="1" dirty="0">
                <a:latin typeface="Amazon Ember" panose="020B0603020204020204" pitchFamily="34" charset="0"/>
                <a:ea typeface="Amazon Ember" panose="020B0603020204020204" pitchFamily="34" charset="0"/>
                <a:cs typeface="Amazon Ember" panose="020B0603020204020204" pitchFamily="34" charset="0"/>
              </a:rPr>
              <a:t>de reinicialização.</a:t>
            </a:r>
            <a:r>
              <a:rPr lang="pt-BR" dirty="0">
                <a:latin typeface="Amazon Ember" panose="020B0603020204020204" pitchFamily="34" charset="0"/>
                <a:ea typeface="Amazon Ember" panose="020B0603020204020204" pitchFamily="34" charset="0"/>
                <a:cs typeface="Amazon Ember" panose="020B0603020204020204" pitchFamily="34" charset="0"/>
              </a:rPr>
              <a:t> Uma instância reinicializada permanece no mesmo host físico e mantém o mesmo nome de DNS (Sistema de Nomes de Domínio) público e endereço IP público. E se ela tiver volumes de </a:t>
            </a:r>
            <a:r>
              <a:rPr lang="pt-BR" b="0" i="1" dirty="0">
                <a:latin typeface="Amazon Ember" panose="020B0603020204020204" pitchFamily="34" charset="0"/>
                <a:ea typeface="Amazon Ember" panose="020B0603020204020204" pitchFamily="34" charset="0"/>
                <a:cs typeface="Amazon Ember" panose="020B0603020204020204" pitchFamily="34" charset="0"/>
              </a:rPr>
              <a:t>armazenamento de instâncias</a:t>
            </a:r>
            <a:r>
              <a:rPr lang="pt-BR" dirty="0">
                <a:latin typeface="Amazon Ember" panose="020B0603020204020204" pitchFamily="34" charset="0"/>
                <a:ea typeface="Amazon Ember" panose="020B0603020204020204" pitchFamily="34" charset="0"/>
                <a:cs typeface="Amazon Ember" panose="020B0603020204020204" pitchFamily="34" charset="0"/>
              </a:rPr>
              <a:t>, ela reterá os dados nesses volumes.</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No estado de </a:t>
            </a:r>
            <a:r>
              <a:rPr lang="pt-BR" i="1" dirty="0">
                <a:latin typeface="Amazon Ember" panose="020B0603020204020204" pitchFamily="34" charset="0"/>
                <a:ea typeface="Amazon Ember" panose="020B0603020204020204" pitchFamily="34" charset="0"/>
                <a:cs typeface="Amazon Ember" panose="020B0603020204020204" pitchFamily="34" charset="0"/>
              </a:rPr>
              <a:t>execução</a:t>
            </a:r>
            <a:r>
              <a:rPr lang="pt-BR" dirty="0">
                <a:latin typeface="Amazon Ember" panose="020B0603020204020204" pitchFamily="34" charset="0"/>
                <a:ea typeface="Amazon Ember" panose="020B0603020204020204" pitchFamily="34" charset="0"/>
                <a:cs typeface="Amazon Ember" panose="020B0603020204020204" pitchFamily="34" charset="0"/>
              </a:rPr>
              <a:t>, você também pode encerrar uma instância. O encerramento de uma instância a leva a um estado de </a:t>
            </a:r>
            <a:r>
              <a:rPr lang="pt-BR" i="1" dirty="0">
                <a:latin typeface="Amazon Ember" panose="020B0603020204020204" pitchFamily="34" charset="0"/>
                <a:ea typeface="Amazon Ember" panose="020B0603020204020204" pitchFamily="34" charset="0"/>
                <a:cs typeface="Amazon Ember" panose="020B0603020204020204" pitchFamily="34" charset="0"/>
              </a:rPr>
              <a:t>encerramento </a:t>
            </a:r>
            <a:r>
              <a:rPr lang="pt-BR" dirty="0">
                <a:latin typeface="Amazon Ember" panose="020B0603020204020204" pitchFamily="34" charset="0"/>
                <a:ea typeface="Amazon Ember" panose="020B0603020204020204" pitchFamily="34" charset="0"/>
                <a:cs typeface="Amazon Ember" panose="020B0603020204020204" pitchFamily="34" charset="0"/>
              </a:rPr>
              <a:t>intermediário antes de exibir um </a:t>
            </a:r>
            <a:r>
              <a:rPr lang="pt-BR" i="1" dirty="0">
                <a:latin typeface="Amazon Ember" panose="020B0603020204020204" pitchFamily="34" charset="0"/>
                <a:ea typeface="Amazon Ember" panose="020B0603020204020204" pitchFamily="34" charset="0"/>
                <a:cs typeface="Amazon Ember" panose="020B0603020204020204" pitchFamily="34" charset="0"/>
              </a:rPr>
              <a:t>estado </a:t>
            </a:r>
            <a:r>
              <a:rPr lang="pt-BR" dirty="0">
                <a:latin typeface="Amazon Ember" panose="020B0603020204020204" pitchFamily="34" charset="0"/>
                <a:ea typeface="Amazon Ember" panose="020B0603020204020204" pitchFamily="34" charset="0"/>
                <a:cs typeface="Amazon Ember" panose="020B0603020204020204" pitchFamily="34" charset="0"/>
              </a:rPr>
              <a:t>encerrado. Uma instância encerrada permanece visível no console do Amazon EC2 por um tempo antes da exclusão da máquina virtual. Porém, você não pode se conectar nem recuperar uma instância encerrada.</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b="0" dirty="0">
                <a:latin typeface="Amazon Ember" panose="020B0603020204020204" pitchFamily="34" charset="0"/>
                <a:ea typeface="Amazon Ember" panose="020B0603020204020204" pitchFamily="34" charset="0"/>
                <a:cs typeface="Amazon Ember" panose="020B0603020204020204" pitchFamily="34" charset="0"/>
              </a:rPr>
              <a:t>As instâncias que são compatíveis com o Amazon</a:t>
            </a:r>
            <a:r>
              <a:rPr lang="pt-BR" dirty="0">
                <a:latin typeface="Amazon Ember" panose="020B0603020204020204" pitchFamily="34" charset="0"/>
                <a:ea typeface="Amazon Ember" panose="020B0603020204020204" pitchFamily="34" charset="0"/>
                <a:cs typeface="Amazon Ember" panose="020B0603020204020204" pitchFamily="34" charset="0"/>
              </a:rPr>
              <a:t> EBS também podem ser interrompidas de um estado </a:t>
            </a:r>
            <a:r>
              <a:rPr lang="pt-BR" i="1" dirty="0">
                <a:latin typeface="Amazon Ember" panose="020B0603020204020204" pitchFamily="34" charset="0"/>
                <a:ea typeface="Amazon Ember" panose="020B0603020204020204" pitchFamily="34" charset="0"/>
                <a:cs typeface="Amazon Ember" panose="020B0603020204020204" pitchFamily="34" charset="0"/>
              </a:rPr>
              <a:t>em execução.</a:t>
            </a:r>
            <a:r>
              <a:rPr lang="pt-BR" dirty="0">
                <a:latin typeface="Amazon Ember" panose="020B0603020204020204" pitchFamily="34" charset="0"/>
                <a:ea typeface="Amazon Ember" panose="020B0603020204020204" pitchFamily="34" charset="0"/>
                <a:cs typeface="Amazon Ember" panose="020B0603020204020204" pitchFamily="34" charset="0"/>
              </a:rPr>
              <a:t> Elas entram no estado de </a:t>
            </a:r>
            <a:r>
              <a:rPr lang="pt-BR" i="1" dirty="0">
                <a:latin typeface="Amazon Ember" panose="020B0603020204020204" pitchFamily="34" charset="0"/>
                <a:ea typeface="Amazon Ember" panose="020B0603020204020204" pitchFamily="34" charset="0"/>
                <a:cs typeface="Amazon Ember" panose="020B0603020204020204" pitchFamily="34" charset="0"/>
              </a:rPr>
              <a:t>interrupção</a:t>
            </a:r>
            <a:r>
              <a:rPr lang="pt-BR" dirty="0">
                <a:latin typeface="Amazon Ember" panose="020B0603020204020204" pitchFamily="34" charset="0"/>
                <a:ea typeface="Amazon Ember" panose="020B0603020204020204" pitchFamily="34" charset="0"/>
                <a:cs typeface="Amazon Ember" panose="020B0603020204020204" pitchFamily="34" charset="0"/>
              </a:rPr>
              <a:t> antes de atingir o estado totalmente </a:t>
            </a:r>
            <a:r>
              <a:rPr lang="pt-BR" i="1" dirty="0">
                <a:latin typeface="Amazon Ember" panose="020B0603020204020204" pitchFamily="34" charset="0"/>
                <a:ea typeface="Amazon Ember" panose="020B0603020204020204" pitchFamily="34" charset="0"/>
                <a:cs typeface="Amazon Ember" panose="020B0603020204020204" pitchFamily="34" charset="0"/>
              </a:rPr>
              <a:t>interrompido</a:t>
            </a:r>
            <a:r>
              <a:rPr lang="pt-BR" dirty="0">
                <a:latin typeface="Amazon Ember" panose="020B0603020204020204" pitchFamily="34" charset="0"/>
                <a:ea typeface="Amazon Ember" panose="020B0603020204020204" pitchFamily="34" charset="0"/>
                <a:cs typeface="Amazon Ember" panose="020B0603020204020204" pitchFamily="34" charset="0"/>
              </a:rPr>
              <a:t>. Uma instância </a:t>
            </a:r>
            <a:r>
              <a:rPr lang="pt-BR" i="1" dirty="0">
                <a:latin typeface="Amazon Ember" panose="020B0603020204020204" pitchFamily="34" charset="0"/>
                <a:ea typeface="Amazon Ember" panose="020B0603020204020204" pitchFamily="34" charset="0"/>
                <a:cs typeface="Amazon Ember" panose="020B0603020204020204" pitchFamily="34" charset="0"/>
              </a:rPr>
              <a:t>interrompida</a:t>
            </a:r>
            <a:r>
              <a:rPr lang="pt-BR" dirty="0">
                <a:latin typeface="Amazon Ember" panose="020B0603020204020204" pitchFamily="34" charset="0"/>
                <a:ea typeface="Amazon Ember" panose="020B0603020204020204" pitchFamily="34" charset="0"/>
                <a:cs typeface="Amazon Ember" panose="020B0603020204020204" pitchFamily="34" charset="0"/>
              </a:rPr>
              <a:t> não terá o mesmo custo que uma instância </a:t>
            </a:r>
            <a:r>
              <a:rPr lang="pt-BR" i="1" dirty="0">
                <a:latin typeface="Amazon Ember" panose="020B0603020204020204" pitchFamily="34" charset="0"/>
                <a:ea typeface="Amazon Ember" panose="020B0603020204020204" pitchFamily="34" charset="0"/>
                <a:cs typeface="Amazon Ember" panose="020B0603020204020204" pitchFamily="34" charset="0"/>
              </a:rPr>
              <a:t>em execução</a:t>
            </a:r>
            <a:r>
              <a:rPr lang="pt-BR" dirty="0">
                <a:latin typeface="Amazon Ember" panose="020B0603020204020204" pitchFamily="34" charset="0"/>
                <a:ea typeface="Amazon Ember" panose="020B0603020204020204" pitchFamily="34" charset="0"/>
                <a:cs typeface="Amazon Ember" panose="020B0603020204020204" pitchFamily="34" charset="0"/>
              </a:rPr>
              <a:t>. Ao iniciar uma instância </a:t>
            </a:r>
            <a:r>
              <a:rPr lang="pt-BR" i="1" dirty="0">
                <a:latin typeface="Amazon Ember" panose="020B0603020204020204" pitchFamily="34" charset="0"/>
                <a:ea typeface="Amazon Ember" panose="020B0603020204020204" pitchFamily="34" charset="0"/>
                <a:cs typeface="Amazon Ember" panose="020B0603020204020204" pitchFamily="34" charset="0"/>
              </a:rPr>
              <a:t>interrompida</a:t>
            </a:r>
            <a:r>
              <a:rPr lang="pt-BR" dirty="0">
                <a:latin typeface="Amazon Ember" panose="020B0603020204020204" pitchFamily="34" charset="0"/>
                <a:ea typeface="Amazon Ember" panose="020B0603020204020204" pitchFamily="34" charset="0"/>
                <a:cs typeface="Amazon Ember" panose="020B0603020204020204" pitchFamily="34" charset="0"/>
              </a:rPr>
              <a:t>, você a retorna ao estado </a:t>
            </a:r>
            <a:r>
              <a:rPr lang="pt-BR" i="1" dirty="0">
                <a:latin typeface="Amazon Ember" panose="020B0603020204020204" pitchFamily="34" charset="0"/>
                <a:ea typeface="Amazon Ember" panose="020B0603020204020204" pitchFamily="34" charset="0"/>
                <a:cs typeface="Amazon Ember" panose="020B0603020204020204" pitchFamily="34" charset="0"/>
              </a:rPr>
              <a:t>pendente</a:t>
            </a:r>
            <a:r>
              <a:rPr lang="pt-BR" dirty="0">
                <a:latin typeface="Amazon Ember" panose="020B0603020204020204" pitchFamily="34" charset="0"/>
                <a:ea typeface="Amazon Ember" panose="020B0603020204020204" pitchFamily="34" charset="0"/>
                <a:cs typeface="Amazon Ember" panose="020B0603020204020204" pitchFamily="34" charset="0"/>
              </a:rPr>
              <a:t>, movendo a instância para uma nova máquina host.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buClrTx/>
              <a:buSzTx/>
              <a:buFont typeface="Arial" panose="020B0604020202020204" pitchFamily="34" charset="0"/>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também pode hibernar uma instância compatível com o EBS no estado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execução.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Isso faz com que o armazenamento na memória, o endereço IP privado e o endereço IP elástico sejam salvos. Eles permanecem os mesmos quando você inicia a instância novamente, para que você possa retornar de onde parou. Na maioria dos casos, quando você inicia uma instância hibernada, ela é movida para um novo computador host.</a:t>
            </a:r>
            <a:r>
              <a:rPr lang="pt-BR" dirty="0">
                <a:latin typeface="Amazon Ember" panose="020B0603020204020204" pitchFamily="34" charset="0"/>
                <a:ea typeface="Amazon Ember" panose="020B0603020204020204" pitchFamily="34" charset="0"/>
                <a:cs typeface="Amazon Ember" panose="020B0603020204020204" pitchFamily="34" charset="0"/>
              </a:rPr>
              <a:t> A instância poderá permanecer no mesmo computador host se não houver problemas com ele.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3929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18986"/>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a:t>
            </a:r>
            <a:r>
              <a:rPr lang="pt-BR" dirty="0">
                <a:latin typeface="Amazon Ember" panose="020B0603020204020204" pitchFamily="34" charset="0"/>
                <a:ea typeface="Amazon Ember" panose="020B0603020204020204" pitchFamily="34" charset="0"/>
                <a:cs typeface="Amazon Ember" panose="020B0603020204020204" pitchFamily="34" charset="0"/>
              </a:rPr>
              <a:t>contém</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 seguintes seções: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Adicionar computação com o Amazon EC2</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Selecionar uma AMI para executar uma instância do EC2</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Selecionar um tipo de instância do EC2</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Usar dados do usuário para inicializar uma instância do EC2</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Configurar o armazenamento para uma instância do EC2 </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Opções de definição de preço do Amazon EC2</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Considerações sobre o Amazon EC2</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também inclui:</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demonstração de como executar uma instância do Amazon Elastic Compute Cloud (Amazon EC2) com dados de usuário que instalam um servidor Web na instância.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demonstração da página Spot Instance Pricing History (Histórico de preços da instância spot).</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guiado prático em que você cria um sistema de armazenamento de arquivos com o Amazon Elastic Filesystem (Amazon EFS) e o monta em uma instância do EC2.</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de desafio prático, no qual você executará uma instância do EC2 com uma aplicação Web que usa um banco de dados para o caso de uso da cafeteria.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realizar um teste de conhecimento que será usado para avaliar sua compreensão dos principais conceitos abordados neste módulo.</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16155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73893"/>
          </a:xfrm>
        </p:spPr>
        <p:txBody>
          <a:bodyPr rtlCol="0"/>
          <a:lstStyle/>
          <a:p>
            <a:pPr marL="0" indent="0" rtl="0">
              <a:buFont typeface="Arial" panose="020B0604020202020204" pitchFamily="34" charset="0"/>
              <a:buNone/>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cria uma AMI de uma instância do EC2. Comece com uma AMI de origem, que pode ser uma AMI já existente, como uma AMI de Quick Start fornecida pela AWS. Ou comece com uma AMI criada em uma máquina virtual que você importou. Em seguida, execute uma instância do EC2 nessa AMI (etapa 1).</a:t>
            </a:r>
            <a:endParaRPr lang="en-US"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Independentemente das opções escolhidas (etapa 1), você terá o que o diagrama chama de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instância não modificada</a:t>
            </a: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partir dessa instância, você pode criar uma instância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 referência. </a:t>
            </a: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outras palavras, crie uma máquina virtual configurada com as configurações específicas do SO e da aplicação que você quiser (etapa 2). Em seguida, capture-a como uma nova AMI (etapa 3).</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uma AMI compatível com EBS, você captura a nova AMI criando </a:t>
            </a: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nova imagem</a:t>
            </a:r>
            <a:r>
              <a:rPr lang="pt-BR" sz="11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a AWS a registra automaticamente para você</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uma AMI compatível com a instância, você captura a nova AMI usando as ferramentas de AMI do Amazon EC2 para criar um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pacote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o volume raiz da instância e fazer o upload do pacote em um bucket do Amazon S3. Em seguida, registre manualmente a nova AMI.</a:t>
            </a:r>
          </a:p>
          <a:p>
            <a:pPr marL="0" indent="0" rtl="0">
              <a:buFont typeface="Arial" panose="020B0604020202020204" pitchFamily="34" charset="0"/>
              <a:buNone/>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Depois que uma AMI é registrada, ela pode ser usada para executar novas instâncias na mesma região da AWS. Agora você pode pensar na nova AMI como uma nova AMI inicial. Você também pode copiar a AMI em outras regiões (etapa 4), para que as instâncias do EC2 também possam ser executadas nesses locais.</a:t>
            </a: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7359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Outra maneira de criar uma AMI é usar o EC2 Image Builder.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EC2 Image Builder é um serviço da AWS que simplifica a criação, a manutenção, a validação, o compartilhamento e a implantação de imagens do Linux ou do Windows Server. Ele fornece uma interface gráfica simples para produzir AMIs para uso na AWS e para gerar imagens de VM para uso no local.</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dos benefícios de usar o EC2 Image Builder é que ele </a:t>
            </a:r>
            <a:r>
              <a:rPr lang="pt-BR" dirty="0">
                <a:effectLst/>
                <a:latin typeface="Amazon Ember" panose="020B0603020204020204" pitchFamily="34" charset="0"/>
                <a:ea typeface="Amazon Ember" panose="020B0603020204020204" pitchFamily="34" charset="0"/>
                <a:cs typeface="Amazon Ember" panose="020B0603020204020204" pitchFamily="34" charset="0"/>
              </a:rPr>
              <a:t>permite criar imagens com apenas os componentes essenciais, o que pode reduzir sua exposição a vulnerabilidades de segurança. Antes de usar suas imagens na produção, você pode usar o EC2 Image Builder para validar suas imagens com testes fornecidos pela AWS ou com seus próprios testes. Por fim, ela fornece</a:t>
            </a:r>
            <a:r>
              <a:rPr lang="pt-BR" dirty="0">
                <a:latin typeface="Amazon Ember" panose="020B0603020204020204" pitchFamily="34" charset="0"/>
                <a:ea typeface="Amazon Ember" panose="020B0603020204020204" pitchFamily="34" charset="0"/>
                <a:cs typeface="Amazon Ember" panose="020B0603020204020204" pitchFamily="34" charset="0"/>
              </a:rPr>
              <a:t> controle de versão para o gerenciamento da revisão.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25066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17839"/>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criar um </a:t>
            </a:r>
            <a:r>
              <a:rPr lang="pt-BR" i="1" dirty="0">
                <a:latin typeface="Amazon Ember" panose="020B0603020204020204" pitchFamily="34" charset="0"/>
                <a:ea typeface="Amazon Ember" panose="020B0603020204020204" pitchFamily="34" charset="0"/>
                <a:cs typeface="Amazon Ember" panose="020B0603020204020204" pitchFamily="34" charset="0"/>
              </a:rPr>
              <a:t>pipeline de imagens com o EC2 Image</a:t>
            </a:r>
            <a:r>
              <a:rPr lang="pt-BR" dirty="0">
                <a:latin typeface="Amazon Ember" panose="020B0603020204020204" pitchFamily="34" charset="0"/>
                <a:ea typeface="Amazon Ember" panose="020B0603020204020204" pitchFamily="34" charset="0"/>
                <a:cs typeface="Amazon Ember" panose="020B0603020204020204" pitchFamily="34" charset="0"/>
              </a:rPr>
              <a:t> Builder usando o Console de Gerenciamento da AWS, a AWS CLI ou as APIs (interfaces de programação de aplicações). Quando você usa o Console de Gerenciamento da AWS, o assistente passo a passo inclui as seguintes etapas: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Etapa 1: identifique uma </a:t>
            </a:r>
            <a:r>
              <a:rPr lang="pt-BR" i="1" dirty="0">
                <a:latin typeface="Amazon Ember" panose="020B0603020204020204" pitchFamily="34" charset="0"/>
                <a:ea typeface="Amazon Ember" panose="020B0603020204020204" pitchFamily="34" charset="0"/>
                <a:cs typeface="Amazon Ember" panose="020B0603020204020204" pitchFamily="34" charset="0"/>
              </a:rPr>
              <a:t>imagem de origem </a:t>
            </a:r>
            <a:r>
              <a:rPr lang="pt-BR" dirty="0">
                <a:latin typeface="Amazon Ember" panose="020B0603020204020204" pitchFamily="34" charset="0"/>
                <a:ea typeface="Amazon Ember" panose="020B0603020204020204" pitchFamily="34" charset="0"/>
                <a:cs typeface="Amazon Ember" panose="020B0603020204020204" pitchFamily="34" charset="0"/>
              </a:rPr>
              <a:t>para criar sua nova imagem (por exemplo, escolha Amazon Linux 2 ou Windows Server 2019).</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Etapa 2: selecione a opção </a:t>
            </a:r>
            <a:r>
              <a:rPr lang="pt-BR" i="1" dirty="0">
                <a:latin typeface="Amazon Ember" panose="020B0603020204020204" pitchFamily="34" charset="0"/>
                <a:ea typeface="Amazon Ember" panose="020B0603020204020204" pitchFamily="34" charset="0"/>
                <a:cs typeface="Amazon Ember" panose="020B0603020204020204" pitchFamily="34" charset="0"/>
              </a:rPr>
              <a:t>build components</a:t>
            </a:r>
            <a:r>
              <a:rPr lang="pt-BR" dirty="0">
                <a:latin typeface="Amazon Ember" panose="020B0603020204020204" pitchFamily="34" charset="0"/>
                <a:ea typeface="Amazon Ember" panose="020B0603020204020204" pitchFamily="34" charset="0"/>
                <a:cs typeface="Amazon Ember" panose="020B0603020204020204" pitchFamily="34" charset="0"/>
              </a:rPr>
              <a:t> software (software de componentes da compilação) para fazer a instalação ou personalização. Você pode escolher entre componentes de compilação fornecidos pela Amazon (como um componente que instala o Python 3), componentes que você criou ou componentes que foram compartilhados com você.</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Etapa 3: selecione </a:t>
            </a:r>
            <a:r>
              <a:rPr lang="pt-BR" i="1" dirty="0">
                <a:latin typeface="Amazon Ember" panose="020B0603020204020204" pitchFamily="34" charset="0"/>
                <a:ea typeface="Amazon Ember" panose="020B0603020204020204" pitchFamily="34" charset="0"/>
                <a:cs typeface="Amazon Ember" panose="020B0603020204020204" pitchFamily="34" charset="0"/>
              </a:rPr>
              <a:t>hardening tests (testes de proteção) </a:t>
            </a:r>
            <a:r>
              <a:rPr lang="pt-BR" dirty="0">
                <a:latin typeface="Amazon Ember" panose="020B0603020204020204" pitchFamily="34" charset="0"/>
                <a:ea typeface="Amazon Ember" panose="020B0603020204020204" pitchFamily="34" charset="0"/>
                <a:cs typeface="Amazon Ember" panose="020B0603020204020204" pitchFamily="34" charset="0"/>
              </a:rPr>
              <a:t>que devem ser executados sempre que o pipeline de imagem for executado, para que a imagem passe nas verificações de segurança. Ele também permite que você detecte incompatibilidades que foram introduzidas pelas atualizações do SO antes da implantação nas regiões da AWS. Você pode executar os dois testes fornecidos pela AWS e os seus próprios testes. Um exemplo de teste da AWS é testar se uma AMI pode executar uma aplicação de amostra.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Etapa 4: especifique um cronograma de compilação para identificar a frequência com que esse pipeline deve ser executado e quando.</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Etapa 5: defina se quer que a imagem seja distribuída nas regiões selecionadas.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Image Builder produz uma imagem de servidor que está em um dos seguintes formatos compatíveis: AMI, VHDX, VMDK e OVF. Você pode configurar a imagem criada para que seja corrigida de forma contínua. Você também pode monitorar o progresso da compilação e definir o Amazon EventBridge (anteriormente conhecido como Amazon CloudWatch Events) para notificá-lo sobre solução de problemas e depuração.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94891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a:t>
            </a:r>
            <a:r>
              <a:rPr lang="pt-BR" i="1" dirty="0">
                <a:latin typeface="Amazon Ember" panose="020B0603020204020204" pitchFamily="34" charset="0"/>
                <a:ea typeface="Amazon Ember" panose="020B0603020204020204" pitchFamily="34" charset="0"/>
                <a:cs typeface="Amazon Ember" panose="020B0603020204020204" pitchFamily="34" charset="0"/>
              </a:rPr>
              <a:t>AMI</a:t>
            </a:r>
            <a:r>
              <a:rPr lang="pt-BR" dirty="0">
                <a:latin typeface="Amazon Ember" panose="020B0603020204020204" pitchFamily="34" charset="0"/>
                <a:ea typeface="Amazon Ember" panose="020B0603020204020204" pitchFamily="34" charset="0"/>
                <a:cs typeface="Amazon Ember" panose="020B0603020204020204" pitchFamily="34" charset="0"/>
              </a:rPr>
              <a:t> fornece as informações necessárias para executar uma instância do EC2</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obter a melhor performance, use uma AMI com </a:t>
            </a:r>
            <a:r>
              <a:rPr lang="pt-BR" i="1" dirty="0">
                <a:latin typeface="Amazon Ember" panose="020B0603020204020204" pitchFamily="34" charset="0"/>
                <a:ea typeface="Amazon Ember" panose="020B0603020204020204" pitchFamily="34" charset="0"/>
                <a:cs typeface="Amazon Ember" panose="020B0603020204020204" pitchFamily="34" charset="0"/>
              </a:rPr>
              <a:t>tipo de virtualização de HVM</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Somente uma instância executada em uma AMI baseada em Amazon EBS </a:t>
            </a:r>
            <a:r>
              <a:rPr lang="pt-BR" i="1" dirty="0">
                <a:latin typeface="Amazon Ember" panose="020B0603020204020204" pitchFamily="34" charset="0"/>
                <a:ea typeface="Amazon Ember" panose="020B0603020204020204" pitchFamily="34" charset="0"/>
                <a:cs typeface="Amazon Ember" panose="020B0603020204020204" pitchFamily="34" charset="0"/>
              </a:rPr>
              <a:t>poderá ser interrompida e iniciada</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AMI está disponível em uma </a:t>
            </a:r>
            <a:r>
              <a:rPr lang="pt-BR" i="1" dirty="0">
                <a:latin typeface="Amazon Ember" panose="020B0603020204020204" pitchFamily="34" charset="0"/>
                <a:ea typeface="Amazon Ember" panose="020B0603020204020204" pitchFamily="34" charset="0"/>
                <a:cs typeface="Amazon Ember" panose="020B0603020204020204" pitchFamily="34" charset="0"/>
              </a:rPr>
              <a:t>região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70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4: </a:t>
            </a:r>
            <a:r>
              <a:rPr lang="pt-BR" sz="11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Selecionar um tipo de instância do EC2.</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3753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557202"/>
          </a:xfrm>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Para poder executar uma instância, você deve selecionar um tipo de instância a ser usada. Um</a:t>
            </a:r>
            <a:r>
              <a:rPr lang="pt-BR" i="1" dirty="0"/>
              <a:t> tipo de instância do EC2</a:t>
            </a:r>
            <a:r>
              <a:rPr lang="pt-BR" dirty="0"/>
              <a:t> define uma configuração de características de performance da CPU, da memória, do armazenamento e da rede. Esta configuração fornece um determinado nível de performance computacional. O tipo de instância escolhido dependerá dos requisitos de performance e do custo da carga de trabalho.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pt-BR" kern="1200" dirty="0">
                <a:solidFill>
                  <a:schemeClr val="tx1"/>
                </a:solidFill>
                <a:effectLst/>
                <a:ea typeface="+mn-ea"/>
                <a:cs typeface="+mn-cs"/>
              </a:rPr>
              <a:t>Os nomes de tipos de instância seguem uma convenção padrão. Um nome de tipo de instância consiste em várias partes que descrevem as diferentes características do tipo de instância. </a:t>
            </a:r>
          </a:p>
          <a:p>
            <a:pPr rtl="0"/>
            <a:endParaRPr lang="en-US" kern="1200" dirty="0">
              <a:solidFill>
                <a:schemeClr val="tx1"/>
              </a:solidFill>
              <a:effectLst/>
              <a:ea typeface="+mn-ea"/>
              <a:cs typeface="+mn-cs"/>
            </a:endParaRPr>
          </a:p>
          <a:p>
            <a:pPr rtl="0"/>
            <a:r>
              <a:rPr lang="pt-BR" kern="1200" dirty="0">
                <a:solidFill>
                  <a:schemeClr val="tx1"/>
                </a:solidFill>
                <a:effectLst/>
                <a:ea typeface="+mn-ea"/>
                <a:cs typeface="+mn-cs"/>
              </a:rPr>
              <a:t>Por exemplo, no nome do </a:t>
            </a:r>
            <a:r>
              <a:rPr lang="pt-BR" i="1" kern="1200" dirty="0">
                <a:solidFill>
                  <a:schemeClr val="tx1"/>
                </a:solidFill>
                <a:effectLst/>
                <a:ea typeface="+mn-ea"/>
                <a:cs typeface="+mn-cs"/>
              </a:rPr>
              <a:t>tipo de instância </a:t>
            </a:r>
            <a:r>
              <a:rPr lang="pt-BR" kern="1200" dirty="0">
                <a:solidFill>
                  <a:schemeClr val="tx1"/>
                </a:solidFill>
                <a:effectLst/>
                <a:ea typeface="+mn-ea"/>
                <a:cs typeface="+mn-cs"/>
              </a:rPr>
              <a:t>m5d.xlarge, </a:t>
            </a:r>
            <a:r>
              <a:rPr lang="pt-BR" i="1" kern="1200" dirty="0">
                <a:solidFill>
                  <a:schemeClr val="tx1"/>
                </a:solidFill>
                <a:effectLst/>
                <a:ea typeface="+mn-ea"/>
                <a:cs typeface="+mn-cs"/>
              </a:rPr>
              <a:t>m</a:t>
            </a:r>
            <a:r>
              <a:rPr lang="pt-BR" kern="1200" dirty="0">
                <a:solidFill>
                  <a:schemeClr val="tx1"/>
                </a:solidFill>
                <a:effectLst/>
                <a:ea typeface="+mn-ea"/>
                <a:cs typeface="+mn-cs"/>
              </a:rPr>
              <a:t> é o </a:t>
            </a:r>
            <a:r>
              <a:rPr lang="pt-BR" b="0" i="1" kern="1200" dirty="0">
                <a:solidFill>
                  <a:schemeClr val="tx1"/>
                </a:solidFill>
                <a:effectLst/>
                <a:ea typeface="+mn-ea"/>
                <a:cs typeface="+mn-cs"/>
              </a:rPr>
              <a:t>nome da família.</a:t>
            </a:r>
            <a:r>
              <a:rPr lang="pt-BR" kern="1200" dirty="0">
                <a:solidFill>
                  <a:schemeClr val="tx1"/>
                </a:solidFill>
                <a:effectLst/>
                <a:ea typeface="+mn-ea"/>
                <a:cs typeface="+mn-cs"/>
              </a:rPr>
              <a:t> É seguido por um número, que é</a:t>
            </a:r>
            <a:r>
              <a:rPr lang="pt-BR" i="1" kern="1200" dirty="0">
                <a:solidFill>
                  <a:schemeClr val="tx1"/>
                </a:solidFill>
                <a:effectLst/>
                <a:ea typeface="+mn-ea"/>
                <a:cs typeface="+mn-cs"/>
              </a:rPr>
              <a:t> 5 </a:t>
            </a:r>
            <a:r>
              <a:rPr lang="pt-BR" kern="1200" dirty="0">
                <a:solidFill>
                  <a:schemeClr val="tx1"/>
                </a:solidFill>
                <a:effectLst/>
                <a:ea typeface="+mn-ea"/>
                <a:cs typeface="+mn-cs"/>
              </a:rPr>
              <a:t>neste caso. Ele representa o </a:t>
            </a:r>
            <a:r>
              <a:rPr lang="pt-BR" b="0" i="1" kern="1200" dirty="0">
                <a:solidFill>
                  <a:schemeClr val="tx1"/>
                </a:solidFill>
                <a:effectLst/>
                <a:ea typeface="+mn-ea"/>
                <a:cs typeface="+mn-cs"/>
              </a:rPr>
              <a:t>número de geração</a:t>
            </a:r>
            <a:r>
              <a:rPr lang="pt-BR" kern="1200" dirty="0">
                <a:solidFill>
                  <a:schemeClr val="tx1"/>
                </a:solidFill>
                <a:effectLst/>
                <a:ea typeface="+mn-ea"/>
                <a:cs typeface="+mn-cs"/>
              </a:rPr>
              <a:t> desse tipo. Então, uma instância m5</a:t>
            </a:r>
            <a:r>
              <a:rPr lang="pt-BR" i="1" kern="1200" dirty="0">
                <a:solidFill>
                  <a:schemeClr val="tx1"/>
                </a:solidFill>
                <a:effectLst/>
                <a:ea typeface="+mn-ea"/>
                <a:cs typeface="+mn-cs"/>
              </a:rPr>
              <a:t> é a 5</a:t>
            </a:r>
            <a:r>
              <a:rPr lang="pt-BR" kern="1200" dirty="0">
                <a:solidFill>
                  <a:schemeClr val="tx1"/>
                </a:solidFill>
                <a:effectLst/>
                <a:ea typeface="+mn-ea"/>
                <a:cs typeface="+mn-cs"/>
              </a:rPr>
              <a:t>a</a:t>
            </a:r>
            <a:r>
              <a:rPr lang="pt-BR" i="1" kern="1200" dirty="0">
                <a:solidFill>
                  <a:schemeClr val="tx1"/>
                </a:solidFill>
                <a:effectLst/>
                <a:ea typeface="+mn-ea"/>
                <a:cs typeface="+mn-cs"/>
              </a:rPr>
              <a:t> geração da família </a:t>
            </a:r>
            <a:r>
              <a:rPr lang="pt-BR" kern="1200" dirty="0">
                <a:solidFill>
                  <a:schemeClr val="tx1"/>
                </a:solidFill>
                <a:effectLst/>
                <a:ea typeface="+mn-ea"/>
                <a:cs typeface="+mn-cs"/>
              </a:rPr>
              <a:t>m. Em geral, instâncias com um número de geração maior são mais poderosas e fornecem um valor melhor para o preço do que as instâncias com um número de geração menor.</a:t>
            </a:r>
          </a:p>
          <a:p>
            <a:pPr rtl="0"/>
            <a:endParaRPr lang="en-US" dirty="0"/>
          </a:p>
          <a:p>
            <a:pPr rtl="0"/>
            <a:r>
              <a:rPr lang="pt-BR" dirty="0"/>
              <a:t>Seguindo o número da geração, você encontra uma peça opcional que indica </a:t>
            </a:r>
            <a:r>
              <a:rPr lang="pt-BR" b="0" i="1" dirty="0"/>
              <a:t>recursos adicionais </a:t>
            </a:r>
            <a:r>
              <a:rPr lang="pt-BR" dirty="0"/>
              <a:t>do tipo de instância. No exemplo, o </a:t>
            </a:r>
            <a:r>
              <a:rPr lang="pt-BR" i="1" dirty="0"/>
              <a:t>d</a:t>
            </a:r>
            <a:r>
              <a:rPr lang="pt-BR" dirty="0"/>
              <a:t> no nome indica que o tipo de instância usa uma unidade de estado sólido (SSD) para o volume raiz do EBS em vez de uma unidade de disco rígido padrão (HDD).</a:t>
            </a:r>
          </a:p>
          <a:p>
            <a:pPr rtl="0"/>
            <a:endParaRPr lang="en-US" dirty="0"/>
          </a:p>
          <a:p>
            <a:pPr rtl="0"/>
            <a:r>
              <a:rPr lang="pt-BR" kern="1200" dirty="0">
                <a:solidFill>
                  <a:schemeClr val="tx1"/>
                </a:solidFill>
                <a:effectLst/>
                <a:ea typeface="+mn-ea"/>
                <a:cs typeface="+mn-cs"/>
              </a:rPr>
              <a:t>A próxima parte do nome, que segue um separador de ponto (.), representa o </a:t>
            </a:r>
            <a:r>
              <a:rPr lang="pt-BR" b="0" i="1" kern="1200" dirty="0">
                <a:solidFill>
                  <a:schemeClr val="tx1"/>
                </a:solidFill>
                <a:effectLst/>
                <a:ea typeface="+mn-ea"/>
                <a:cs typeface="+mn-cs"/>
              </a:rPr>
              <a:t>tamanho</a:t>
            </a:r>
            <a:r>
              <a:rPr lang="pt-BR" kern="1200" dirty="0">
                <a:solidFill>
                  <a:schemeClr val="tx1"/>
                </a:solidFill>
                <a:effectLst/>
                <a:ea typeface="+mn-ea"/>
                <a:cs typeface="+mn-cs"/>
              </a:rPr>
              <a:t> da instância. O tamanho do tipo de instância define a especificação de performance de uma instância nas categorias de performance da CPU, da memória, do armazenamento e da rede. No exemplo, </a:t>
            </a:r>
            <a:r>
              <a:rPr lang="pt-BR" i="1" kern="1200" dirty="0">
                <a:solidFill>
                  <a:schemeClr val="tx1"/>
                </a:solidFill>
                <a:effectLst/>
                <a:ea typeface="+mn-ea"/>
                <a:cs typeface="+mn-cs"/>
              </a:rPr>
              <a:t>xlarge </a:t>
            </a:r>
            <a:r>
              <a:rPr lang="pt-BR" i="0" kern="1200" dirty="0">
                <a:solidFill>
                  <a:schemeClr val="tx1"/>
                </a:solidFill>
                <a:effectLst/>
                <a:ea typeface="+mn-ea"/>
                <a:cs typeface="+mn-cs"/>
              </a:rPr>
              <a:t>indica que é uma instância extra-grande</a:t>
            </a:r>
            <a:r>
              <a:rPr lang="pt-BR" kern="1200" dirty="0">
                <a:solidFill>
                  <a:schemeClr val="tx1"/>
                </a:solidFill>
                <a:effectLst/>
                <a:ea typeface="+mn-ea"/>
                <a:cs typeface="+mn-cs"/>
              </a:rPr>
              <a:t>. </a:t>
            </a:r>
            <a:r>
              <a:rPr lang="pt-BR" dirty="0"/>
              <a:t>Para obter a lista mais recente dos tipos de instância do Amazon EC2, consulte a </a:t>
            </a:r>
            <a:r>
              <a:rPr lang="pt-BR" dirty="0">
                <a:hlinkClick r:id="rId3"/>
              </a:rPr>
              <a:t>documentação</a:t>
            </a:r>
            <a:r>
              <a:rPr lang="pt-BR" dirty="0"/>
              <a:t> de Tipos de instância do Amazon EC2.</a:t>
            </a:r>
          </a:p>
          <a:p>
            <a:pPr rtl="0"/>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67053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87396"/>
          </a:xfrm>
        </p:spPr>
        <p:txBody>
          <a:bodyPr rtlCol="0"/>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dirty="0"/>
              <a:t>Agora você aprenderá sobre a adequação de diferentes tipos de instância para diferentes cargas de trabalho. Os tipos de instância podem ser categorizados como uso geral, otimizado para computação, otimizado para memória, computação acelerada ou otimizado para armazenamento. Você verá cada uma das categorias neste slide e no próximo slide.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pt-BR" i="1" dirty="0"/>
              <a:t>Instâncias de uso geral</a:t>
            </a:r>
            <a:r>
              <a:rPr lang="pt-BR" dirty="0"/>
              <a:t> fornecem um equilíbrio de recursos de computação, memória e rede. Eles podem ser usados para diversas cargas de trabalho. Essas instâncias funcionam bem para aplicações que usam esses recursos em proporções iguais. Os casos de uso típicos para instâncias de uso geral são: </a:t>
            </a:r>
            <a:r>
              <a:rPr lang="pt-BR" kern="1200" dirty="0">
                <a:solidFill>
                  <a:schemeClr val="tx1"/>
                </a:solidFill>
                <a:effectLst/>
                <a:ea typeface="+mn-ea"/>
                <a:cs typeface="+mn-cs"/>
              </a:rPr>
              <a:t>servidores ou aplicações Web, aplicações empresariais, servidores de jogos, frotas de cache</a:t>
            </a:r>
            <a:r>
              <a:rPr lang="pt-BR" dirty="0"/>
              <a:t>, </a:t>
            </a:r>
            <a:r>
              <a:rPr lang="pt-BR" kern="1200" dirty="0">
                <a:solidFill>
                  <a:schemeClr val="tx1"/>
                </a:solidFill>
                <a:effectLst/>
                <a:ea typeface="+mn-ea"/>
                <a:cs typeface="+mn-cs"/>
              </a:rPr>
              <a:t>aplicações de análise de dados e ambientes de desenvolvimento ou teste.</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ea typeface="+mn-ea"/>
                <a:cs typeface="+mn-cs"/>
              </a:rPr>
              <a:t>Exemplos de </a:t>
            </a:r>
            <a:r>
              <a:rPr lang="pt-BR" b="0" dirty="0"/>
              <a:t>tipos de instância de uso geral incluem</a:t>
            </a:r>
            <a:r>
              <a:rPr lang="pt-BR" b="0" i="1" dirty="0"/>
              <a:t> instâncias </a:t>
            </a:r>
            <a:r>
              <a:rPr lang="pt-BR" b="0" dirty="0"/>
              <a:t>M5</a:t>
            </a:r>
            <a:r>
              <a:rPr lang="pt-BR" b="0" i="1" dirty="0"/>
              <a:t>, </a:t>
            </a:r>
            <a:r>
              <a:rPr lang="pt-BR" b="0" dirty="0"/>
              <a:t>T3</a:t>
            </a:r>
            <a:r>
              <a:rPr lang="pt-BR" b="0" i="1" dirty="0"/>
              <a:t>e </a:t>
            </a:r>
            <a:r>
              <a:rPr lang="pt-BR" b="0" dirty="0"/>
              <a:t>A1.</a:t>
            </a:r>
            <a:endParaRPr lang="en-US" dirty="0"/>
          </a:p>
          <a:p>
            <a:pPr rtl="0"/>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pt-BR" i="1" dirty="0"/>
              <a:t>Instâncias otimizadas para computação</a:t>
            </a:r>
            <a:r>
              <a:rPr lang="pt-BR" dirty="0"/>
              <a:t> são ideais para aplicações vinculadas à computação que se beneficiam de processadores de alta performance. As instâncias que pertencem a essa família são adequadas para cargas de trabalho como processamento em lote, análise de dados distribuída, computação de alta performance (HPC), mecanismos de servidor de anúncios, jogos multijogador e codificação de vídeo.</a:t>
            </a:r>
            <a:endParaRPr lang="en-US" sz="110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ea typeface="+mn-ea"/>
                <a:cs typeface="+mn-cs"/>
              </a:rPr>
              <a:t>Exemplos de tipos de instância otimizados </a:t>
            </a:r>
            <a:r>
              <a:rPr lang="pt-BR" b="0" dirty="0"/>
              <a:t>para computação incluem </a:t>
            </a:r>
            <a:r>
              <a:rPr lang="pt-BR" b="0" i="1" dirty="0"/>
              <a:t>instâncias </a:t>
            </a:r>
            <a:r>
              <a:rPr lang="pt-BR" b="0" dirty="0"/>
              <a:t>C5</a:t>
            </a:r>
            <a:r>
              <a:rPr lang="pt-BR" b="0" i="1" dirty="0"/>
              <a:t> e </a:t>
            </a:r>
            <a:r>
              <a:rPr lang="pt-BR" b="0" dirty="0"/>
              <a:t>instâncias C5n.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rtl="0"/>
            <a:endParaRPr lang="en-US" dirty="0"/>
          </a:p>
        </p:txBody>
      </p:sp>
    </p:spTree>
    <p:extLst>
      <p:ext uri="{BB962C8B-B14F-4D97-AF65-F5344CB8AC3E}">
        <p14:creationId xmlns:p14="http://schemas.microsoft.com/office/powerpoint/2010/main" val="2653993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4060"/>
          </a:xfrm>
        </p:spPr>
        <p:txBody>
          <a:bodyPr rtlCol="0"/>
          <a:lstStyle/>
          <a:p>
            <a:pPr rtl="0"/>
            <a:r>
              <a:rPr lang="pt-BR" i="1" dirty="0"/>
              <a:t>Instâncias com memória otimizada</a:t>
            </a:r>
            <a:r>
              <a:rPr lang="pt-BR" dirty="0"/>
              <a:t> são projetadas para fornecer rápida performance para cargas de trabalho que processam grandes conjuntos de dados na memória. Eles são adequados para aplicações como caches na memória, bancos de dados de alta performance e análise de dados do big data.</a:t>
            </a:r>
          </a:p>
          <a:p>
            <a:pPr marL="171450" indent="-171450" rtl="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ea typeface="+mn-ea"/>
                <a:cs typeface="+mn-cs"/>
              </a:rPr>
              <a:t>Exemplos de tipos de instâncias de </a:t>
            </a:r>
            <a:r>
              <a:rPr lang="pt-BR" b="0" dirty="0"/>
              <a:t>memória-</a:t>
            </a:r>
            <a:r>
              <a:rPr lang="pt-BR" dirty="0"/>
              <a:t>o</a:t>
            </a:r>
            <a:r>
              <a:rPr lang="pt-BR" b="0" dirty="0"/>
              <a:t>timizadas incluem as instâncias </a:t>
            </a:r>
            <a:r>
              <a:rPr lang="pt-BR" b="0" i="1" dirty="0"/>
              <a:t>R5</a:t>
            </a:r>
            <a:r>
              <a:rPr lang="pt-BR" b="0" i="0" dirty="0"/>
              <a:t>, </a:t>
            </a:r>
            <a:r>
              <a:rPr lang="pt-BR" b="0" i="1" dirty="0"/>
              <a:t>X1</a:t>
            </a:r>
            <a:r>
              <a:rPr lang="pt-BR" b="0" i="0" dirty="0"/>
              <a:t>, </a:t>
            </a:r>
            <a:r>
              <a:rPr lang="pt-BR" b="0" dirty="0"/>
              <a:t>e </a:t>
            </a:r>
            <a:r>
              <a:rPr lang="pt-BR" b="0" i="1" dirty="0"/>
              <a:t>HMI</a:t>
            </a:r>
            <a:r>
              <a:rPr lang="pt-BR" b="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rtl="0"/>
            <a:r>
              <a:rPr lang="pt-BR" i="1" dirty="0"/>
              <a:t>As instâncias de </a:t>
            </a:r>
            <a:r>
              <a:rPr lang="pt-BR" dirty="0"/>
              <a:t>computação acelerada usam aceleradores de hardware (ou co-processadores) para executar funções como cálculos de número de ponto flutuante, processamento gráfico e correspondência de padrões de dados. Eles fazem isso de forma mais eficiente do ao executar essas funções em software que é executado em CPUs. As instâncias de computação acelerada são adequadas para </a:t>
            </a:r>
            <a:r>
              <a:rPr lang="pt-BR" i="1" dirty="0"/>
              <a:t>machine learning e inteligência artificial</a:t>
            </a:r>
            <a:r>
              <a:rPr lang="pt-BR" dirty="0"/>
              <a:t>, HPC e cargas de trabalho gráficas. </a:t>
            </a:r>
            <a:endParaRPr lang="en-US"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ea typeface="+mn-ea"/>
                <a:cs typeface="+mn-cs"/>
              </a:rPr>
              <a:t>Exemplos de </a:t>
            </a:r>
            <a:r>
              <a:rPr lang="pt-BR" b="0" dirty="0"/>
              <a:t>computação </a:t>
            </a:r>
            <a:r>
              <a:rPr lang="pt-BR" dirty="0"/>
              <a:t>a</a:t>
            </a:r>
            <a:r>
              <a:rPr lang="pt-BR" b="0" dirty="0"/>
              <a:t>celerada incluem instâncias de </a:t>
            </a:r>
            <a:r>
              <a:rPr lang="pt-BR" b="0" i="1" dirty="0"/>
              <a:t>P3</a:t>
            </a:r>
            <a:r>
              <a:rPr lang="pt-BR" b="0" i="0" dirty="0"/>
              <a:t>, </a:t>
            </a:r>
            <a:r>
              <a:rPr lang="pt-BR" b="0" i="1" dirty="0"/>
              <a:t>G4</a:t>
            </a:r>
            <a:r>
              <a:rPr lang="pt-BR" b="0" i="0" dirty="0"/>
              <a:t>,</a:t>
            </a:r>
            <a:r>
              <a:rPr lang="pt-BR" b="0" i="1" dirty="0"/>
              <a:t> </a:t>
            </a:r>
            <a:r>
              <a:rPr lang="pt-BR" b="0" dirty="0"/>
              <a:t> </a:t>
            </a:r>
            <a:r>
              <a:rPr lang="pt-BR" b="0" i="1" dirty="0"/>
              <a:t>e </a:t>
            </a:r>
            <a:r>
              <a:rPr lang="pt-BR" b="0" dirty="0"/>
              <a:t>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pt-BR" i="1" dirty="0"/>
              <a:t>As </a:t>
            </a:r>
            <a:r>
              <a:rPr lang="pt-BR" dirty="0"/>
              <a:t>instâncias com armazenamento otimizado são projetadas para cargas de trabalho que exigem alto acesso sequencial de leitura e gravação a grandes conjuntos de dados no armazenamento local. Elas são otimizadas para fornecer dezenas de milhares de IOPS aleatórios de baixa latência. Elas são adequadas para aplicações como bancos de dados de alta performance, bancos de dados NoSQL, análise de dados em tempo real, cargas de trabalho transacionais, big data, data warehouses e processamento de log.</a:t>
            </a:r>
          </a:p>
          <a:p>
            <a:pPr rtl="0"/>
            <a:endParaRPr lang="en-US" dirty="0"/>
          </a:p>
          <a:p>
            <a:pPr lvl="0" rtl="0">
              <a:defRPr/>
            </a:pPr>
            <a:r>
              <a:rPr lang="pt-BR" dirty="0"/>
              <a:t>Exemplos de tipos de instâncias otimizadas para armazenamento incluem </a:t>
            </a:r>
            <a:r>
              <a:rPr lang="pt-BR" i="1" dirty="0"/>
              <a:t>I3</a:t>
            </a:r>
            <a:r>
              <a:rPr lang="pt-BR" dirty="0"/>
              <a:t>, </a:t>
            </a:r>
            <a:r>
              <a:rPr lang="pt-BR" i="1" dirty="0"/>
              <a:t>D2</a:t>
            </a:r>
            <a:r>
              <a:rPr lang="pt-BR" dirty="0"/>
              <a:t>,</a:t>
            </a:r>
            <a:r>
              <a:rPr lang="pt-BR" i="1" dirty="0"/>
              <a:t> </a:t>
            </a:r>
            <a:r>
              <a:rPr lang="pt-BR" dirty="0"/>
              <a:t> </a:t>
            </a:r>
            <a:r>
              <a:rPr lang="pt-BR" i="1" dirty="0"/>
              <a:t>e instâncias </a:t>
            </a:r>
            <a:r>
              <a:rPr lang="pt-BR" dirty="0"/>
              <a:t>H1.</a:t>
            </a:r>
            <a:endParaRPr lang="en-US" b="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Tree>
    <p:extLst>
      <p:ext uri="{BB962C8B-B14F-4D97-AF65-F5344CB8AC3E}">
        <p14:creationId xmlns:p14="http://schemas.microsoft.com/office/powerpoint/2010/main" val="1513128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37969"/>
          </a:xfrm>
        </p:spPr>
        <p:txBody>
          <a:bodyPr rtlCol="0"/>
          <a:lstStyle/>
          <a:p>
            <a:pPr rtl="0"/>
            <a:r>
              <a:rPr lang="pt-BR" dirty="0"/>
              <a:t>Considerando a combinação de categorias de tipo de instância, recursos e opções associadas a um tipo de instância, não é surpresa que hajam várias delas. A partir de março de 2020, mais de 270 tipos de instâncias estão disponíveis. Essa vasta seleção reflete a profunda e ampla riqueza das ofertas de computação em nuvem da AWS.</a:t>
            </a:r>
            <a:endParaRPr lang="en-US" dirty="0"/>
          </a:p>
          <a:p>
            <a:pPr rtl="0"/>
            <a:endParaRPr lang="en-US" dirty="0"/>
          </a:p>
          <a:p>
            <a:pPr rtl="0"/>
            <a:r>
              <a:rPr lang="pt-BR" dirty="0"/>
              <a:t>O alto número de tipos de instância dificulta a resposta à pergunta: Como você seleciona o tipo de instância certo para sua carga de trabalho?</a:t>
            </a:r>
          </a:p>
          <a:p>
            <a:pPr rtl="0"/>
            <a:endParaRPr lang="en-US" kern="1200" dirty="0">
              <a:effectLst/>
              <a:ea typeface="+mn-ea"/>
              <a:cs typeface="+mn-cs"/>
            </a:endParaRPr>
          </a:p>
          <a:p>
            <a:pPr rtl="0"/>
            <a:r>
              <a:rPr lang="pt-BR" dirty="0">
                <a:ea typeface="Amazon Ember Light" panose="020B0403020204020204" pitchFamily="34" charset="0"/>
                <a:cs typeface="Amazon Ember Light" panose="020B0403020204020204" pitchFamily="34" charset="0"/>
              </a:rPr>
              <a:t>Escolha um tipo de instância que forneça o nível de </a:t>
            </a:r>
            <a:r>
              <a:rPr lang="pt-BR" i="1" dirty="0">
                <a:ea typeface="Amazon Ember Light" panose="020B0403020204020204" pitchFamily="34" charset="0"/>
                <a:cs typeface="Amazon Ember Light" panose="020B0403020204020204" pitchFamily="34" charset="0"/>
              </a:rPr>
              <a:t>performance</a:t>
            </a:r>
            <a:r>
              <a:rPr lang="pt-BR" dirty="0">
                <a:ea typeface="Amazon Ember Light" panose="020B0403020204020204" pitchFamily="34" charset="0"/>
                <a:cs typeface="Amazon Ember Light" panose="020B0403020204020204" pitchFamily="34" charset="0"/>
              </a:rPr>
              <a:t> que a aplicação precisa, garantindo a utilização eficiente dos recursos da instância para minimizar os custos.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Amazon Ember Light" panose="020B0403020204020204" pitchFamily="34" charset="0"/>
              <a:cs typeface="Amazon Ember Light" panose="020B0403020204020204" pitchFamily="34" charset="0"/>
            </a:endParaRPr>
          </a:p>
          <a:p>
            <a:pPr marR="0" lvl="0" algn="l" defTabSz="914400" rtl="0" eaLnBrk="1" fontAlgn="auto" latinLnBrk="0" hangingPunct="1">
              <a:lnSpc>
                <a:spcPct val="100000"/>
              </a:lnSpc>
              <a:spcBef>
                <a:spcPts val="0"/>
              </a:spcBef>
              <a:spcAft>
                <a:spcPts val="0"/>
              </a:spcAft>
              <a:buClrTx/>
              <a:buSzTx/>
              <a:tabLst/>
              <a:defRPr/>
            </a:pPr>
            <a:r>
              <a:rPr lang="pt-BR" sz="1100" dirty="0">
                <a:ea typeface="Amazon Ember Light" panose="020B0403020204020204" pitchFamily="34" charset="0"/>
                <a:cs typeface="Amazon Ember Light" panose="020B0403020204020204" pitchFamily="34" charset="0"/>
              </a:rPr>
              <a:t>Se você estiver criando uma nova instância, use a página </a:t>
            </a:r>
            <a:r>
              <a:rPr lang="pt-BR" sz="1100" i="1" dirty="0">
                <a:ea typeface="Amazon Ember Light" panose="020B0403020204020204" pitchFamily="34" charset="0"/>
                <a:cs typeface="Amazon Ember Light" panose="020B0403020204020204" pitchFamily="34" charset="0"/>
              </a:rPr>
              <a:t>Tipos de instância </a:t>
            </a:r>
            <a:r>
              <a:rPr lang="pt-BR" sz="1100" dirty="0">
                <a:ea typeface="Amazon Ember Light" panose="020B0403020204020204" pitchFamily="34" charset="0"/>
                <a:cs typeface="Amazon Ember Light" panose="020B0403020204020204" pitchFamily="34" charset="0"/>
              </a:rPr>
              <a:t>no console do Amazon EC2 para ajudá-lo a pesquisar e comparar as opções. Esta página exibe todos os tipos de instância disponíveis em uma região e fornece recursos de pesquisa e filtragem com base em valores de atributo. Como recomendação, ao escolher um tipo de instância em uma família, selecione o tipo de instância de última geração, pois normalmente ele terá melhor custo-benefício.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ea typeface="Amazon Ember Light" panose="020B0403020204020204" pitchFamily="34" charset="0"/>
              <a:cs typeface="Amazon Ember Light" panose="020B0403020204020204" pitchFamily="34" charset="0"/>
            </a:endParaRPr>
          </a:p>
          <a:p>
            <a:pPr lvl="0" algn="l" rtl="0"/>
            <a:r>
              <a:rPr lang="pt-BR" sz="1100" dirty="0">
                <a:ea typeface="Amazon Ember Light" panose="020B0403020204020204" pitchFamily="34" charset="0"/>
                <a:cs typeface="Amazon Ember Light" panose="020B0403020204020204" pitchFamily="34" charset="0"/>
              </a:rPr>
              <a:t>Se você já tiver uma instância em execução, </a:t>
            </a:r>
            <a:r>
              <a:rPr lang="pt-BR" sz="1100" dirty="0"/>
              <a:t>você pode usar o serviço </a:t>
            </a:r>
            <a:r>
              <a:rPr lang="pt-BR" sz="1100" i="1" dirty="0">
                <a:ea typeface="Amazon Ember" panose="020B0603020204020204" pitchFamily="34" charset="0"/>
                <a:cs typeface="Amazon Ember" panose="020B0603020204020204" pitchFamily="34" charset="0"/>
              </a:rPr>
              <a:t>AWS Compute Optimizer</a:t>
            </a:r>
            <a:r>
              <a:rPr lang="pt-BR" sz="1100" i="1" dirty="0"/>
              <a:t> </a:t>
            </a:r>
            <a:r>
              <a:rPr lang="pt-BR" sz="1100" dirty="0"/>
              <a:t> para obter recomendações sobre como otimizar o tipo de instância. Esse serviço pode analisar o comportamento do tempo de execução da instância e fazer recomendações sobre como otimizá-lo. Em seguida, você pode avaliar as recomendações e modificar a instância de acordo com essa avaliação.</a:t>
            </a:r>
          </a:p>
        </p:txBody>
      </p:sp>
    </p:spTree>
    <p:extLst>
      <p:ext uri="{BB962C8B-B14F-4D97-AF65-F5344CB8AC3E}">
        <p14:creationId xmlns:p14="http://schemas.microsoft.com/office/powerpoint/2010/main" val="659582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90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AWS Compute Optimizer é um serviço que analisa as métricas de configuração e utilização de instâncias do EC2 e de grupos do Auto Scaling. Ele gera recomendações de otimização para reduzir o custo e melhorar a performance de cargas de trabalho. É possível usar essas recomendações para decidir se você quer passar para um novo tipo de instância.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O </a:t>
            </a:r>
            <a:r>
              <a:rPr lang="pt-BR" dirty="0"/>
              <a:t>Compute Optimizer usa o Amazon </a:t>
            </a:r>
            <a:r>
              <a:rPr lang="pt-BR" sz="1100" dirty="0"/>
              <a:t>M</a:t>
            </a:r>
            <a:r>
              <a:rPr lang="pt-BR" dirty="0"/>
              <a:t>achine </a:t>
            </a:r>
            <a:r>
              <a:rPr lang="pt-BR" sz="1100" dirty="0"/>
              <a:t>Learning (Amazon ML) para analisar cargas de trabalho. Atualmente, ele gera recomendações de tipo e tamanho de instância do </a:t>
            </a:r>
            <a:r>
              <a:rPr lang="pt-BR" dirty="0"/>
              <a:t>EC2 para famílias de instâncias M, C, R, T e X. Quando ele for ativado, o Compute Optimizer analisará seus recursos de computação da AWS em execução e começará a fornecer recomendações.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pt-BR" dirty="0"/>
              <a:t>O </a:t>
            </a:r>
            <a:r>
              <a:rPr lang="pt-BR" i="1" dirty="0"/>
              <a:t>Compute Optimizer classifica suas descobertas para instâncias do EC2 como </a:t>
            </a:r>
            <a:r>
              <a:rPr lang="pt-BR" dirty="0"/>
              <a:t>sub-provisionadas</a:t>
            </a:r>
            <a:r>
              <a:rPr lang="pt-BR" i="1" dirty="0"/>
              <a:t>, </a:t>
            </a:r>
            <a:r>
              <a:rPr lang="pt-BR" dirty="0"/>
              <a:t>superprovisionadas</a:t>
            </a:r>
            <a:r>
              <a:rPr lang="pt-BR" i="1" dirty="0"/>
              <a:t>, </a:t>
            </a:r>
            <a:r>
              <a:rPr lang="pt-BR" dirty="0"/>
              <a:t>otimizadas </a:t>
            </a:r>
            <a:r>
              <a:rPr lang="pt-BR" i="1" dirty="0"/>
              <a:t>ou nenhuma. </a:t>
            </a:r>
            <a:r>
              <a:rPr lang="pt-BR" dirty="0"/>
              <a:t>A classificação </a:t>
            </a:r>
            <a:r>
              <a:rPr lang="pt-BR" i="1" dirty="0"/>
              <a:t>Nenhuma</a:t>
            </a:r>
            <a:r>
              <a:rPr lang="pt-BR" dirty="0"/>
              <a:t> pode ocorrer se você tiver ativado o Compute Optimizer por menos de 12 horas, quando a instância estiver sendo executada há menos de 30 horas ou quando o tipo de instância não for compatível com o Compute Optimizer.</a:t>
            </a:r>
          </a:p>
          <a:p>
            <a:pPr marL="0" indent="0" rtl="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Para obter mais informações, consulte o </a:t>
            </a:r>
            <a:r>
              <a:rPr lang="pt-BR" dirty="0">
                <a:hlinkClick r:id="rId3"/>
              </a:rPr>
              <a:t>Guia do usuário do AWS Compute Optimizer</a:t>
            </a:r>
            <a:r>
              <a:rPr lang="pt-BR" dirty="0"/>
              <a:t>.</a:t>
            </a:r>
          </a:p>
          <a:p>
            <a:pPr marL="0" indent="0" rtl="0">
              <a:buFont typeface="Arial" panose="020B0604020202020204" pitchFamily="34" charset="0"/>
              <a:buNone/>
            </a:pPr>
            <a:endParaRPr lang="en-US" dirty="0"/>
          </a:p>
        </p:txBody>
      </p:sp>
    </p:spTree>
    <p:extLst>
      <p:ext uri="{BB962C8B-B14F-4D97-AF65-F5344CB8AC3E}">
        <p14:creationId xmlns:p14="http://schemas.microsoft.com/office/powerpoint/2010/main" val="1942005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Identificar como o Amazon Elastic Compute Cloud (Amazon EC2) pode ser usado em uma arquitetura</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Explicar o valor do uso de imagens de máquina da Amazon (AMIs) para acelerar a criação e a repetibilidade da infraestrutura</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Diferenciar entre os tipos de instância do EC2</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Reconhecer como executar instâncias do Amazon EC2 com dados do usuário</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Reconhecer soluções de armazenamento para o Amazon EC2</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opções de definição de preço do EC2</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Determinar o grupo de posicionamento com base em uma consideração arquitetônica</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Executar uma instância do Amazon EC2</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Amazon Ember" panose="02000000000000000000" pitchFamily="2" charset="0"/>
              <a:cs typeface="Amazon Ember Light" panose="020B0403020204020204" pitchFamily="34" charset="0"/>
            </a:endParaRPr>
          </a:p>
          <a:p>
            <a:pPr marL="171450" indent="-171450" rtl="0">
              <a:buFont typeface="Arial" panose="020B0604020202020204" pitchFamily="34" charset="0"/>
              <a:buChar char="•"/>
            </a:pPr>
            <a:r>
              <a:rPr lang="pt-BR"/>
              <a:t>Um </a:t>
            </a:r>
            <a:r>
              <a:rPr lang="pt-BR" i="1"/>
              <a:t>tipo de instância do EC2 </a:t>
            </a:r>
            <a:r>
              <a:rPr lang="pt-BR"/>
              <a:t>define uma configuração de características de performance da CPU, da memória, do armazenamento e da rede</a:t>
            </a:r>
          </a:p>
          <a:p>
            <a:pPr marL="171450" indent="-171450" rtl="0">
              <a:buFont typeface="Arial" panose="020B0604020202020204" pitchFamily="34" charset="0"/>
              <a:buChar char="•"/>
            </a:pPr>
            <a:r>
              <a:rPr lang="pt-BR"/>
              <a:t>Recomendamos que você escolha os </a:t>
            </a:r>
            <a:r>
              <a:rPr lang="pt-BR" i="1"/>
              <a:t>tipos de instância de nova geração em uma família </a:t>
            </a:r>
            <a:r>
              <a:rPr lang="pt-BR"/>
              <a:t>porque eles geralmente têm o melhor custo-benefício</a:t>
            </a:r>
          </a:p>
          <a:p>
            <a:pPr marL="171450" indent="-171450" rtl="0">
              <a:buFont typeface="Arial" panose="020B0604020202020204" pitchFamily="34" charset="0"/>
              <a:buChar char="•"/>
            </a:pPr>
            <a:r>
              <a:rPr lang="pt-BR"/>
              <a:t>Use a página </a:t>
            </a:r>
            <a:r>
              <a:rPr lang="pt-BR" i="1"/>
              <a:t>Instance Types (Tipos de instância) </a:t>
            </a:r>
            <a:r>
              <a:rPr lang="pt-BR"/>
              <a:t>no console do Amazon EC2 e no </a:t>
            </a:r>
            <a:r>
              <a:rPr lang="pt-BR" i="1"/>
              <a:t>AWS Compute Optimizer</a:t>
            </a:r>
            <a:r>
              <a:rPr lang="pt-BR"/>
              <a:t> para encontrar o tipo de instância certo para sua carga de trabalho</a:t>
            </a:r>
          </a:p>
        </p:txBody>
      </p:sp>
    </p:spTree>
    <p:extLst>
      <p:ext uri="{BB962C8B-B14F-4D97-AF65-F5344CB8AC3E}">
        <p14:creationId xmlns:p14="http://schemas.microsoft.com/office/powerpoint/2010/main" val="2442729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5: </a:t>
            </a:r>
            <a:r>
              <a:rPr lang="pt-BR" sz="1100" kern="1200">
                <a:solidFill>
                  <a:schemeClr val="tx1"/>
                </a:solidFill>
                <a:latin typeface="+mn-lt"/>
                <a:ea typeface="+mn-ea"/>
                <a:cs typeface="+mn-cs"/>
              </a:rPr>
              <a:t>Usar dados do usuário para inicializar uma instância do EC2.</a:t>
            </a:r>
            <a:endParaRPr lang="en-US" sz="1100" dirty="0"/>
          </a:p>
        </p:txBody>
      </p:sp>
    </p:spTree>
    <p:extLst>
      <p:ext uri="{BB962C8B-B14F-4D97-AF65-F5344CB8AC3E}">
        <p14:creationId xmlns:p14="http://schemas.microsoft.com/office/powerpoint/2010/main" val="2619807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4214812"/>
          </a:xfrm>
        </p:spPr>
        <p:txBody>
          <a:bodyPr rtlCol="0"/>
          <a:lstStyle/>
          <a:p>
            <a:pPr rtl="0"/>
            <a:r>
              <a:rPr lang="pt-BR" sz="900" dirty="0">
                <a:latin typeface="Amazon Ember" panose="020B0603020204020204" pitchFamily="34" charset="0"/>
                <a:ea typeface="Amazon Ember" panose="020B0603020204020204" pitchFamily="34" charset="0"/>
                <a:cs typeface="Amazon Ember" panose="020B0603020204020204" pitchFamily="34" charset="0"/>
              </a:rPr>
              <a:t>Ao criar uma instância do EC2, você tem a opção de passar os </a:t>
            </a:r>
            <a:r>
              <a:rPr lang="pt-BR" sz="900" i="1" dirty="0">
                <a:latin typeface="Amazon Ember" panose="020B0603020204020204" pitchFamily="34" charset="0"/>
                <a:ea typeface="Amazon Ember" panose="020B0603020204020204" pitchFamily="34" charset="0"/>
                <a:cs typeface="Amazon Ember" panose="020B0603020204020204" pitchFamily="34" charset="0"/>
              </a:rPr>
              <a:t>dados do usuário</a:t>
            </a:r>
            <a:r>
              <a:rPr lang="pt-BR" sz="900" dirty="0">
                <a:latin typeface="Amazon Ember" panose="020B0603020204020204" pitchFamily="34" charset="0"/>
                <a:ea typeface="Amazon Ember" panose="020B0603020204020204" pitchFamily="34" charset="0"/>
                <a:cs typeface="Amazon Ember" panose="020B0603020204020204" pitchFamily="34" charset="0"/>
              </a:rPr>
              <a:t> para ela. Os dados do usuário permitem que você forneça um script que pode ser usado para inicializá-lo. Por exemplo, você pode usar dados do usuário para corrigir e atualizar o software instalado na instância da AMI, buscar e instalar chaves de licença de software ou instalar software adicional.</a:t>
            </a:r>
            <a:endParaRPr lang="en-US" sz="900"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900"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900" dirty="0">
                <a:latin typeface="Amazon Ember" panose="020B0603020204020204" pitchFamily="34" charset="0"/>
                <a:ea typeface="Amazon Ember" panose="020B0603020204020204" pitchFamily="34" charset="0"/>
                <a:cs typeface="Amazon Ember" panose="020B0603020204020204" pitchFamily="34" charset="0"/>
              </a:rPr>
              <a:t>Os dados do usuário são implementados como um script, que contém comandos shell ou </a:t>
            </a:r>
            <a:r>
              <a:rPr lang="pt-BR" sz="900" i="1" dirty="0">
                <a:latin typeface="Amazon Ember" panose="020B0603020204020204" pitchFamily="34" charset="0"/>
                <a:ea typeface="Amazon Ember" panose="020B0603020204020204" pitchFamily="34" charset="0"/>
                <a:cs typeface="Amazon Ember" panose="020B0603020204020204" pitchFamily="34" charset="0"/>
              </a:rPr>
              <a:t>diretivas </a:t>
            </a:r>
            <a:r>
              <a:rPr lang="pt-BR" sz="900" dirty="0">
                <a:latin typeface="Amazon Ember" panose="020B0603020204020204" pitchFamily="34" charset="0"/>
                <a:ea typeface="Amazon Ember" panose="020B0603020204020204" pitchFamily="34" charset="0"/>
                <a:cs typeface="Amazon Ember" panose="020B0603020204020204" pitchFamily="34" charset="0"/>
              </a:rPr>
              <a:t>cloud-init. Ele é executado com privilégios de raiz ou Administrador depois que a instância for iniciada, mas antes de ser acessível na rede. No exemplo, um script de dados do usuário é fornecido para executar as seguintes tarefas quando a instância é executada: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900" dirty="0">
                <a:latin typeface="Amazon Ember" panose="020B0603020204020204" pitchFamily="34" charset="0"/>
                <a:ea typeface="Amazon Ember" panose="020B0603020204020204" pitchFamily="34" charset="0"/>
                <a:cs typeface="Amazon Ember" panose="020B0603020204020204" pitchFamily="34" charset="0"/>
              </a:rPr>
              <a:t>Atualizar todos os pacotes instalados na instância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900" dirty="0">
                <a:latin typeface="Amazon Ember" panose="020B0603020204020204" pitchFamily="34" charset="0"/>
                <a:ea typeface="Amazon Ember" panose="020B0603020204020204" pitchFamily="34" charset="0"/>
                <a:cs typeface="Amazon Ember" panose="020B0603020204020204" pitchFamily="34" charset="0"/>
              </a:rPr>
              <a:t>Iniciar o servidor Web Apache HTTP instalado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900" dirty="0">
                <a:latin typeface="Amazon Ember" panose="020B0603020204020204" pitchFamily="34" charset="0"/>
                <a:ea typeface="Amazon Ember" panose="020B0603020204020204" pitchFamily="34" charset="0"/>
                <a:cs typeface="Amazon Ember" panose="020B0603020204020204" pitchFamily="34" charset="0"/>
              </a:rPr>
              <a:t>Configurar o servidor Web HTTP para iniciar automaticamente quando a instância for inicializada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900" dirty="0">
                <a:latin typeface="Amazon Ember" panose="020B0603020204020204" pitchFamily="34" charset="0"/>
                <a:ea typeface="Amazon Ember" panose="020B0603020204020204" pitchFamily="34" charset="0"/>
                <a:cs typeface="Amazon Ember" panose="020B0603020204020204" pitchFamily="34" charset="0"/>
              </a:rPr>
              <a:t>O </a:t>
            </a:r>
            <a:r>
              <a:rPr lang="pt-BR" sz="900" i="1" dirty="0">
                <a:latin typeface="Amazon Ember" panose="020B0603020204020204" pitchFamily="34" charset="0"/>
                <a:ea typeface="Amazon Ember" panose="020B0603020204020204" pitchFamily="34" charset="0"/>
                <a:cs typeface="Amazon Ember" panose="020B0603020204020204" pitchFamily="34" charset="0"/>
              </a:rPr>
              <a:t>pacote </a:t>
            </a:r>
            <a:r>
              <a:rPr lang="pt-BR" sz="900" dirty="0">
                <a:latin typeface="Amazon Ember" panose="020B0603020204020204" pitchFamily="34" charset="0"/>
                <a:ea typeface="Amazon Ember" panose="020B0603020204020204" pitchFamily="34" charset="0"/>
                <a:cs typeface="Amazon Ember" panose="020B0603020204020204" pitchFamily="34" charset="0"/>
              </a:rPr>
              <a:t>cloud-init é uma aplicação de código aberto que foi criada pela Canonical. Ele é usado para</a:t>
            </a:r>
            <a:r>
              <a:rPr lang="pt-BR" sz="900" b="1" dirty="0">
                <a:latin typeface="Amazon Ember" panose="020B0603020204020204" pitchFamily="34" charset="0"/>
                <a:ea typeface="Amazon Ember" panose="020B0603020204020204" pitchFamily="34" charset="0"/>
                <a:cs typeface="Amazon Ember" panose="020B0603020204020204" pitchFamily="34" charset="0"/>
              </a:rPr>
              <a:t> </a:t>
            </a:r>
            <a:r>
              <a:rPr lang="pt-BR" sz="900" dirty="0">
                <a:latin typeface="Amazon Ember" panose="020B0603020204020204" pitchFamily="34" charset="0"/>
                <a:ea typeface="Amazon Ember" panose="020B0603020204020204" pitchFamily="34" charset="0"/>
                <a:cs typeface="Amazon Ember" panose="020B0603020204020204" pitchFamily="34" charset="0"/>
              </a:rPr>
              <a:t>bootstrap nas instâncias Linux em ambientes de computação em nuvem, como o Amazon EC2. O Amazon Linux e muitas outras variantes do Linux (como o Ubuntu) contêm uma versão do cloud-init. </a:t>
            </a:r>
            <a:r>
              <a:rPr lang="pt-BR" sz="9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pacote cloud-init configura aspectos específicos de uma nova instância do Amazon Linux quando ela é executada, mesmo que você não os adicione especificamente aos scripts de dados do usuário. Mais notavelmente, ele configura o arquivo.ssh/authorized_keys para o ec2-user para que você possa fazer login com sua própria chave privada. No entanto, você também pode especificar suas próprias diretivas de usuário de nuvem, adicionando-as como diretivas de dados do usuário. Detalhes, incluindo diretivas cloud-init de amostra, podem ser encontrados na </a:t>
            </a:r>
            <a:r>
              <a:rPr lang="pt-BR" sz="900" dirty="0">
                <a:latin typeface="Amazon Ember" panose="020B0603020204020204" pitchFamily="34" charset="0"/>
                <a:ea typeface="Amazon Ember" panose="020B0603020204020204" pitchFamily="34" charset="0"/>
                <a:cs typeface="Amazon Ember" panose="020B0603020204020204" pitchFamily="34" charset="0"/>
                <a:hlinkClick r:id="rId3"/>
              </a:rPr>
              <a:t>documentação</a:t>
            </a:r>
            <a:r>
              <a:rPr lang="pt-BR" sz="900" dirty="0">
                <a:latin typeface="Amazon Ember" panose="020B0603020204020204" pitchFamily="34" charset="0"/>
                <a:ea typeface="Amazon Ember" panose="020B0603020204020204" pitchFamily="34" charset="0"/>
                <a:cs typeface="Amazon Ember" panose="020B0603020204020204" pitchFamily="34" charset="0"/>
              </a:rPr>
              <a:t> Executar comandos na instância do Linux na execução.</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9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900" dirty="0">
                <a:latin typeface="Amazon Ember" panose="020B0603020204020204" pitchFamily="34" charset="0"/>
                <a:ea typeface="Amazon Ember" panose="020B0603020204020204" pitchFamily="34" charset="0"/>
                <a:cs typeface="Amazon Ember" panose="020B0603020204020204" pitchFamily="34" charset="0"/>
              </a:rPr>
              <a:t>Quando o script de dados do usuário é executado, ele produz mensagens em um arquivo de log localizado em </a:t>
            </a:r>
            <a:r>
              <a:rPr lang="pt-BR" sz="900" i="1" dirty="0">
                <a:latin typeface="Amazon Ember" panose="020B0603020204020204" pitchFamily="34" charset="0"/>
                <a:ea typeface="Amazon Ember" panose="020B0603020204020204" pitchFamily="34" charset="0"/>
                <a:cs typeface="Amazon Ember" panose="020B0603020204020204" pitchFamily="34" charset="0"/>
              </a:rPr>
              <a:t>/var/log/cloud-init-output.log </a:t>
            </a:r>
            <a:r>
              <a:rPr lang="pt-BR" sz="900" dirty="0">
                <a:latin typeface="Amazon Ember" panose="020B0603020204020204" pitchFamily="34" charset="0"/>
                <a:ea typeface="Amazon Ember" panose="020B0603020204020204" pitchFamily="34" charset="0"/>
                <a:cs typeface="Amazon Ember" panose="020B0603020204020204" pitchFamily="34" charset="0"/>
              </a:rPr>
              <a:t>em uma instância do Linux. Para uma instância do Microsoft Windows, o arquivo de log está localizado em </a:t>
            </a:r>
            <a:r>
              <a:rPr lang="pt-BR" sz="900" i="1" dirty="0">
                <a:latin typeface="Amazon Ember" panose="020B0603020204020204" pitchFamily="34" charset="0"/>
                <a:ea typeface="Amazon Ember" panose="020B0603020204020204" pitchFamily="34" charset="0"/>
                <a:cs typeface="Amazon Ember" panose="020B0603020204020204" pitchFamily="34" charset="0"/>
              </a:rPr>
              <a:t>C:\ProgramData\Amazon\EC2 -Windows\ Launch\ Log\ UserdataExecution.log</a:t>
            </a:r>
            <a:r>
              <a:rPr lang="pt-BR" sz="900" dirty="0">
                <a:latin typeface="Amazon Ember" panose="020B0603020204020204" pitchFamily="34" charset="0"/>
                <a:ea typeface="Amazon Ember" panose="020B0603020204020204" pitchFamily="34" charset="0"/>
                <a:cs typeface="Amazon Ember" panose="020B0603020204020204" pitchFamily="34" charset="0"/>
              </a:rPr>
              <a:t>.</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9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900" dirty="0">
                <a:latin typeface="Amazon Ember" panose="020B0603020204020204" pitchFamily="34" charset="0"/>
                <a:ea typeface="Amazon Ember" panose="020B0603020204020204" pitchFamily="34" charset="0"/>
                <a:cs typeface="Amazon Ember" panose="020B0603020204020204" pitchFamily="34" charset="0"/>
              </a:rPr>
              <a:t>Nas </a:t>
            </a:r>
            <a:r>
              <a:rPr lang="pt-BR" sz="900" b="1" dirty="0">
                <a:latin typeface="Amazon Ember" panose="020B0603020204020204" pitchFamily="34" charset="0"/>
                <a:ea typeface="Amazon Ember" panose="020B0603020204020204" pitchFamily="34" charset="0"/>
                <a:cs typeface="Amazon Ember" panose="020B0603020204020204" pitchFamily="34" charset="0"/>
              </a:rPr>
              <a:t>instâncias do Microsoft Windows</a:t>
            </a:r>
            <a:r>
              <a:rPr lang="pt-BR" sz="900" dirty="0">
                <a:latin typeface="Amazon Ember" panose="020B0603020204020204" pitchFamily="34" charset="0"/>
                <a:ea typeface="Amazon Ember" panose="020B0603020204020204" pitchFamily="34" charset="0"/>
                <a:cs typeface="Amazon Ember" panose="020B0603020204020204" pitchFamily="34" charset="0"/>
              </a:rPr>
              <a:t>, os dados do usuário são processados pelas ferramentas EC2Config ou EC2Launch, que incluem scripts do Windows PowerShell. O Windows 2016 e as versões mais recentes do Windows incluem EC2Launch. As versões mais antigas do Windows incluem EC2Config.</a:t>
            </a:r>
          </a:p>
        </p:txBody>
      </p:sp>
    </p:spTree>
    <p:extLst>
      <p:ext uri="{BB962C8B-B14F-4D97-AF65-F5344CB8AC3E}">
        <p14:creationId xmlns:p14="http://schemas.microsoft.com/office/powerpoint/2010/main" val="917982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075288"/>
          </a:xfrm>
        </p:spPr>
        <p:txBody>
          <a:bodyPr rtlCol="0"/>
          <a:lstStyle/>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que os dados do usuário concluam a execução de uma nova instância do EC2, talvez seja necessário procurar informações sobre a própria instância. Por exemplo, ele pode precisar aprender e compartilhar o endereço IP público, o nome do host ou o endereço MAC da nova instância para concluir a execução. O Serviço de </a:t>
            </a:r>
            <a:r>
              <a:rPr lang="pt-BR"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Metadados</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da Instância pode fornecer essas informações.</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sz="1100" dirty="0">
                <a:latin typeface="Amazon Ember" panose="020B0603020204020204" pitchFamily="34" charset="0"/>
                <a:ea typeface="Amazon Ember" panose="020B0603020204020204" pitchFamily="34" charset="0"/>
                <a:cs typeface="Amazon Ember" panose="020B0603020204020204" pitchFamily="34" charset="0"/>
              </a:rPr>
              <a:t> da instância são dados sobre sua instância. Em muitas situações, você pode precisar de algumas informações sobre a instância que você acabou de lançar.</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 exemplo, em um script de dados do usuário, talvez seja necessário saber o nome do host ou o endereço IP público da instância para configurar uma conexão com um recurso externo. O Serviço de </a:t>
            </a:r>
            <a:r>
              <a:rPr lang="pt-BR"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Metadados</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da Instância pode fornecer essas informações.</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spcAft>
                <a:spcPts val="600"/>
              </a:spcAft>
            </a:pPr>
            <a:r>
              <a:rPr lang="pt-BR" sz="1100" dirty="0">
                <a:latin typeface="Amazon Ember" panose="020B0603020204020204" pitchFamily="34" charset="0"/>
                <a:ea typeface="Amazon Ember" panose="020B0603020204020204" pitchFamily="34" charset="0"/>
                <a:cs typeface="Amazon Ember" panose="020B0603020204020204" pitchFamily="34" charset="0"/>
              </a:rPr>
              <a:t>Especificamente, você pode recuperar informações de </a:t>
            </a:r>
            <a:r>
              <a:rPr lang="pt-BR" sz="1100"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sz="1100" dirty="0">
                <a:latin typeface="Amazon Ember" panose="020B0603020204020204" pitchFamily="34" charset="0"/>
                <a:ea typeface="Amazon Ember" panose="020B0603020204020204" pitchFamily="34" charset="0"/>
                <a:cs typeface="Amazon Ember" panose="020B0603020204020204" pitchFamily="34" charset="0"/>
              </a:rPr>
              <a:t> da instância em execução acessando o seguinte URL</a:t>
            </a:r>
            <a:r>
              <a:rPr lang="pt-BR" sz="1050" dirty="0">
                <a:latin typeface="Amazon Ember" panose="020B0603020204020204" pitchFamily="34" charset="0"/>
                <a:ea typeface="Amazon Ember" panose="020B0603020204020204" pitchFamily="34" charset="0"/>
                <a:cs typeface="Amazon Ember" panose="020B0603020204020204" pitchFamily="34" charset="0"/>
              </a:rPr>
              <a:t>: </a:t>
            </a:r>
            <a:r>
              <a:rPr lang="pt-BR" sz="1000" dirty="0">
                <a:latin typeface="Courier New" panose="02070309020205020404" pitchFamily="49" charset="0"/>
              </a:rPr>
              <a:t>http://169.254.169.254/latest/meta-data/</a:t>
            </a:r>
            <a:r>
              <a:rPr lang="pt-BR" sz="1100" b="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O endereço IP </a:t>
            </a:r>
            <a:r>
              <a:rPr lang="pt-BR" sz="1000" i="1" dirty="0">
                <a:latin typeface="Courier New" panose="02070309020205020404" pitchFamily="49" charset="0"/>
              </a:rPr>
              <a:t>169.254.169.254</a:t>
            </a:r>
            <a:r>
              <a:rPr lang="pt-BR" sz="1100" dirty="0">
                <a:latin typeface="Amazon Ember" panose="020B0603020204020204" pitchFamily="34" charset="0"/>
                <a:ea typeface="Amazon Ember" panose="020B0603020204020204" pitchFamily="34" charset="0"/>
                <a:cs typeface="Amazon Ember" panose="020B0603020204020204" pitchFamily="34" charset="0"/>
              </a:rPr>
              <a:t> é um endereço local de link e é válido apenas a partir da instância.</a:t>
            </a:r>
          </a:p>
          <a:p>
            <a:pPr rtl="0">
              <a:spcAft>
                <a:spcPts val="600"/>
              </a:spcAft>
            </a:pPr>
            <a:r>
              <a:rPr lang="pt-BR" sz="1100" dirty="0">
                <a:latin typeface="Amazon Ember" panose="020B0603020204020204" pitchFamily="34" charset="0"/>
                <a:ea typeface="Amazon Ember" panose="020B0603020204020204" pitchFamily="34" charset="0"/>
                <a:cs typeface="Amazon Ember" panose="020B0603020204020204" pitchFamily="34" charset="0"/>
              </a:rPr>
              <a:t>Os </a:t>
            </a:r>
            <a:r>
              <a:rPr lang="pt-BR" sz="1100" dirty="0" err="1">
                <a:latin typeface="Amazon Ember" panose="020B0603020204020204" pitchFamily="34" charset="0"/>
                <a:ea typeface="Amazon Ember" panose="020B0603020204020204" pitchFamily="34" charset="0"/>
                <a:cs typeface="Amazon Ember" panose="020B0603020204020204" pitchFamily="34" charset="0"/>
              </a:rPr>
              <a:t>metadados</a:t>
            </a:r>
            <a:r>
              <a:rPr lang="pt-BR" sz="1100" dirty="0">
                <a:latin typeface="Amazon Ember" panose="020B0603020204020204" pitchFamily="34" charset="0"/>
                <a:ea typeface="Amazon Ember" panose="020B0603020204020204" pitchFamily="34" charset="0"/>
                <a:cs typeface="Amazon Ember" panose="020B0603020204020204" pitchFamily="34" charset="0"/>
              </a:rPr>
              <a:t> da instância fornecem muitas das mesmas informações sobre a instância em execução que você pode encontrar no Console de Gerenciamento da AWS. Por exemplo, você pode descobrir o endereço IP público, o endereço IP privado, o nome do host público, o ID da instância, os grupos de segurança, a região, a zona de disponibilidade e muito mais. Você pode até acessar os dados do usuário especificados no momento da inicialização para uma instância acessando o seguinte URL</a:t>
            </a:r>
            <a:r>
              <a:rPr lang="pt-BR" sz="1000" dirty="0">
                <a:latin typeface="Courier New" panose="02070309020205020404" pitchFamily="49" charset="0"/>
              </a:rPr>
              <a:t>: http://169.254.169.254/latest/user-data</a:t>
            </a:r>
            <a:r>
              <a:rPr lang="pt-BR" sz="1100" dirty="0">
                <a:latin typeface="Amazon Ember" panose="020B0603020204020204" pitchFamily="34" charset="0"/>
                <a:ea typeface="Amazon Ember" panose="020B0603020204020204" pitchFamily="34" charset="0"/>
                <a:cs typeface="Amazon Ember" panose="020B0603020204020204" pitchFamily="34" charset="0"/>
              </a:rPr>
              <a:t>.</a:t>
            </a:r>
          </a:p>
          <a:p>
            <a:pPr rtl="0">
              <a:spcAft>
                <a:spcPts val="600"/>
              </a:spcAft>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31741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338857"/>
          </a:xfrm>
        </p:spPr>
        <p:txBody>
          <a:bodyPr rtlCol="0"/>
          <a:lstStyle/>
          <a:p>
            <a:pPr rtl="0"/>
            <a:r>
              <a:rPr lang="pt-BR" b="0" dirty="0">
                <a:latin typeface="Amazon Ember" panose="020B0603020204020204" pitchFamily="34" charset="0"/>
                <a:ea typeface="Amazon Ember" panose="020B0603020204020204" pitchFamily="34" charset="0"/>
                <a:cs typeface="Amazon Ember" panose="020B0603020204020204" pitchFamily="34" charset="0"/>
              </a:rPr>
              <a:t>Quando você executa uma instância do EC2, você deve tomar uma decisão de arquitetura importante. Quanto da configuração da instância você deve pré-instalar em uma </a:t>
            </a:r>
            <a:r>
              <a:rPr lang="pt-BR" b="0" i="1" dirty="0">
                <a:latin typeface="Amazon Ember" panose="020B0603020204020204" pitchFamily="34" charset="0"/>
                <a:ea typeface="Amazon Ember" panose="020B0603020204020204" pitchFamily="34" charset="0"/>
                <a:cs typeface="Amazon Ember" panose="020B0603020204020204" pitchFamily="34" charset="0"/>
              </a:rPr>
              <a:t>AMI </a:t>
            </a:r>
            <a:r>
              <a:rPr lang="pt-BR" b="0" dirty="0">
                <a:latin typeface="Amazon Ember" panose="020B0603020204020204" pitchFamily="34" charset="0"/>
                <a:ea typeface="Amazon Ember" panose="020B0603020204020204" pitchFamily="34" charset="0"/>
                <a:cs typeface="Amazon Ember" panose="020B0603020204020204" pitchFamily="34" charset="0"/>
              </a:rPr>
              <a:t>base</a:t>
            </a:r>
            <a:r>
              <a:rPr lang="pt-BR" b="0" i="1" dirty="0">
                <a:latin typeface="Amazon Ember" panose="020B0603020204020204" pitchFamily="34" charset="0"/>
                <a:ea typeface="Amazon Ember" panose="020B0603020204020204" pitchFamily="34" charset="0"/>
                <a:cs typeface="Amazon Ember" panose="020B0603020204020204" pitchFamily="34" charset="0"/>
              </a:rPr>
              <a:t> e quanto você deve criar dinamicamente com </a:t>
            </a:r>
            <a:r>
              <a:rPr lang="pt-BR" b="0" dirty="0">
                <a:latin typeface="Amazon Ember" panose="020B0603020204020204" pitchFamily="34" charset="0"/>
                <a:ea typeface="Amazon Ember" panose="020B0603020204020204" pitchFamily="34" charset="0"/>
                <a:cs typeface="Amazon Ember" panose="020B0603020204020204" pitchFamily="34" charset="0"/>
              </a:rPr>
              <a:t>os dados do usuário no momento da inicialização?</a:t>
            </a:r>
          </a:p>
          <a:p>
            <a:pPr rtl="0"/>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Em uma extremidade do espectro, você pode criar uma AMI que contenha toda a configuração da instância. Essa </a:t>
            </a:r>
            <a:r>
              <a:rPr lang="pt-BR" b="0" i="1" dirty="0">
                <a:latin typeface="Amazon Ember" panose="020B0603020204020204" pitchFamily="34" charset="0"/>
                <a:ea typeface="Amazon Ember" panose="020B0603020204020204" pitchFamily="34" charset="0"/>
                <a:cs typeface="Amazon Ember" panose="020B0603020204020204" pitchFamily="34" charset="0"/>
              </a:rPr>
              <a:t>AMI completa </a:t>
            </a:r>
            <a:r>
              <a:rPr lang="pt-BR" b="0" dirty="0">
                <a:latin typeface="Amazon Ember" panose="020B0603020204020204" pitchFamily="34" charset="0"/>
                <a:ea typeface="Amazon Ember" panose="020B0603020204020204" pitchFamily="34" charset="0"/>
                <a:cs typeface="Amazon Ember" panose="020B0603020204020204" pitchFamily="34" charset="0"/>
              </a:rPr>
              <a:t>inclui tudo para atender a carga de trabalho, incluindo o sistema operacional, o software de tempo de execução da aplicação e a própria aplicação. Quando você executa uma instância com essa AMI, ela provisiona uma instância totalmente funcional sem nenhuma configuração adicional de tempo de inicialização.</a:t>
            </a:r>
          </a:p>
          <a:p>
            <a:pPr rtl="0"/>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Na outra extremidade do espectro, você pode criar uma AMI que contém simplesmente </a:t>
            </a:r>
            <a:r>
              <a:rPr lang="pt-BR" dirty="0">
                <a:latin typeface="Amazon Ember" panose="020B0603020204020204" pitchFamily="34" charset="0"/>
                <a:ea typeface="Amazon Ember" panose="020B0603020204020204" pitchFamily="34" charset="0"/>
                <a:cs typeface="Amazon Ember" panose="020B0603020204020204" pitchFamily="34" charset="0"/>
              </a:rPr>
              <a:t>um sistema operacional mínimo. Esta </a:t>
            </a:r>
            <a:r>
              <a:rPr lang="pt-BR" i="1" dirty="0">
                <a:latin typeface="Amazon Ember" panose="020B0603020204020204" pitchFamily="34" charset="0"/>
                <a:ea typeface="Amazon Ember" panose="020B0603020204020204" pitchFamily="34" charset="0"/>
                <a:cs typeface="Amazon Ember" panose="020B0603020204020204" pitchFamily="34" charset="0"/>
              </a:rPr>
              <a:t>AMI Just Enough Operating System (JeOS) </a:t>
            </a:r>
            <a:r>
              <a:rPr lang="pt-BR" dirty="0">
                <a:latin typeface="Amazon Ember" panose="020B0603020204020204" pitchFamily="34" charset="0"/>
                <a:ea typeface="Amazon Ember" panose="020B0603020204020204" pitchFamily="34" charset="0"/>
                <a:cs typeface="Amazon Ember" panose="020B0603020204020204" pitchFamily="34" charset="0"/>
              </a:rPr>
              <a:t>inclui um agente de gerenciamento de configuração que cria um sistema totalmente funcional na execução da instância. Na primeira inicialização, o agente de configuração baixa, instala, configura e integra todo o software necessário.</a:t>
            </a:r>
          </a:p>
          <a:p>
            <a:pPr rtl="0"/>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Como uma solução intermediária, você pode criar uma AMI que contenha um subconjunto da configuração de que a carga de trabalho precisa. Por exemplo, a AMI pode conter somente o sistema operacional e o software de tempo de execução da aplicação ou apenas o SO. </a:t>
            </a:r>
            <a:r>
              <a:rPr lang="pt-BR" dirty="0">
                <a:latin typeface="Amazon Ember" panose="020B0603020204020204" pitchFamily="34" charset="0"/>
                <a:ea typeface="Amazon Ember" panose="020B0603020204020204" pitchFamily="34" charset="0"/>
                <a:cs typeface="Amazon Ember" panose="020B0603020204020204" pitchFamily="34" charset="0"/>
              </a:rPr>
              <a:t>Essa </a:t>
            </a:r>
            <a:r>
              <a:rPr lang="pt-BR" i="1" dirty="0">
                <a:latin typeface="Amazon Ember" panose="020B0603020204020204" pitchFamily="34" charset="0"/>
                <a:ea typeface="Amazon Ember" panose="020B0603020204020204" pitchFamily="34" charset="0"/>
                <a:cs typeface="Amazon Ember" panose="020B0603020204020204" pitchFamily="34" charset="0"/>
              </a:rPr>
              <a:t>AMI híbrida </a:t>
            </a:r>
            <a:r>
              <a:rPr lang="pt-BR" dirty="0">
                <a:latin typeface="Amazon Ember" panose="020B0603020204020204" pitchFamily="34" charset="0"/>
                <a:ea typeface="Amazon Ember" panose="020B0603020204020204" pitchFamily="34" charset="0"/>
                <a:cs typeface="Amazon Ember" panose="020B0603020204020204" pitchFamily="34" charset="0"/>
              </a:rPr>
              <a:t>usa </a:t>
            </a:r>
            <a:r>
              <a:rPr lang="pt-BR" i="1" dirty="0">
                <a:latin typeface="Amazon Ember" panose="020B0603020204020204" pitchFamily="34" charset="0"/>
                <a:ea typeface="Amazon Ember" panose="020B0603020204020204" pitchFamily="34" charset="0"/>
                <a:cs typeface="Amazon Ember" panose="020B0603020204020204" pitchFamily="34" charset="0"/>
              </a:rPr>
              <a:t>os dados do usuário </a:t>
            </a:r>
            <a:r>
              <a:rPr lang="pt-BR" i="0" dirty="0">
                <a:latin typeface="Amazon Ember" panose="020B0603020204020204" pitchFamily="34" charset="0"/>
                <a:ea typeface="Amazon Ember" panose="020B0603020204020204" pitchFamily="34" charset="0"/>
                <a:cs typeface="Amazon Ember" panose="020B0603020204020204" pitchFamily="34" charset="0"/>
              </a:rPr>
              <a:t>para concluir a configuração da instância </a:t>
            </a:r>
            <a:r>
              <a:rPr lang="pt-BR" dirty="0">
                <a:latin typeface="Amazon Ember" panose="020B0603020204020204" pitchFamily="34" charset="0"/>
                <a:ea typeface="Amazon Ember" panose="020B0603020204020204" pitchFamily="34" charset="0"/>
                <a:cs typeface="Amazon Ember" panose="020B0603020204020204" pitchFamily="34" charset="0"/>
              </a:rPr>
              <a:t>na primeira inicialização, com base nos requisitos da aplicação.</a:t>
            </a: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Descobrir a abordagem ideal geralmente se resume a considerar as diferenças entre simplicidade e flexibilidade. Alguns dos fatores que você deve considerar são:</a:t>
            </a: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Tempos de compilação </a:t>
            </a:r>
            <a:r>
              <a:rPr lang="pt-BR" b="0" dirty="0">
                <a:latin typeface="Amazon Ember" panose="020B0603020204020204" pitchFamily="34" charset="0"/>
                <a:ea typeface="Amazon Ember" panose="020B0603020204020204" pitchFamily="34" charset="0"/>
                <a:cs typeface="Amazon Ember" panose="020B0603020204020204" pitchFamily="34" charset="0"/>
              </a:rPr>
              <a:t>– uma AMI totalmente fabricada prolongará a quantidade de tempo necessária para produzir uma compilação.</a:t>
            </a: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Tempos de inicialização </a:t>
            </a:r>
            <a:r>
              <a:rPr lang="pt-BR" b="0" dirty="0">
                <a:latin typeface="Amazon Ember" panose="020B0603020204020204" pitchFamily="34" charset="0"/>
                <a:ea typeface="Amazon Ember" panose="020B0603020204020204" pitchFamily="34" charset="0"/>
                <a:cs typeface="Amazon Ember" panose="020B0603020204020204" pitchFamily="34" charset="0"/>
              </a:rPr>
              <a:t>– uma AMI com uma configuração somente de sistema operacional (SO) levará muito tempo para ser inicializada quando uma nova instância for iniciada. O empacotamento de pré-requisitos em uma AMI personalizada </a:t>
            </a:r>
            <a:r>
              <a:rPr lang="pt-BR" dirty="0">
                <a:latin typeface="Amazon Ember" panose="020B0603020204020204" pitchFamily="34" charset="0"/>
                <a:ea typeface="Amazon Ember" panose="020B0603020204020204" pitchFamily="34" charset="0"/>
                <a:cs typeface="Amazon Ember" panose="020B0603020204020204" pitchFamily="34" charset="0"/>
              </a:rPr>
              <a:t>reduz os </a:t>
            </a:r>
            <a:r>
              <a:rPr lang="pt-BR" b="0" dirty="0">
                <a:latin typeface="Amazon Ember" panose="020B0603020204020204" pitchFamily="34" charset="0"/>
                <a:ea typeface="Amazon Ember" panose="020B0603020204020204" pitchFamily="34" charset="0"/>
                <a:cs typeface="Amazon Ember" panose="020B0603020204020204" pitchFamily="34" charset="0"/>
              </a:rPr>
              <a:t>tempos de inicialização.</a:t>
            </a: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Prazo de validade </a:t>
            </a:r>
            <a:r>
              <a:rPr lang="pt-BR" b="0" dirty="0">
                <a:latin typeface="Amazon Ember" panose="020B0603020204020204" pitchFamily="34" charset="0"/>
                <a:ea typeface="Amazon Ember" panose="020B0603020204020204" pitchFamily="34" charset="0"/>
                <a:cs typeface="Amazon Ember" panose="020B0603020204020204" pitchFamily="34" charset="0"/>
              </a:rPr>
              <a:t>– ao instalar mais pré-requisitos em uma AMI, você corre um risco maior de que seu aplicativo fique vulnerável a um risco de segurança se a AMI subjacente não for atualizada com frequência com atualizações de segurança ou de aplicativo. Avalie o risco que as atualizações para suas dependências representam.</a:t>
            </a: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b="0" dirty="0">
                <a:latin typeface="Amazon Ember" panose="020B0603020204020204" pitchFamily="34" charset="0"/>
                <a:ea typeface="Amazon Ember" panose="020B0603020204020204" pitchFamily="34" charset="0"/>
                <a:cs typeface="Amazon Ember" panose="020B0603020204020204" pitchFamily="34" charset="0"/>
              </a:rPr>
              <a:t>Em resumo, cada abordagem fornece vantagens e desvantagens:</a:t>
            </a:r>
          </a:p>
          <a:p>
            <a:pPr marL="0" indent="0" rtl="0">
              <a:buFont typeface="Arial" panose="020B0604020202020204" pitchFamily="34" charset="0"/>
              <a:buNone/>
            </a:pP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AMI completa</a:t>
            </a:r>
            <a:r>
              <a:rPr lang="pt-BR" b="0" i="0" dirty="0">
                <a:latin typeface="Amazon Ember" panose="020B0603020204020204" pitchFamily="34" charset="0"/>
                <a:ea typeface="Amazon Ember" panose="020B0603020204020204" pitchFamily="34" charset="0"/>
                <a:cs typeface="Amazon Ember" panose="020B0603020204020204" pitchFamily="34" charset="0"/>
              </a:rPr>
              <a:t> – </a:t>
            </a:r>
            <a:r>
              <a:rPr lang="pt-BR" b="0" dirty="0">
                <a:latin typeface="Amazon Ember" panose="020B0603020204020204" pitchFamily="34" charset="0"/>
                <a:ea typeface="Amazon Ember" panose="020B0603020204020204" pitchFamily="34" charset="0"/>
                <a:cs typeface="Amazon Ember" panose="020B0603020204020204" pitchFamily="34" charset="0"/>
              </a:rPr>
              <a:t>os aplicativos e todas as dependências são pré-instalados, o que reduz os tempos de inicialização, mas aumenta os tempos de compilação. As AMIs completas geralmente têm uma vida útil mais curta. Considere a sua estratégia de reversão.</a:t>
            </a:r>
          </a:p>
          <a:p>
            <a:pPr marL="17145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AMIs híbridas (parcialmente configuradas):</a:t>
            </a:r>
            <a:r>
              <a:rPr lang="pt-BR" b="0" dirty="0">
                <a:latin typeface="Amazon Ember" panose="020B0603020204020204" pitchFamily="34" charset="0"/>
                <a:ea typeface="Amazon Ember" panose="020B0603020204020204" pitchFamily="34" charset="0"/>
                <a:cs typeface="Amazon Ember" panose="020B0603020204020204" pitchFamily="34" charset="0"/>
              </a:rPr>
              <a:t> somente software e utilitários de pré-requisitos são pré-instalados, o que leva a uma vida útil mais longa para a AMI. Essa abordagem fornece um equilíbrio entre a velocidade de inicialização e o tempo de compilação. As reversões se tornam mais fáceis.</a:t>
            </a:r>
          </a:p>
          <a:p>
            <a:pPr marL="17145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AMI somente para SO </a:t>
            </a:r>
            <a:r>
              <a:rPr lang="pt-BR" b="0" dirty="0">
                <a:latin typeface="Amazon Ember" panose="020B0603020204020204" pitchFamily="34" charset="0"/>
                <a:ea typeface="Amazon Ember" panose="020B0603020204020204" pitchFamily="34" charset="0"/>
                <a:cs typeface="Amazon Ember" panose="020B0603020204020204" pitchFamily="34" charset="0"/>
              </a:rPr>
              <a:t>– esta abordagem é totalmente configurável e atualizável ao longo do tempo e reduz os tempos de compilação. No entanto, ela torna as suas instâncias do EC2 lentas para inicializar, pois todas as instalações e configurações necessárias devem ser executadas no momento da inicialização.</a:t>
            </a:r>
          </a:p>
          <a:p>
            <a:pPr marL="0" indent="0" rtl="0">
              <a:buFont typeface="Arial" panose="020B0604020202020204" pitchFamily="34" charset="0"/>
              <a:buNone/>
            </a:pPr>
            <a:endParaRPr lang="en-US" b="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dirty="0">
                <a:latin typeface="Amazon Ember" panose="020B0603020204020204" pitchFamily="34" charset="0"/>
                <a:ea typeface="Amazon Ember" panose="020B0603020204020204" pitchFamily="34" charset="0"/>
                <a:cs typeface="Amazon Ember" panose="020B0603020204020204" pitchFamily="34" charset="0"/>
              </a:rPr>
              <a:t>Muitas organizações se baseiam em uma abordagem híbrida, em que algumas configurações são integradas em uma AMI base personalizada e outras configurações são definidas dinamicamente na inicialização.</a:t>
            </a: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b="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Para obter mais informações,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AWS AMI Design</a:t>
            </a:r>
            <a:r>
              <a:rPr lang="pt-BR" dirty="0">
                <a:latin typeface="Amazon Ember" panose="020B0603020204020204" pitchFamily="34" charset="0"/>
                <a:ea typeface="Amazon Ember" panose="020B0603020204020204" pitchFamily="34" charset="0"/>
                <a:cs typeface="Amazon Ember" panose="020B0603020204020204" pitchFamily="34" charset="0"/>
              </a:rPr>
              <a:t> no AWS Answers.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86109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o instrutor pode demonstrar a configuração</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a:t>
            </a:r>
            <a:r>
              <a:rPr lang="pt-BR" sz="1100">
                <a:latin typeface="Amazon Ember" panose="020B0603020204020204" pitchFamily="34" charset="0"/>
                <a:ea typeface="Amazon Ember" panose="020B0603020204020204" pitchFamily="34" charset="0"/>
                <a:cs typeface="Amazon Ember" panose="020B0603020204020204" pitchFamily="34" charset="0"/>
              </a:rPr>
              <a:t> uma instância do EC2 com dados do usuário.</a:t>
            </a:r>
          </a:p>
        </p:txBody>
      </p:sp>
    </p:spTree>
    <p:extLst>
      <p:ext uri="{BB962C8B-B14F-4D97-AF65-F5344CB8AC3E}">
        <p14:creationId xmlns:p14="http://schemas.microsoft.com/office/powerpoint/2010/main" val="1722529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i="1">
                <a:latin typeface="Amazon Ember" panose="020B0603020204020204" pitchFamily="34" charset="0"/>
                <a:ea typeface="Amazon Ember" panose="020B0603020204020204" pitchFamily="34" charset="0"/>
                <a:cs typeface="Amazon Ember" panose="020B0603020204020204" pitchFamily="34" charset="0"/>
              </a:rPr>
              <a:t>Os dados do usuário</a:t>
            </a:r>
            <a:r>
              <a:rPr lang="pt-BR">
                <a:latin typeface="Amazon Ember" panose="020B0603020204020204" pitchFamily="34" charset="0"/>
                <a:ea typeface="Amazon Ember" panose="020B0603020204020204" pitchFamily="34" charset="0"/>
                <a:cs typeface="Amazon Ember" panose="020B0603020204020204" pitchFamily="34" charset="0"/>
              </a:rPr>
              <a:t> permitem que você passe parâmetros de configuração ou execute um script de inicialização ao executar uma instância.</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As informações sobre uma instância em execução podem ser acessadas na instância por meio de um </a:t>
            </a:r>
            <a:r>
              <a:rPr lang="pt-BR" i="1">
                <a:latin typeface="Amazon Ember" panose="020B0603020204020204" pitchFamily="34" charset="0"/>
                <a:ea typeface="Amazon Ember" panose="020B0603020204020204" pitchFamily="34" charset="0"/>
                <a:cs typeface="Amazon Ember" panose="020B0603020204020204" pitchFamily="34" charset="0"/>
              </a:rPr>
              <a:t>URL de metadados da instância</a:t>
            </a:r>
            <a:r>
              <a:rPr lang="pt-BR">
                <a:latin typeface="Amazon Ember" panose="020B0603020204020204" pitchFamily="34" charset="0"/>
                <a:ea typeface="Amazon Ember" panose="020B0603020204020204" pitchFamily="34" charset="0"/>
                <a:cs typeface="Amazon Ember" panose="020B0603020204020204" pitchFamily="34" charset="0"/>
              </a:rPr>
              <a:t>.</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Fazer configurações em uma AMI aumenta o tempo de compilação da AMI, mas reduz o tempo de inicialização da instância. A configuração de uma instância usando dados do usuário reduz o tempo de compilação da AMI, mas aumenta o tempo de inicialização da instância.</a:t>
            </a:r>
          </a:p>
        </p:txBody>
      </p:sp>
    </p:spTree>
    <p:extLst>
      <p:ext uri="{BB962C8B-B14F-4D97-AF65-F5344CB8AC3E}">
        <p14:creationId xmlns:p14="http://schemas.microsoft.com/office/powerpoint/2010/main" val="3414389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6: </a:t>
            </a:r>
            <a:r>
              <a:rPr lang="pt-BR" sz="11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Adicionar armazenamento a uma instância do Amazon EC2.</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52224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90834"/>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As instâncias do EC2 têm quatro opções principais de armazenamento: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Armazenamento de instâncias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Amazon EBS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Amazon Elastic File System (Amazon EFS)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Amazon FSx for Windows File Server</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Todas as quatro opções podem ser usadas para armazenar um volume de dados. No entanto, apenas um armazenamento de instâncias ou um volume EBS compatível com o SSD pode ser usado para armazenar um volume raiz. Além disso, um armazenamento de instâncias ou um volume do EBS deve ser usado por uma única instância de cada vez. No caso de um volume de armazenamento de instância, somente a instância à qual o volume é adicionado pode usá-lo.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você quiser compartilhar um volume de dados entre várias instâncias ao mesmo tempo, você pode usar o Amazon EFS ou o Amazon FSx for Windows File Server. O Amazon EFS fornece um sistema de arquivos compartilhado para instâncias Linux, mas o Amazon FSx fornece um sistema de arquivos compartilhado para instâncias do Microsoft Windows.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Nesta seção, você analisará cada uma dessas opções.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52332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2" y="4415791"/>
            <a:ext cx="5608319" cy="3439055"/>
          </a:xfrm>
        </p:spPr>
        <p:txBody>
          <a:bodyPr rtlCol="0"/>
          <a:lstStyle/>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volume do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armazenamento de instância</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fornece armazenamento temporário em nível de bloco para a instância. Esse armazenamento está em discos que estão fisicamente conectados ao computador que hospeda a instância em execução. O armazenamento de instâncias é ideal para armazenar informações temporárias que são alteradas com frequência, como buffers, caches, dados transitórios e outros conteúdos temporários.</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armazenamento de instâncias consiste em um ou mais volumes de armazenamento de instâncias expostos como dispositivos de bloco. Os volumes residem em HDDs ou SSDs. SSDs podem ser SSDs Serial ATA ou </a:t>
            </a:r>
            <a:r>
              <a:rPr lang="pt-BR" sz="1100" dirty="0">
                <a:latin typeface="Amazon Ember" panose="020B0603020204020204" pitchFamily="34" charset="0"/>
                <a:ea typeface="Amazon Ember" panose="020B0603020204020204" pitchFamily="34" charset="0"/>
                <a:cs typeface="Amazon Ember" panose="020B0603020204020204" pitchFamily="34" charset="0"/>
              </a:rPr>
              <a:t>SSDs Non-Volatile Memory Express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NVMe). </a:t>
            </a:r>
            <a:r>
              <a:rPr lang="pt-BR" sz="1100" dirty="0">
                <a:latin typeface="Amazon Ember" panose="020B0603020204020204" pitchFamily="34" charset="0"/>
                <a:ea typeface="Amazon Ember" panose="020B0603020204020204" pitchFamily="34" charset="0"/>
                <a:cs typeface="Amazon Ember" panose="020B0603020204020204" pitchFamily="34" charset="0"/>
              </a:rPr>
              <a:t>Os armazenamentos de instâncias que usam NVMe têm melhor performance de E/S. Embora um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armazenamento de instâncias seja dedicado a uma instância específica, o subsistema de discos é compartilhado entre instâncias em um computador host.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O tipo de instância determina o tamanho do armazenamento de instâncias disponível e o tipo de hardware usado para os volumes do armazenamento de instâncias. A maioria dos tipos de instância oferece suporte a armazenamentos de instâncias, mas não todos.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dados em um armazenamento de instâncias são preservados quando a instância é reinicializada, mas não quando é encerrada. Não é possível interromper uma instância com suporte de armazenamento de instâncias.</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Eles só podem ser reiniciados ou encerrados.</a:t>
            </a:r>
            <a:r>
              <a:rPr lang="pt-BR" dirty="0">
                <a:latin typeface="Amazon Ember" panose="020B0603020204020204" pitchFamily="34" charset="0"/>
                <a:ea typeface="Amazon Ember" panose="020B0603020204020204" pitchFamily="34" charset="0"/>
                <a:cs typeface="Amazon Ember" panose="020B0603020204020204" pitchFamily="34" charset="0"/>
              </a:rPr>
              <a:t> Se uma instância for reinicializada, os dados no armazenamento de instâncias persistirão.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consulte o</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 tópico Armazenamento de instâncias do Amazon EC2</a:t>
            </a:r>
            <a:r>
              <a:rPr lang="pt-BR" sz="1100" dirty="0">
                <a:latin typeface="Amazon Ember" panose="020B0603020204020204" pitchFamily="34" charset="0"/>
                <a:ea typeface="Amazon Ember" panose="020B0603020204020204" pitchFamily="34" charset="0"/>
                <a:cs typeface="Amazon Ember" panose="020B0603020204020204" pitchFamily="34" charset="0"/>
              </a:rPr>
              <a:t> na documentação online do Amazon EC2.</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1534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EBS fornece volumes de armazenamento em nível de bloco, semelhantes a um disco rígido externo, para uso com instâncias do Amazon EC2. Os volumes do Amazon EBS são volumes de armazenamento altamente disponíveis e confiáveis que podem ser associados à rede para instâncias em execução na mesma zona de disponibilidade.</a:t>
            </a: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volumes do Amazon EBS persistem independentemente da vida útil da instância e podem ser criptografados. Além disso,</a:t>
            </a:r>
            <a:r>
              <a:rPr lang="pt-BR" sz="1100" dirty="0">
                <a:latin typeface="Amazon Ember" panose="020B0603020204020204" pitchFamily="34" charset="0"/>
                <a:ea typeface="Amazon Ember" panose="020B0603020204020204" pitchFamily="34" charset="0"/>
                <a:cs typeface="Amazon Ember" panose="020B0603020204020204" pitchFamily="34" charset="0"/>
              </a:rPr>
              <a:t>você pode fazer backup dos dados em um volume do Amazon EBS para o Amazon S3 fazendo um </a:t>
            </a:r>
            <a:r>
              <a:rPr lang="pt-BR" sz="1100" i="1" dirty="0">
                <a:latin typeface="Amazon Ember" panose="020B0603020204020204" pitchFamily="34" charset="0"/>
                <a:ea typeface="Amazon Ember" panose="020B0603020204020204" pitchFamily="34" charset="0"/>
                <a:cs typeface="Amazon Ember" panose="020B0603020204020204" pitchFamily="34" charset="0"/>
              </a:rPr>
              <a:t>snapshot</a:t>
            </a:r>
            <a:r>
              <a:rPr lang="pt-BR" sz="1100" dirty="0">
                <a:latin typeface="Amazon Ember" panose="020B0603020204020204" pitchFamily="34" charset="0"/>
                <a:ea typeface="Amazon Ember" panose="020B0603020204020204" pitchFamily="34" charset="0"/>
                <a:cs typeface="Amazon Ember" panose="020B0603020204020204" pitchFamily="34" charset="0"/>
              </a:rPr>
              <a:t> point-in-time.</a:t>
            </a:r>
            <a:endParaRPr lang="en-US" sz="1100" b="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volumes do Amazon EBS residem em HDDs ou SSDs (SSD Serial ATA ou SSD NVMe).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eles são montados na instância, os volumes do EBS podem fornecer latência de acesso extremamente baixa. Por esse motivo, os volumes do EBS podem ser usados para executar um banco de dados em uma instância do EC2, por exemplo.</a:t>
            </a:r>
            <a:endParaRPr lang="en-US" sz="1100" b="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b="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44729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08563"/>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Amazon EBS fornece tipos de volume que diferem em características de performance e preços para adaptar a performance e o custo de armazenamento às necessidades de diferentes aplicações. Eles se enquadram em duas categorias: HDDs e SSDs.</a:t>
            </a: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volumes baseados em SSD são otimizados para cargas de trabalho de transação que envolvem operações de leitura/gravação frequentes com pequena E/S, em que o atributo dominante de performance é IOPS (</a:t>
            </a:r>
            <a:r>
              <a:rPr lang="pt-BR" dirty="0">
                <a:latin typeface="Amazon Ember" panose="020B0603020204020204" pitchFamily="34" charset="0"/>
                <a:ea typeface="Amazon Ember" panose="020B0603020204020204" pitchFamily="34" charset="0"/>
                <a:cs typeface="Amazon Ember" panose="020B0603020204020204" pitchFamily="34" charset="0"/>
              </a:rPr>
              <a:t>Operações de Entrada/Saída por segundo)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dois tipos de volumes compatíveis com o Amazon SSD são:</a:t>
            </a:r>
          </a:p>
          <a:p>
            <a:pPr marL="171450" indent="-171450" rtl="0">
              <a:buFont typeface="Arial" panose="020B0604020202020204" pitchFamily="34" charset="0"/>
              <a:buChar char="•"/>
            </a:pPr>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SSD de uso geral (gp2): </a:t>
            </a:r>
            <a:r>
              <a:rPr lang="pt-BR" b="0" dirty="0">
                <a:latin typeface="Amazon Ember" panose="020B0603020204020204" pitchFamily="34" charset="0"/>
                <a:ea typeface="Amazon Ember" panose="020B0603020204020204" pitchFamily="34" charset="0"/>
                <a:cs typeface="Amazon Ember" panose="020B0603020204020204" pitchFamily="34" charset="0"/>
              </a:rPr>
              <a:t>esse</a:t>
            </a:r>
            <a:r>
              <a:rPr lang="pt-BR" dirty="0">
                <a:latin typeface="Amazon Ember" panose="020B0603020204020204" pitchFamily="34" charset="0"/>
                <a:ea typeface="Amazon Ember" panose="020B0603020204020204" pitchFamily="34" charset="0"/>
                <a:cs typeface="Amazon Ember" panose="020B0603020204020204" pitchFamily="34" charset="0"/>
              </a:rPr>
              <a:t> é um tipo de volume EBS padrão para instâncias do Amazon EC2. Esses volumes são indicados para uma grande variedade de cargas de trabalho transacionais, como ambientes de desenvolvimento/teste, aplicações interativas de baixa latência e volumes de inicialização.</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0" i="1" dirty="0">
                <a:latin typeface="Amazon Ember" panose="020B0603020204020204" pitchFamily="34" charset="0"/>
                <a:ea typeface="Amazon Ember" panose="020B0603020204020204" pitchFamily="34" charset="0"/>
                <a:cs typeface="Amazon Ember" panose="020B0603020204020204" pitchFamily="34" charset="0"/>
              </a:rPr>
              <a:t>SSD de IOPS provisionadas (io1) — </a:t>
            </a:r>
            <a:r>
              <a:rPr lang="pt-BR" b="0" dirty="0">
                <a:latin typeface="Amazon Ember" panose="020B0603020204020204" pitchFamily="34" charset="0"/>
                <a:ea typeface="Amazon Ember" panose="020B0603020204020204" pitchFamily="34" charset="0"/>
                <a:cs typeface="Amazon Ember" panose="020B0603020204020204" pitchFamily="34" charset="0"/>
              </a:rPr>
              <a:t>Esse tipo de volume </a:t>
            </a:r>
            <a:r>
              <a:rPr lang="pt-BR" dirty="0">
                <a:latin typeface="Amazon Ember" panose="020B0603020204020204" pitchFamily="34" charset="0"/>
                <a:ea typeface="Amazon Ember" panose="020B0603020204020204" pitchFamily="34" charset="0"/>
                <a:cs typeface="Amazon Ember" panose="020B0603020204020204" pitchFamily="34" charset="0"/>
              </a:rPr>
              <a:t>é a opção de armazenamento EBS de melhor performance. Projetados para cargas de trabalho de aplicações e banco de dados críticos e com uso intenso de E/S, bem como as cargas de trabalho de banco de dados e data warehouse com alto consumo de taxa de transferência.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Os volumes do Amazon EBS compatíveis com SSD são ideais para cargas de trabalho com uso intenso de IOPS e de taxa de transferência que exigem uma latência extremamente baixa.</a:t>
            </a:r>
          </a:p>
          <a:p>
            <a:pPr rtl="0"/>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80356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Volumes compatíveis com HDD são otimizados para grandes cargas de trabalho de streaming nas quais a taxa de transferência (medida em MiB/s) é uma medida de performance melhor que IOPS.</a:t>
            </a:r>
            <a:endParaRPr lang="en-US" sz="1100" b="0" i="1"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volumes compatíveis com Amazon HDD são de dois tipos:</a:t>
            </a:r>
          </a:p>
          <a:p>
            <a:pPr marL="0" indent="0" rtl="0">
              <a:buFont typeface="Arial" panose="020B0604020202020204" pitchFamily="34" charset="0"/>
              <a:buNone/>
            </a:pPr>
            <a:endParaRPr lang="en-US" sz="1100" b="0" i="1"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0" i="1" dirty="0">
                <a:latin typeface="Amazon Ember" panose="020B0603020204020204" pitchFamily="34" charset="0"/>
                <a:ea typeface="Amazon Ember" panose="020B0603020204020204" pitchFamily="34" charset="0"/>
                <a:cs typeface="Amazon Ember" panose="020B0603020204020204" pitchFamily="34" charset="0"/>
              </a:rPr>
              <a:t>HDD com taxa de transferência otimizada (st1): </a:t>
            </a:r>
            <a:r>
              <a:rPr lang="pt-BR" sz="1100" b="0" dirty="0">
                <a:latin typeface="Amazon Ember" panose="020B0603020204020204" pitchFamily="34" charset="0"/>
                <a:ea typeface="Amazon Ember" panose="020B0603020204020204" pitchFamily="34" charset="0"/>
                <a:cs typeface="Amazon Ember" panose="020B0603020204020204" pitchFamily="34" charset="0"/>
              </a:rPr>
              <a:t>esse</a:t>
            </a:r>
            <a:r>
              <a:rPr lang="pt-BR" sz="1100" dirty="0">
                <a:latin typeface="Amazon Ember" panose="020B0603020204020204" pitchFamily="34" charset="0"/>
                <a:ea typeface="Amazon Ember" panose="020B0603020204020204" pitchFamily="34" charset="0"/>
                <a:cs typeface="Amazon Ember" panose="020B0603020204020204" pitchFamily="34" charset="0"/>
              </a:rPr>
              <a:t> tipo de volume é ideal para cargas de trabalho acessadas com frequência e com alto consumo de taxa de transferência, com grandes conjuntos de dados e alta E/S.</a:t>
            </a:r>
          </a:p>
          <a:p>
            <a:pPr marL="171450" indent="-171450" rtl="0">
              <a:buFont typeface="Arial" panose="020B0604020202020204" pitchFamily="34" charset="0"/>
              <a:buChar char="•"/>
            </a:pPr>
            <a:endParaRPr lang="en-US" sz="1100" b="1"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0" i="1" dirty="0">
                <a:latin typeface="Amazon Ember" panose="020B0603020204020204" pitchFamily="34" charset="0"/>
                <a:ea typeface="Amazon Ember" panose="020B0603020204020204" pitchFamily="34" charset="0"/>
                <a:cs typeface="Amazon Ember" panose="020B0603020204020204" pitchFamily="34" charset="0"/>
              </a:rPr>
              <a:t>HDD frio (sc1): </a:t>
            </a:r>
            <a:r>
              <a:rPr lang="pt-BR" sz="1100" b="0" dirty="0">
                <a:latin typeface="Amazon Ember" panose="020B0603020204020204" pitchFamily="34" charset="0"/>
                <a:ea typeface="Amazon Ember" panose="020B0603020204020204" pitchFamily="34" charset="0"/>
                <a:cs typeface="Amazon Ember" panose="020B0603020204020204" pitchFamily="34" charset="0"/>
              </a:rPr>
              <a:t>esse tipo de volume </a:t>
            </a:r>
            <a:r>
              <a:rPr lang="pt-BR" sz="1100" dirty="0">
                <a:latin typeface="Amazon Ember" panose="020B0603020204020204" pitchFamily="34" charset="0"/>
                <a:ea typeface="Amazon Ember" panose="020B0603020204020204" pitchFamily="34" charset="0"/>
                <a:cs typeface="Amazon Ember" panose="020B0603020204020204" pitchFamily="34" charset="0"/>
              </a:rPr>
              <a:t>fornece o menor custo por GB de todos os tipos de volume EBS. Funciona bem para cargas de trabalho acessadas com menos frequência e com grandes conjuntos de dados frios.</a:t>
            </a:r>
            <a:endParaRPr lang="en-US" sz="1100"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Para obter mais informações, consulte o tópico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Tipos de volume do Amazon EBS</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no Guia do usuário do Amazon EC2.</a:t>
            </a:r>
          </a:p>
        </p:txBody>
      </p:sp>
    </p:spTree>
    <p:extLst>
      <p:ext uri="{BB962C8B-B14F-4D97-AF65-F5344CB8AC3E}">
        <p14:creationId xmlns:p14="http://schemas.microsoft.com/office/powerpoint/2010/main" val="3892516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22424"/>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Alguns tipos de instância do EC2 podem ser otimizadas para que o acesso de E/S a um volume do EBS seja aumentado. Essas instâncias são chamadas de </a:t>
            </a:r>
            <a:r>
              <a:rPr lang="pt-BR" i="1" dirty="0">
                <a:latin typeface="Amazon Ember" panose="020B0603020204020204" pitchFamily="34" charset="0"/>
                <a:ea typeface="Amazon Ember" panose="020B0603020204020204" pitchFamily="34" charset="0"/>
                <a:cs typeface="Amazon Ember" panose="020B0603020204020204" pitchFamily="34" charset="0"/>
              </a:rPr>
              <a:t>instâncias otimizadas para Amazon EBS</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Uma instância otimizada para o EBS possui uma conexão de rede dedicada entre ela e um volume do EBS. Essa otimização proporciona a melhor performance para acessar os volumes do EBS minimizando a contenção entre a E/S do Amazon EBS e de outros tráfegos de rede da instância. Especificamente, ela fornece largura de banda dedicada para o Amazon EBS, com opções entre 425 Mbps e 14.000 Mbps, dependendo do tipo de instância que você utilizar. Essa largura de banda dedicada garante a consistência da performance. Por exemplo, para um </a:t>
            </a:r>
            <a:r>
              <a:rPr lang="pt-BR" i="1" dirty="0">
                <a:latin typeface="Amazon Ember" panose="020B0603020204020204" pitchFamily="34" charset="0"/>
                <a:ea typeface="Amazon Ember" panose="020B0603020204020204" pitchFamily="34" charset="0"/>
                <a:cs typeface="Amazon Ember" panose="020B0603020204020204" pitchFamily="34" charset="0"/>
              </a:rPr>
              <a:t>volume </a:t>
            </a:r>
            <a:r>
              <a:rPr lang="pt-BR" dirty="0">
                <a:latin typeface="Amazon Ember" panose="020B0603020204020204" pitchFamily="34" charset="0"/>
                <a:ea typeface="Amazon Ember" panose="020B0603020204020204" pitchFamily="34" charset="0"/>
                <a:cs typeface="Amazon Ember" panose="020B0603020204020204" pitchFamily="34" charset="0"/>
              </a:rPr>
              <a:t>SSD de uso geral (gp2) associado a uma instância otimizada para EBS, ele pode se traduzir em uma melhoria de 10% em relação à performance da linha de base.</a:t>
            </a:r>
            <a:endParaRPr lang="en-AU"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AU"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um tipo de instância do EC2 oferecer suporte à otimização para EBS, ele será habilitado automaticamente quando o tipo de instância for categorizado como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otimizado para EBS</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Caso contrário, você deve habilitar manualmente a otimização ao executar a instância configurando o seu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atributo</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otimizado para o Amazon EBS.</a:t>
            </a:r>
          </a:p>
          <a:p>
            <a:pPr rtl="0"/>
            <a:endParaRPr lang="en-AU"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disso, se um tipo de instância otimizada para o EBS for criada no AWS Nitro System, ela poderá se beneficiar de um aumento na performance. Esse sistema é uma coleção de componentes de hardware e software criados pela AWS que permitem alta performance, alta disponibilidade, alta segurança e recursos sem sistema operacional para eliminar a sobrecarga da virtualização.</a:t>
            </a:r>
            <a:endParaRPr lang="en-AU"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AU"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consulte o tópico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Instâncias otimizadas para o Amazon EBS</a:t>
            </a:r>
            <a:r>
              <a:rPr lang="pt-BR" dirty="0">
                <a:latin typeface="Amazon Ember" panose="020B0603020204020204" pitchFamily="34" charset="0"/>
                <a:ea typeface="Amazon Ember" panose="020B0603020204020204" pitchFamily="34" charset="0"/>
                <a:cs typeface="Amazon Ember" panose="020B0603020204020204" pitchFamily="34" charset="0"/>
              </a:rPr>
              <a:t> no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Guia do usuário do Amazon EC2.</a:t>
            </a:r>
          </a:p>
        </p:txBody>
      </p:sp>
    </p:spTree>
    <p:extLst>
      <p:ext uri="{BB962C8B-B14F-4D97-AF65-F5344CB8AC3E}">
        <p14:creationId xmlns:p14="http://schemas.microsoft.com/office/powerpoint/2010/main" val="2746547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armazenamento de instâncias do Amazon EC2 e o Amazon EBS oferecem boas opções para armazenar volumes raiz e de dados para uma única instância. No entanto, e se você precisar compartilhar dados entre várias instâncias simultaneamente?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você lida com uma aplicação que é executada em várias instâncias que devem usar o mesmo sistema de arquivos?</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Anteriormente nesta seção, você aprendeu que um volume do EBS deve ser associado a apenas uma instância de cada vez. Portanto, não pode resolver o problema declarado. O Amazon S3 é uma outra opção, mas é um sistema de armazenamento de objetos, não um armazenamento de blocos. Assim, as alterações no Amazon S3 substituem arquivos inteiros, não blocos de caracteres em arquivos. Para fazer alterações de alta taxa de transferência em arquivos de vários tamanhos, um sistema de arquivos funciona melhor do que um sistema de armazenamento de objetos.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Esse requisito precisa da performance e da consistência de leitura/gravação de um sistema de arquivos de rede. </a:t>
            </a:r>
            <a:r>
              <a:rPr lang="pt-BR" dirty="0">
                <a:latin typeface="Amazon Ember" panose="020B0603020204020204" pitchFamily="34" charset="0"/>
                <a:ea typeface="Amazon Ember" panose="020B0603020204020204" pitchFamily="34" charset="0"/>
                <a:cs typeface="Amazon Ember" panose="020B0603020204020204" pitchFamily="34" charset="0"/>
              </a:rPr>
              <a:t>O Amazon EFS e o Amazon FSx for Windows File Server fornecem um sistema de arquivos compartilhado para instâncias Linux e instâncias do Windows.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aprenderá sobre esses dois serviços em seguida.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16677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685800" y="1143000"/>
            <a:ext cx="5486400" cy="3086100"/>
          </a:xfrm>
          <a:prstGeom prst="rect">
            <a:avLst/>
          </a:prstGeom>
        </p:spPr>
        <p:txBody>
          <a:bodyPr rtlCol="0"/>
          <a:lstStyle/>
          <a:p>
            <a:pPr algn="ctr" rtl="0"/>
            <a:endParaRPr dirty="0"/>
          </a:p>
        </p:txBody>
      </p:sp>
      <p:sp>
        <p:nvSpPr>
          <p:cNvPr id="263" name="Shape 263"/>
          <p:cNvSpPr>
            <a:spLocks noGrp="1"/>
          </p:cNvSpPr>
          <p:nvPr>
            <p:ph type="body" sz="quarter" idx="1"/>
          </p:nvPr>
        </p:nvSpPr>
        <p:spPr>
          <a:xfrm>
            <a:off x="685800" y="4400550"/>
            <a:ext cx="5486400" cy="4143844"/>
          </a:xfrm>
          <a:prstGeom prst="rect">
            <a:avLst/>
          </a:prstGeom>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Amazon EFS é um serviço totalmente gerenciado que fornece o armazenamento de sistemas de arquivos para cargas de trabalho baseadas em Linux. Os arquivos são acessados por meio de uma interface de sistema de arquivos (usando APIs de E/S padrão de arquivos do sistema operacional). Eles oferecem suporte à semântica completa de acesso ao sistema de arquivos, como consistência forte e bloqueio de arquivos. O Amazon EFS usa o protocolo Network File System (NFS) versão 4.x. Ele pode ser usado com quaisquer AMIs que suportem este protocolo.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Várias instâncias do EC2 podem acessar um sistema de arquivos do EFS ao mesmo tempo. Assim, o Amazon EFS pode fornecer uma fonte de dados comum para cargas de trabalho e aplicações executadas em mais de uma instância do Amazon EC2. Além disso, os sistemas de arquivo do Amazon EFS podem dimensionar automaticamente de gigabytes para petabytes de dados sem a necessidade de provisionar o armazenamento.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30014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xfrm>
            <a:off x="685800" y="1143000"/>
            <a:ext cx="5486400" cy="3086100"/>
          </a:xfrm>
          <a:prstGeom prst="rect">
            <a:avLst/>
          </a:prstGeom>
        </p:spPr>
        <p:txBody>
          <a:bodyPr rtlCol="0"/>
          <a:lstStyle/>
          <a:p>
            <a:pPr rtl="0"/>
            <a:endParaRPr dirty="0"/>
          </a:p>
        </p:txBody>
      </p:sp>
      <p:sp>
        <p:nvSpPr>
          <p:cNvPr id="509" name="Shape 509"/>
          <p:cNvSpPr>
            <a:spLocks noGrp="1"/>
          </p:cNvSpPr>
          <p:nvPr>
            <p:ph type="body" sz="quarter" idx="1"/>
          </p:nvPr>
        </p:nvSpPr>
        <p:spPr>
          <a:xfrm>
            <a:off x="685800" y="4400549"/>
            <a:ext cx="5486400" cy="3664159"/>
          </a:xfrm>
          <a:prstGeom prst="rect">
            <a:avLst/>
          </a:prstGeom>
        </p:spPr>
        <p:txBody>
          <a:bodyPr rtlCol="0"/>
          <a:lstStyle/>
          <a:p>
            <a:pPr marL="0" marR="0" lvl="0" indent="0" algn="l" defTabSz="914400" rtl="0" eaLnBrk="1" fontAlgn="auto" latinLnBrk="0" hangingPunct="1">
              <a:lnSpc>
                <a:spcPct val="100000"/>
              </a:lnSpc>
              <a:spcAft>
                <a:spcPts val="0"/>
              </a:spcAft>
              <a:buClrTx/>
              <a:buSzPct val="100000"/>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Estes são os principais casos de uso do Amazon EFS:</a:t>
            </a:r>
          </a:p>
          <a:p>
            <a:pPr marL="0" marR="0" lvl="0" indent="0" algn="l" defTabSz="914400" rtl="0" eaLnBrk="1" fontAlgn="auto" latinLnBrk="0" hangingPunct="1">
              <a:lnSpc>
                <a:spcPct val="100000"/>
              </a:lnSpc>
              <a:spcAft>
                <a:spcPts val="0"/>
              </a:spcAft>
              <a:buClrTx/>
              <a:buSzPct val="100000"/>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Diretórios domésticos: </a:t>
            </a:r>
            <a:r>
              <a:rPr lang="pt-BR" i="0" dirty="0">
                <a:latin typeface="Amazon Ember" panose="020B0603020204020204" pitchFamily="34" charset="0"/>
                <a:ea typeface="Amazon Ember" panose="020B0603020204020204" pitchFamily="34" charset="0"/>
                <a:cs typeface="Amazon Ember" panose="020B0603020204020204" pitchFamily="34" charset="0"/>
              </a:rPr>
              <a:t>f</a:t>
            </a:r>
            <a:r>
              <a:rPr lang="pt-BR" dirty="0">
                <a:latin typeface="Amazon Ember" panose="020B0603020204020204" pitchFamily="34" charset="0"/>
                <a:ea typeface="Amazon Ember" panose="020B0603020204020204" pitchFamily="34" charset="0"/>
                <a:cs typeface="Amazon Ember" panose="020B0603020204020204" pitchFamily="34" charset="0"/>
              </a:rPr>
              <a:t>ornece armazenamento para organizações que têm muitos usuários que precisam acessar e compartilhar conjuntos de dados comuns.</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Sistema de arquivos para aplicações empresariais</a:t>
            </a:r>
            <a:r>
              <a:rPr lang="pt-BR" i="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oferece a escalabilidade, elasticidade, disponibilidade e durabilidade necessárias no armazenamento de arquivos para aplicações empresariais, e que são distribuídas como um serviço.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Teste e desenvolvimento de aplicações</a:t>
            </a:r>
            <a:r>
              <a:rPr lang="pt-BR" i="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fornece um repositório de armazenamento comum que permite compartilhar código e outros arquivos de forma segura e organizada.</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Backups de banco </a:t>
            </a:r>
            <a:r>
              <a:rPr lang="pt-BR" i="0" dirty="0">
                <a:latin typeface="Amazon Ember" panose="020B0603020204020204" pitchFamily="34" charset="0"/>
                <a:ea typeface="Amazon Ember" panose="020B0603020204020204" pitchFamily="34" charset="0"/>
                <a:cs typeface="Amazon Ember" panose="020B0603020204020204" pitchFamily="34" charset="0"/>
              </a:rPr>
              <a:t>de dados</a:t>
            </a:r>
            <a:r>
              <a:rPr lang="pt-BR" dirty="0">
                <a:latin typeface="Amazon Ember" panose="020B0603020204020204" pitchFamily="34" charset="0"/>
                <a:ea typeface="Amazon Ember" panose="020B0603020204020204" pitchFamily="34" charset="0"/>
                <a:cs typeface="Amazon Ember" panose="020B0603020204020204" pitchFamily="34" charset="0"/>
              </a:rPr>
              <a:t>: pode ser montado com o NFSv4 em servidores de banco de dados.</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Gerenciamento de conteúdo e serviços na Web</a:t>
            </a:r>
            <a:r>
              <a:rPr lang="pt-BR" i="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fornece um sistema de arquivos durável e com alta taxa de transferência para sistemas de gerenciamento de conteúdo que armazenam e distribuem informações para diversas aplicações como sites, publicações online e arquivamentos.</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Análise de dados no big data: </a:t>
            </a:r>
            <a:r>
              <a:rPr lang="pt-BR" i="0" dirty="0">
                <a:latin typeface="Amazon Ember" panose="020B0603020204020204" pitchFamily="34" charset="0"/>
                <a:ea typeface="Amazon Ember" panose="020B0603020204020204" pitchFamily="34" charset="0"/>
                <a:cs typeface="Amazon Ember" panose="020B0603020204020204" pitchFamily="34" charset="0"/>
              </a:rPr>
              <a:t>proporciona</a:t>
            </a:r>
            <a:r>
              <a:rPr lang="pt-BR" dirty="0">
                <a:latin typeface="Amazon Ember" panose="020B0603020204020204" pitchFamily="34" charset="0"/>
                <a:ea typeface="Amazon Ember" panose="020B0603020204020204" pitchFamily="34" charset="0"/>
                <a:cs typeface="Amazon Ember" panose="020B0603020204020204" pitchFamily="34" charset="0"/>
              </a:rPr>
              <a:t> a escala e a performance para aplicações de big data que exigem alta taxa de transferência para computação de nós, consistência de leitura após gravação e operações de arquivos com baixa latência.</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SzPct val="100000"/>
              <a:buFont typeface="Arial" panose="020B0604020202020204" pitchFamily="34" charset="0"/>
              <a:buChar char="•"/>
              <a:defRPr/>
            </a:pPr>
            <a:r>
              <a:rPr lang="pt-BR" i="1" dirty="0">
                <a:latin typeface="Amazon Ember" panose="020B0603020204020204" pitchFamily="34" charset="0"/>
                <a:ea typeface="Amazon Ember" panose="020B0603020204020204" pitchFamily="34" charset="0"/>
                <a:cs typeface="Amazon Ember" panose="020B0603020204020204" pitchFamily="34" charset="0"/>
              </a:rPr>
              <a:t>Fluxos de trabalho de mídia: </a:t>
            </a:r>
            <a:r>
              <a:rPr lang="pt-BR" i="0" dirty="0">
                <a:latin typeface="Amazon Ember" panose="020B0603020204020204" pitchFamily="34" charset="0"/>
                <a:ea typeface="Amazon Ember" panose="020B0603020204020204" pitchFamily="34" charset="0"/>
                <a:cs typeface="Amazon Ember" panose="020B0603020204020204" pitchFamily="34" charset="0"/>
              </a:rPr>
              <a:t>fornece o </a:t>
            </a:r>
            <a:r>
              <a:rPr lang="pt-BR" dirty="0">
                <a:latin typeface="Amazon Ember" panose="020B0603020204020204" pitchFamily="34" charset="0"/>
                <a:ea typeface="Amazon Ember" panose="020B0603020204020204" pitchFamily="34" charset="0"/>
                <a:cs typeface="Amazon Ember" panose="020B0603020204020204" pitchFamily="34" charset="0"/>
              </a:rPr>
              <a:t>forte modelo de consistência de dados, alta taxa de transferência e acesso a arquivos compartilhados que podem reduzir o tempo necessário para executar trabalhos de edição de vídeo, produção em estúdio, processamento de transmissão, design de som e renderização. Ao mesmo tempo, ele consolida vários repositórios de arquivos locais em um único local para todos os usuários.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SzPct val="100000"/>
              <a:buFont typeface="Arial" panose="020B0604020202020204" pitchFamily="34" charset="0"/>
              <a:buChar char="•"/>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buSzPct val="100000"/>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consulte 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Guia do usuário do Amazon EFS</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96662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685800" y="1143000"/>
            <a:ext cx="5486400" cy="3086100"/>
          </a:xfrm>
          <a:prstGeom prst="rect">
            <a:avLst/>
          </a:prstGeom>
        </p:spPr>
        <p:txBody>
          <a:bodyPr rtlCol="0"/>
          <a:lstStyle/>
          <a:p>
            <a:pPr rtl="0"/>
            <a:endParaRPr dirty="0"/>
          </a:p>
        </p:txBody>
      </p:sp>
      <p:sp>
        <p:nvSpPr>
          <p:cNvPr id="263" name="Shape 263"/>
          <p:cNvSpPr>
            <a:spLocks noGrp="1"/>
          </p:cNvSpPr>
          <p:nvPr>
            <p:ph type="body" sz="quarter" idx="1"/>
          </p:nvPr>
        </p:nvSpPr>
        <p:spPr>
          <a:xfrm>
            <a:off x="685800" y="4400550"/>
            <a:ext cx="5486400" cy="4286250"/>
          </a:xfrm>
          <a:prstGeom prst="rect">
            <a:avLst/>
          </a:prstGeom>
        </p:spPr>
        <p:txBody>
          <a:bodyPr rtlCol="0"/>
          <a:lstStyle/>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precisar de armazenamento baseado em sistema de arquivos para instâncias do Microsoft Windows EC2, o Amazon FSx for Windows File Server fornece servidores de arquivos Windows totalmente gerenciados, compatíveis com um sistema de arquivos Windows totalmente nativo. Ele é criado no Microsoft Windows Server e tem suporte nativo para recursos do sistema de arquivos Windows e protocolos incluindo:</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Novo sistema de arquivos de tecnologia (NTFS)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t>
            </a:r>
            <a:r>
              <a:rPr lang="pt-BR" sz="1100" dirty="0">
                <a:latin typeface="Amazon Ember" panose="020B0603020204020204" pitchFamily="34" charset="0"/>
                <a:ea typeface="Amazon Ember" panose="020B0603020204020204" pitchFamily="34" charset="0"/>
                <a:cs typeface="Amazon Ember" panose="020B0603020204020204" pitchFamily="34" charset="0"/>
              </a:rPr>
              <a:t>sistema de arquivos padrão dos servidores Windows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Servidor Message Block (SMB)</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r>
              <a:rPr lang="pt-BR" sz="11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protocolo padrão aberto para acessar o armazenamento de arquivos através de uma rede</a:t>
            </a:r>
          </a:p>
          <a:p>
            <a:pPr marL="171450" indent="-171450" rtl="0">
              <a:buFont typeface="Arial" panose="020B0604020202020204" pitchFamily="34" charset="0"/>
              <a:buChar char="•"/>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0" i="1" dirty="0">
                <a:latin typeface="Amazon Ember" panose="020B0603020204020204" pitchFamily="34" charset="0"/>
                <a:ea typeface="Amazon Ember" panose="020B0603020204020204" pitchFamily="34" charset="0"/>
                <a:cs typeface="Amazon Ember" panose="020B0603020204020204" pitchFamily="34" charset="0"/>
              </a:rPr>
              <a:t>Distributed File System (DFS)</a:t>
            </a:r>
            <a:r>
              <a:rPr lang="pt-BR" sz="1100" b="0" dirty="0">
                <a:latin typeface="Amazon Ember" panose="020B0603020204020204" pitchFamily="34" charset="0"/>
                <a:ea typeface="Amazon Ember" panose="020B0603020204020204" pitchFamily="34" charset="0"/>
                <a:cs typeface="Amazon Ember" panose="020B0603020204020204" pitchFamily="34" charset="0"/>
              </a:rPr>
              <a:t>,</a:t>
            </a:r>
            <a:r>
              <a:rPr lang="pt-BR" sz="1100" b="1"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 um serviço que permite a organização de vários compartilhamentos de arquivos SMB distribuídos em um sistema de arquivos distribuídos</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b="0" i="1" dirty="0">
                <a:latin typeface="Amazon Ember" panose="020B0603020204020204" pitchFamily="34" charset="0"/>
                <a:ea typeface="Amazon Ember" panose="020B0603020204020204" pitchFamily="34" charset="0"/>
                <a:cs typeface="Amazon Ember" panose="020B0603020204020204" pitchFamily="34" charset="0"/>
              </a:rPr>
              <a:t>Microsoft Active Directory</a:t>
            </a:r>
            <a:r>
              <a:rPr lang="pt-BR" sz="1100" b="0" dirty="0">
                <a:latin typeface="Amazon Ember" panose="020B0603020204020204" pitchFamily="34" charset="0"/>
                <a:ea typeface="Amazon Ember" panose="020B0603020204020204" pitchFamily="34" charset="0"/>
                <a:cs typeface="Amazon Ember" panose="020B0603020204020204" pitchFamily="34" charset="0"/>
              </a:rPr>
              <a:t>,</a:t>
            </a:r>
            <a:r>
              <a:rPr lang="pt-BR" sz="1100" b="1" dirty="0">
                <a:latin typeface="Amazon Ember" panose="020B0603020204020204" pitchFamily="34" charset="0"/>
                <a:ea typeface="Amazon Ember" panose="020B0603020204020204" pitchFamily="34" charset="0"/>
                <a:cs typeface="Amazon Ember" panose="020B0603020204020204" pitchFamily="34" charset="0"/>
              </a:rPr>
              <a:t> </a:t>
            </a:r>
            <a:r>
              <a:rPr lang="pt-BR" sz="1100" b="0" dirty="0">
                <a:latin typeface="Amazon Ember" panose="020B0603020204020204" pitchFamily="34" charset="0"/>
                <a:ea typeface="Amazon Ember" panose="020B0603020204020204" pitchFamily="34" charset="0"/>
                <a:cs typeface="Amazon Ember" panose="020B0603020204020204" pitchFamily="34" charset="0"/>
              </a:rPr>
              <a:t> </a:t>
            </a:r>
            <a:r>
              <a:rPr lang="pt-BR" sz="1100" b="1"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oserviço de diretório Microsoft que administra e organiza recursos corporativos (incluindo usuários, grupos e rede recursos)</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FSx usa </a:t>
            </a:r>
            <a:r>
              <a:rPr lang="pt-BR" sz="1100" dirty="0">
                <a:latin typeface="Amazon Ember" panose="020B0603020204020204" pitchFamily="34" charset="0"/>
                <a:ea typeface="Amazon Ember" panose="020B0603020204020204" pitchFamily="34" charset="0"/>
                <a:cs typeface="Amazon Ember" panose="020B0603020204020204" pitchFamily="34" charset="0"/>
              </a:rPr>
              <a:t>armazenamento SSD para fornecer performance rápida, altos níveis de taxa de transferência e IOPS e baixas latências. Ele reduz os custos administrativos indiretos de configurar e provisionar servidores de arquivos e volumes de armazenamento.</a:t>
            </a: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30986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xfrm>
            <a:off x="685800" y="1143000"/>
            <a:ext cx="5486400" cy="3086100"/>
          </a:xfrm>
          <a:prstGeom prst="rect">
            <a:avLst/>
          </a:prstGeom>
        </p:spPr>
        <p:txBody>
          <a:bodyPr rtlCol="0"/>
          <a:lstStyle/>
          <a:p>
            <a:pPr rtl="0"/>
            <a:endParaRPr dirty="0"/>
          </a:p>
        </p:txBody>
      </p:sp>
      <p:sp>
        <p:nvSpPr>
          <p:cNvPr id="509" name="Shape 509"/>
          <p:cNvSpPr>
            <a:spLocks noGrp="1"/>
          </p:cNvSpPr>
          <p:nvPr>
            <p:ph type="body" sz="quarter" idx="1"/>
          </p:nvPr>
        </p:nvSpPr>
        <p:spPr>
          <a:xfrm>
            <a:off x="685800" y="4400549"/>
            <a:ext cx="5486400" cy="3569559"/>
          </a:xfrm>
          <a:prstGeom prst="rect">
            <a:avLst/>
          </a:prstGeom>
        </p:spPr>
        <p:txBody>
          <a:bodyPr rtlCol="0"/>
          <a:lstStyle/>
          <a:p>
            <a:pPr marL="0" marR="0" lvl="0" indent="0" algn="l" defTabSz="914400" rtl="0" eaLnBrk="1" fontAlgn="auto" latinLnBrk="0" hangingPunct="1">
              <a:lnSpc>
                <a:spcPct val="100000"/>
              </a:lnSpc>
              <a:spcAft>
                <a:spcPts val="0"/>
              </a:spcAft>
              <a:buClrTx/>
              <a:buSzPct val="100000"/>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Os </a:t>
            </a:r>
            <a:r>
              <a:rPr lang="pt-BR" sz="1100" dirty="0">
                <a:latin typeface="Amazon Ember" panose="020B0603020204020204" pitchFamily="34" charset="0"/>
                <a:ea typeface="Amazon Ember" panose="020B0603020204020204" pitchFamily="34" charset="0"/>
                <a:cs typeface="Amazon Ember" panose="020B0603020204020204" pitchFamily="34" charset="0"/>
              </a:rPr>
              <a:t>casos de uso do Amazon FSx for Windows File Server (FSx) incluem as seguintes cargas de trabalho do Microsoft Windows:</a:t>
            </a:r>
          </a:p>
          <a:p>
            <a:pPr marL="0" marR="0" lvl="0" indent="0" algn="l" defTabSz="914400" rtl="0" eaLnBrk="1" fontAlgn="auto" latinLnBrk="0" hangingPunct="1">
              <a:lnSpc>
                <a:spcPct val="100000"/>
              </a:lnSpc>
              <a:spcAft>
                <a:spcPts val="0"/>
              </a:spcAft>
              <a:buClrTx/>
              <a:buSzPct val="100000"/>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sz="1100" i="1" dirty="0">
                <a:latin typeface="Amazon Ember" panose="020B0603020204020204" pitchFamily="34" charset="0"/>
                <a:ea typeface="Amazon Ember" panose="020B0603020204020204" pitchFamily="34" charset="0"/>
                <a:cs typeface="Amazon Ember" panose="020B0603020204020204" pitchFamily="34" charset="0"/>
              </a:rPr>
              <a:t>Diretórios iniciais:</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crie um sistema de arquivos que centenas de milhares de usuários podem acessar e estabelecer permissões no nível de arquivo ou pasta.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pt-BR" sz="1100" i="1" dirty="0">
                <a:latin typeface="Amazon Ember" panose="020B0603020204020204" pitchFamily="34" charset="0"/>
                <a:ea typeface="Amazon Ember" panose="020B0603020204020204" pitchFamily="34" charset="0"/>
                <a:cs typeface="Amazon Ember" panose="020B0603020204020204" pitchFamily="34" charset="0"/>
              </a:rPr>
              <a:t>Aplicações lift-and-shift:</a:t>
            </a:r>
            <a:r>
              <a:rPr lang="pt-BR" sz="1100" i="0" dirty="0">
                <a:latin typeface="Amazon Ember" panose="020B0603020204020204" pitchFamily="34" charset="0"/>
                <a:ea typeface="Amazon Ember" panose="020B0603020204020204" pitchFamily="34" charset="0"/>
                <a:cs typeface="Amazon Ember" panose="020B0603020204020204" pitchFamily="34" charset="0"/>
              </a:rPr>
              <a:t> </a:t>
            </a:r>
            <a:r>
              <a:rPr lang="pt-BR" i="0" dirty="0">
                <a:latin typeface="Amazon Ember" panose="020B0603020204020204" pitchFamily="34" charset="0"/>
                <a:ea typeface="Amazon Ember" panose="020B0603020204020204" pitchFamily="34" charset="0"/>
                <a:cs typeface="Amazon Ember" panose="020B0603020204020204" pitchFamily="34" charset="0"/>
              </a:rPr>
              <a:t>fornecem </a:t>
            </a:r>
            <a:r>
              <a:rPr lang="pt-BR" sz="1100" dirty="0">
                <a:latin typeface="Amazon Ember" panose="020B0603020204020204" pitchFamily="34" charset="0"/>
                <a:ea typeface="Amazon Ember" panose="020B0603020204020204" pitchFamily="34" charset="0"/>
                <a:cs typeface="Amazon Ember" panose="020B0603020204020204" pitchFamily="34" charset="0"/>
              </a:rPr>
              <a:t>compartilhamento de arquivos Windows nativos totalmente gerenciados, como integração e backups automáticos do Microsoft Active Directory.</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sz="1100" i="1" dirty="0">
                <a:latin typeface="Amazon Ember" panose="020B0603020204020204" pitchFamily="34" charset="0"/>
                <a:ea typeface="Amazon Ember" panose="020B0603020204020204" pitchFamily="34" charset="0"/>
                <a:cs typeface="Amazon Ember" panose="020B0603020204020204" pitchFamily="34" charset="0"/>
              </a:rPr>
              <a:t>Os fluxos de trabalho de mídia </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e entretenimento: como transcodificação, processamento e streaming de mídia, costumam depender do armazenamento de arquivos compartilhados do Windows com performance consistente. O Amazon FSx for Windows File Server oferece um sistema de arquivos compartilhados com a alta taxa de transferência e as baixas latências exigidas por essas cargas de trabalho do Windows</a:t>
            </a:r>
            <a:r>
              <a:rPr lang="pt-BR" sz="1100" dirty="0">
                <a:latin typeface="Amazon Ember" panose="020B0603020204020204" pitchFamily="34" charset="0"/>
                <a:ea typeface="Amazon Ember" panose="020B0603020204020204" pitchFamily="34" charset="0"/>
                <a:cs typeface="Amazon Ember" panose="020B0603020204020204" pitchFamily="34" charset="0"/>
              </a:rPr>
              <a:t>.</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sz="1100" i="1" dirty="0">
                <a:latin typeface="Amazon Ember" panose="020B0603020204020204" pitchFamily="34" charset="0"/>
                <a:ea typeface="Amazon Ember" panose="020B0603020204020204" pitchFamily="34" charset="0"/>
                <a:cs typeface="Amazon Ember" panose="020B0603020204020204" pitchFamily="34" charset="0"/>
              </a:rPr>
              <a:t>Análise de dados:</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ao fornecer sistemas de arquivos escaláveis com alta taxa de transferência e baixas latências, o FSx for Windows File Server permite executar cargas de trabalho de análise com uso intenso de dados.</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pt-BR" sz="1100" i="1" dirty="0">
                <a:latin typeface="Amazon Ember" panose="020B0603020204020204" pitchFamily="34" charset="0"/>
                <a:ea typeface="Amazon Ember" panose="020B0603020204020204" pitchFamily="34" charset="0"/>
                <a:cs typeface="Amazon Ember" panose="020B0603020204020204" pitchFamily="34" charset="0"/>
              </a:rPr>
              <a:t>Serviço Web e gerenciamento de conteúdo: </a:t>
            </a:r>
            <a:r>
              <a:rPr lang="pt-BR" dirty="0">
                <a:latin typeface="Amazon Ember" panose="020B0603020204020204" pitchFamily="34" charset="0"/>
                <a:ea typeface="Amazon Ember" panose="020B0603020204020204" pitchFamily="34" charset="0"/>
                <a:cs typeface="Amazon Ember" panose="020B0603020204020204" pitchFamily="34" charset="0"/>
              </a:rPr>
              <a:t>vários servidores web ou de conteúdo normalmente precisam acessar os mesmos arquivos. O FSx for Windows File Server fornece um sistema de arquivos que pode ser acessado em milhares de instâncias simultaneamente.</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sz="1100" i="1"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pt-BR" sz="1100" i="1" dirty="0">
                <a:latin typeface="Amazon Ember" panose="020B0603020204020204" pitchFamily="34" charset="0"/>
                <a:ea typeface="Amazon Ember" panose="020B0603020204020204" pitchFamily="34" charset="0"/>
                <a:cs typeface="Amazon Ember" panose="020B0603020204020204" pitchFamily="34" charset="0"/>
              </a:rPr>
              <a:t>Ambientes de desenvolvimento de software</a:t>
            </a:r>
            <a:r>
              <a:rPr lang="pt-BR" sz="1100" i="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a:t>
            </a:r>
            <a:r>
              <a:rPr lang="pt-BR" sz="1100" dirty="0">
                <a:latin typeface="Amazon Ember" panose="020B0603020204020204" pitchFamily="34" charset="0"/>
                <a:ea typeface="Amazon Ember" panose="020B0603020204020204" pitchFamily="34" charset="0"/>
                <a:cs typeface="Amazon Ember" panose="020B0603020204020204" pitchFamily="34" charset="0"/>
              </a:rPr>
              <a:t>FSx for Windows File Server permite que você mude para o desenvolvimento na nuvem sem alterações em seus fluxos de trabalho de desenvolvimento, fornecendo armazenamento de arquivos compartilhados que seus desenvolvedores e ambientes possam acessar.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consulte 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Guia do usuário do Amazon FSx for Windows File Server</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Aft>
                <a:spcPts val="0"/>
              </a:spcAft>
              <a:buClrTx/>
              <a:buSzPct val="100000"/>
              <a:buFontTx/>
              <a:buNone/>
              <a:tabLst/>
              <a:defRPr/>
            </a:pPr>
            <a:endParaRPr lang="en-AU"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Aft>
                <a:spcPts val="0"/>
              </a:spcAft>
              <a:buClrTx/>
              <a:buSzPct val="100000"/>
              <a:buFontTx/>
              <a:buNone/>
              <a:tabLst/>
              <a:defRPr/>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052538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i="0">
                <a:latin typeface="Amazon Ember" panose="020B0603020204020204" pitchFamily="34" charset="0"/>
                <a:ea typeface="Amazon Ember" panose="020B0603020204020204" pitchFamily="34" charset="0"/>
                <a:cs typeface="Amazon Ember" panose="020B0603020204020204" pitchFamily="34" charset="0"/>
              </a:rPr>
              <a:t>As opções de armazenamento para instâncias do EC2 incluem armazenamento de instâncias, Amazon EBS, Amazon EFS e Amazon FSx for Windows File Server</a:t>
            </a:r>
          </a:p>
          <a:p>
            <a:pPr marL="171450" indent="-171450" rtl="0">
              <a:buFont typeface="Arial" panose="020B0604020202020204" pitchFamily="34" charset="0"/>
              <a:buChar char="•"/>
            </a:pPr>
            <a:r>
              <a:rPr lang="pt-BR" i="0">
                <a:latin typeface="Amazon Ember" panose="020B0603020204020204" pitchFamily="34" charset="0"/>
                <a:ea typeface="Amazon Ember" panose="020B0603020204020204" pitchFamily="34" charset="0"/>
                <a:cs typeface="Amazon Ember" panose="020B0603020204020204" pitchFamily="34" charset="0"/>
              </a:rPr>
              <a:t>Para um volume raiz, use o armazenamento de instâncias ou o Amazon EBS compatível com SSD</a:t>
            </a:r>
          </a:p>
          <a:p>
            <a:pPr marL="171450" indent="-171450" rtl="0">
              <a:buFont typeface="Arial" panose="020B0604020202020204" pitchFamily="34" charset="0"/>
              <a:buChar char="•"/>
            </a:pPr>
            <a:r>
              <a:rPr lang="pt-BR" i="0">
                <a:latin typeface="Amazon Ember" panose="020B0603020204020204" pitchFamily="34" charset="0"/>
                <a:ea typeface="Amazon Ember" panose="020B0603020204020204" pitchFamily="34" charset="0"/>
                <a:cs typeface="Amazon Ember" panose="020B0603020204020204" pitchFamily="34" charset="0"/>
              </a:rPr>
              <a:t>Para um volume de dados que atenda apenas a uma instância, use o armazenamento de instâncias ou o armazenamento do Amazon EBS</a:t>
            </a:r>
          </a:p>
          <a:p>
            <a:pPr marL="171450" indent="-171450" rtl="0">
              <a:buFont typeface="Arial" panose="020B0604020202020204" pitchFamily="34" charset="0"/>
              <a:buChar char="•"/>
            </a:pPr>
            <a:r>
              <a:rPr lang="pt-BR" i="0">
                <a:latin typeface="Amazon Ember" panose="020B0603020204020204" pitchFamily="34" charset="0"/>
                <a:ea typeface="Amazon Ember" panose="020B0603020204020204" pitchFamily="34" charset="0"/>
                <a:cs typeface="Amazon Ember" panose="020B0603020204020204" pitchFamily="34" charset="0"/>
              </a:rPr>
              <a:t>Para um volume de dados que atenda a várias instâncias do Linux, use o Amazon EFS</a:t>
            </a:r>
          </a:p>
          <a:p>
            <a:pPr marL="171450" indent="-171450" rtl="0">
              <a:buFont typeface="Arial" panose="020B0604020202020204" pitchFamily="34" charset="0"/>
              <a:buChar char="•"/>
            </a:pPr>
            <a:r>
              <a:rPr lang="pt-BR" i="0">
                <a:latin typeface="Amazon Ember" panose="020B0603020204020204" pitchFamily="34" charset="0"/>
                <a:ea typeface="Amazon Ember" panose="020B0603020204020204" pitchFamily="34" charset="0"/>
                <a:cs typeface="Amazon Ember" panose="020B0603020204020204" pitchFamily="34" charset="0"/>
              </a:rPr>
              <a:t>Para um volume de dados que atenda a várias instâncias do Microsoft Windows, use o Amazon FSx for Windows File Server</a:t>
            </a:r>
          </a:p>
        </p:txBody>
      </p:sp>
    </p:spTree>
    <p:extLst>
      <p:ext uri="{BB962C8B-B14F-4D97-AF65-F5344CB8AC3E}">
        <p14:creationId xmlns:p14="http://schemas.microsoft.com/office/powerpoint/2010/main" val="268673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Cada zona de disponibilidade consiste em um ou mais datacenters, sendo que algumas zonas de disponibilidade têm até seis datacenters.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Neste módulo, você aprenderá como criar uma arquitetura para executar uma aplicação Web dinâmica na AWS usando o Amazon EC2. Você também aprende sobre alguns serviços de armazenamento da AWS que podem ser usados com o Amazon EC2, incluindo o Amazon EFS.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44882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Módulo 4 - Laboratório Guiado: Apresentação do Amazon Elastic File System (Amazon 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34240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guiado, você concluirá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Criar um grupo de segurança para acessar o sistema de arquivos EFS</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Criar um sistema de arquivos do Amazon EFS</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Conectar à instância do EC2 via SSH</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Criar um novo diretório e montar o sistema de arquivos EFS</a:t>
            </a:r>
          </a:p>
          <a:p>
            <a:pPr marL="228600" indent="-228600" rtl="0">
              <a:buFont typeface="+mj-lt"/>
              <a:buAutoNum type="arabicPeriod"/>
            </a:pPr>
            <a:r>
              <a:rPr lang="pt-BR" sz="1100">
                <a:latin typeface="Amazon Ember" panose="020B0603020204020204" pitchFamily="34" charset="0"/>
                <a:ea typeface="Amazon Ember" panose="020B0603020204020204" pitchFamily="34" charset="0"/>
                <a:cs typeface="Amazon Ember" panose="020B0603020204020204" pitchFamily="34" charset="0"/>
              </a:rPr>
              <a:t>Examinar o comportamento da performance do novo sistema de arquivos EFS</a:t>
            </a:r>
          </a:p>
        </p:txBody>
      </p:sp>
    </p:spTree>
    <p:extLst>
      <p:ext uri="{BB962C8B-B14F-4D97-AF65-F5344CB8AC3E}">
        <p14:creationId xmlns:p14="http://schemas.microsoft.com/office/powerpoint/2010/main" val="1264615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28403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liderar uma conversa sobre as principais lições do laboratório guiado, depois que você o tiver concluído.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11962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7: </a:t>
            </a:r>
            <a:r>
              <a:rPr lang="pt-BR" sz="11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Opções de definição de preço do Amazon EC2.</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816990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9083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AWS oferece cinco maneiras de pagar por instâncias do Amazon EC2: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instâncias sob demanda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instâncias reservadas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Savings Plans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instâncias spot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hosts dedicados.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 três primeiras opções são identificadas neste slide e as duas últimas são descritas no próximo slide.</a:t>
            </a:r>
          </a:p>
          <a:p>
            <a:pPr lvl="0" rtl="0">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instâncias sob demanda</a:t>
            </a:r>
            <a:r>
              <a:rPr lang="pt-BR"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oferecem a maior flexibilidade, sem contratos de longo prazo e taxas baixas. Isso é ótimo para aplicações com cargas de trabalho breves, com picos ou imprevisíveis. Elas também são adequados para desenvolver e testar uma</a:t>
            </a:r>
            <a:r>
              <a:rPr lang="pt-BR" dirty="0">
                <a:latin typeface="Amazon Ember" panose="020B0603020204020204" pitchFamily="34" charset="0"/>
                <a:ea typeface="Amazon Ember" panose="020B0603020204020204" pitchFamily="34" charset="0"/>
                <a:cs typeface="Amazon Ember" panose="020B0603020204020204" pitchFamily="34" charset="0"/>
              </a:rPr>
              <a:t> aplicação no Amazon EC2 pela primeira vez. Com as instâncias sob demanda, você paga pela capacidade computacional por hora ou por segundo, dependendo das instâncias executadas.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instâncias sob demanda oferecem o menor custo inicial e a maior flexibilidade. Não há compromissos antecipados nem contratos de longo prazo.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instância reservada permite que você reserve capacidade computacional por um período de 1 ou 3 anos com custos de execução por hora mais baixos. O preço de uso com desconto é fixo enquanto você for o proprietário da instância reservada. As instâncias reservadas serão uma boa opção se você tiver necessidades de computação previsíveis ou estáveis (por exemplo, uma instância que você sabe que deseja continuar sendo executada durante meses ou anos). Se você espera uso consistente e pesado, eles podem fornecer economias substanciais em comparação com as instâncias sob demanda.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Os </a:t>
            </a:r>
            <a:r>
              <a:rPr lang="pt-BR" dirty="0">
                <a:latin typeface="Amazon Ember" panose="020B0603020204020204" pitchFamily="34" charset="0"/>
                <a:ea typeface="Amazon Ember" panose="020B0603020204020204" pitchFamily="34" charset="0"/>
                <a:cs typeface="Amazon Ember" panose="020B0603020204020204" pitchFamily="34" charset="0"/>
              </a:rPr>
              <a:t>Savings Plans são um modelo de definição de preço flexível que oferece preços baixos no uso do Amazon EC2, AWS Lambda e AWS Fargate, em troca de um compromisso com uma quantidade constante de uso (medido em USD/hora) por um período de 1 ou 3 anos. </a:t>
            </a:r>
            <a:r>
              <a:rPr lang="pt-BR"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Ele </a:t>
            </a:r>
            <a:r>
              <a:rPr lang="pt-BR" dirty="0">
                <a:latin typeface="Amazon Ember" panose="020B0603020204020204" pitchFamily="34" charset="0"/>
                <a:ea typeface="Amazon Ember" panose="020B0603020204020204" pitchFamily="34" charset="0"/>
                <a:cs typeface="Amazon Ember" panose="020B0603020204020204" pitchFamily="34" charset="0"/>
              </a:rPr>
              <a:t>oferece preços mais baixos no uso de instâncias do EC2 em comparação com as instâncias sob demanda, independentemente da família de instâncias, tamanho, sistema operacional, locação ou região da AWS. Cada tipo de uso de computação tem uma taxa de instância sob demanda e um preço da Savings Plans. Você pode começar com os Savings Plans no AWS Cost Explorer no console ou usando a API ou a AWS CLI.</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31173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05483"/>
          </a:xfrm>
        </p:spPr>
        <p:txBody>
          <a:bodyPr rtlCol="0"/>
          <a:lstStyle/>
          <a:p>
            <a:pPr lvl="0" rtl="0">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slide lista as duas opções de compra finais do Amazon EC2. São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instâncias spot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hosts dedicados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lvl="0" rtl="0">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instâncias spot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permitem que você ofereça lances em instâncias do EC2 não utilizadas e </a:t>
            </a:r>
            <a:r>
              <a:rPr lang="pt-BR" dirty="0">
                <a:latin typeface="Amazon Ember" panose="020B0603020204020204" pitchFamily="34" charset="0"/>
                <a:ea typeface="Amazon Ember" panose="020B0603020204020204" pitchFamily="34" charset="0"/>
                <a:cs typeface="Amazon Ember" panose="020B0603020204020204" pitchFamily="34" charset="0"/>
              </a:rPr>
              <a:t>solicite capacidade de computação sobressalente com economias substanciais. Eles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são recomendados para cargas de trabalho flexíveis (onde o tempo não é crítico), stateless e tolerantes a falhas. </a:t>
            </a:r>
            <a:r>
              <a:rPr lang="pt-BR" dirty="0">
                <a:latin typeface="Amazon Ember" panose="020B0603020204020204" pitchFamily="34" charset="0"/>
                <a:ea typeface="Amazon Ember" panose="020B0603020204020204" pitchFamily="34" charset="0"/>
                <a:cs typeface="Amazon Ember" panose="020B0603020204020204" pitchFamily="34" charset="0"/>
              </a:rPr>
              <a:t>Para usar uma instância spot, a carga de trabalho deve ter a capacidade de ser interrompida e reiniciada: o Amazon EC2 pode interrompê-la com uma notificação de 2 minutos para atender a outros requisitos de capacidade. A instância spot será executada sempre que a capacidade estiver disponível e o preço máximo por hora da sua solicitação exceder o preço da instância spot.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Instâncias spot são cobradas em incrementos de 1 segundo, com um mínimo de 60 segundos, se estiverem executando o sistema operacional Amazon Linux ou Ubuntu. Todos os outros sistemas operacionais são cobrados em incrementos de 1 hora, arredondados para a hora mais próxima.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variação das instâncias spot, chamadas de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blocos spot</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permite executar uma carga de trabalho </a:t>
            </a:r>
            <a:r>
              <a:rPr lang="pt-BR" dirty="0">
                <a:latin typeface="Amazon Ember" panose="020B0603020204020204" pitchFamily="34" charset="0"/>
                <a:ea typeface="Amazon Ember" panose="020B0603020204020204" pitchFamily="34" charset="0"/>
                <a:cs typeface="Amazon Ember" panose="020B0603020204020204" pitchFamily="34" charset="0"/>
              </a:rPr>
              <a:t>continuamente por uma duração finita de 1 a 6 horas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Os bloqueios de spot foram criados para não serem interrompidos e serão executados continuamente durante o período selecionado, independentemente do preço de mercado da instância spot.</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hosts dedicados são servidores físicos com a capacidade das instâncias dedicadas para seu uso. Eles são isolados fisicamente no nível de hardware de host das instâncias pertencentes a outras contas da AWS. Os hosts dedicados são uma boa escolha quando você tem restrições de licenciamento para o software que deseja executar no Amazon EC2 ou quando você tem requisitos específicos de conformidade ou normativos que impedem o uso de outras opções de implantação.</a:t>
            </a:r>
          </a:p>
        </p:txBody>
      </p:sp>
    </p:spTree>
    <p:extLst>
      <p:ext uri="{BB962C8B-B14F-4D97-AF65-F5344CB8AC3E}">
        <p14:creationId xmlns:p14="http://schemas.microsoft.com/office/powerpoint/2010/main" val="26928368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o instrutor pode demonstrar a página Histórico de Instâncias spot no console do Amazon EC2.</a:t>
            </a:r>
          </a:p>
        </p:txBody>
      </p:sp>
    </p:spTree>
    <p:extLst>
      <p:ext uri="{BB962C8B-B14F-4D97-AF65-F5344CB8AC3E}">
        <p14:creationId xmlns:p14="http://schemas.microsoft.com/office/powerpoint/2010/main" val="1904920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45676"/>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usar </a:t>
            </a:r>
            <a:r>
              <a:rPr lang="pt-BR" i="1" dirty="0">
                <a:latin typeface="Amazon Ember" panose="020B0603020204020204" pitchFamily="34" charset="0"/>
                <a:ea typeface="Amazon Ember" panose="020B0603020204020204" pitchFamily="34" charset="0"/>
                <a:cs typeface="Amazon Ember" panose="020B0603020204020204" pitchFamily="34" charset="0"/>
              </a:rPr>
              <a:t>hosts dedicados</a:t>
            </a:r>
            <a:r>
              <a:rPr lang="pt-BR" dirty="0">
                <a:latin typeface="Amazon Ember" panose="020B0603020204020204" pitchFamily="34" charset="0"/>
                <a:ea typeface="Amazon Ember" panose="020B0603020204020204" pitchFamily="34" charset="0"/>
                <a:cs typeface="Amazon Ember" panose="020B0603020204020204" pitchFamily="34" charset="0"/>
              </a:rPr>
              <a:t> ou </a:t>
            </a:r>
            <a:r>
              <a:rPr lang="pt-BR" i="1" dirty="0">
                <a:latin typeface="Amazon Ember" panose="020B0603020204020204" pitchFamily="34" charset="0"/>
                <a:ea typeface="Amazon Ember" panose="020B0603020204020204" pitchFamily="34" charset="0"/>
                <a:cs typeface="Amazon Ember" panose="020B0603020204020204" pitchFamily="34" charset="0"/>
              </a:rPr>
              <a:t>i</a:t>
            </a:r>
            <a:r>
              <a:rPr lang="pt-BR" dirty="0">
                <a:latin typeface="Amazon Ember" panose="020B0603020204020204" pitchFamily="34" charset="0"/>
                <a:ea typeface="Amazon Ember" panose="020B0603020204020204" pitchFamily="34" charset="0"/>
                <a:cs typeface="Amazon Ember" panose="020B0603020204020204" pitchFamily="34" charset="0"/>
              </a:rPr>
              <a:t>nstâncias dedicadas para executar instâncias do EC2 em servidores físicos dedicados exclusivamente ao seu uso. Ambas as opções permitem isolar os hosts que executam suas instâncias dos hosts que executam instâncias para outras contas. Eles também fornecem a mesma performance, segurança e recursos físicos.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entanto, os hosts dedicados oferecem visibilidade e controle adicionais em relação ao modo como as instâncias são inseridas em um servidor físico. Com o tempo, você pode implantar consistentemente suas instâncias no mesmo servidor físico. Como resultado, os hosts dedicados permitem que você use as suas licenças atuais de software associado ao servidor e atenda aos requisitos regulatórios e de conformidade corporativa.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Ambas as opções diferem na forma como são cobradas. Uma instância dedicada é cobrada por instância e sua definição de preço tem dois componentes. Os dois componentes são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taxa de uso por instância por hora e uma taxa dedicada por região que você paga uma vez por hora, independentemente de quantas instâncias dedicadas estão sendo executadas.</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 typeface="Arial" panose="020B0604020202020204" pitchFamily="34" charset="0"/>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host dedicado é cobrado por host. </a:t>
            </a:r>
            <a:r>
              <a:rPr lang="pt-BR" dirty="0">
                <a:latin typeface="Amazon Ember" panose="020B0603020204020204" pitchFamily="34" charset="0"/>
                <a:ea typeface="Amazon Ember" panose="020B0603020204020204" pitchFamily="34" charset="0"/>
                <a:cs typeface="Amazon Ember" panose="020B0603020204020204" pitchFamily="34" charset="0"/>
              </a:rPr>
              <a:t>Você pode escolher entre três diferentes modelos de definição de preço para pagar por hosts dedicados: sob demanda, definição de preço Reservada e Savings Plans.</a:t>
            </a:r>
          </a:p>
          <a:p>
            <a:pPr marL="0" marR="0" lvl="0" indent="0" algn="l" defTabSz="913395"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 typeface="Arial" panose="020B0604020202020204" pitchFamily="34" charset="0"/>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indicar que uma instância deve ser executada como uma instância dedicada ou host dedicado, altere o atributo de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locação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 instância para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dedicada</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ou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 respectivamente. Para obter mais informações,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Hosts dedicados do Amazon EC2</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70204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lvl="0" rtl="0">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Cada modelo de definição de preço do Amazon EC2 oferece um conjunto diferente de benefícios. Como diretriz geral, a maneira recomendada de otimizar o custo das instâncias do EC2 é combinar opções de compra disponíveis.</a:t>
            </a:r>
          </a:p>
          <a:p>
            <a:pPr lvl="0" rtl="0">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Comece identificando as cargas de trabalho de estado fixo no portfólio de aplicações e execute-as em instâncias do EC2 que usam a opção de definição de preço Instância Reservada ou Savings Plans.</a:t>
            </a:r>
          </a:p>
          <a:p>
            <a:pPr lvl="0" rtl="0">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seguida, para as cargas de trabalho com estado, selecione as instâncias do EC2 que usam o plano de definição de preço da instância sob demanda.</a:t>
            </a:r>
          </a:p>
          <a:p>
            <a:pPr lvl="0" rtl="0">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use instâncias spot para as cargas de trabalho tolerantes a falhas, flexíveis e stateless.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4300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50327"/>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Depois que a cafeteria lançou a primeira versão do site, os clientes de Sofía e Nikhil elogiaram o novo visual do site. Eles gostaram da disponibilidade online de informações como o horário comercial da cafeteria, além de poderem navegar pelas sobremesas disponíveis, antes de entrar para pedir alimentos e bebidas para seus colegas de trabalho. No entanto, além do elogio, os clientes muitas vezes perguntaram a Sofía e Nikhil se eles poderiam fazer pedidos online, com coleta agendada.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Sofía, Nikhil, Frank e Martha discutiram a situação. Eles concordaram que a estratégia e as decisões de negócios devem ser focadas nos clientes, proporcionando a eles a melhor experiência possível com a cafeteria. Eles querem melhorar os serviços para que possam aumentar a satisfação do cliente, reduzir o tempo de espera do cliente e tornar o pedido mais prático para aqueles que estiverem com pressa.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atingir esses objetivos, a cafeteria quer que o site vá além do conteúdo estático. Eles querem introduzir pedidos online para os clientes e permitir que a equipe da cafeteria visualize os pedidos enviados. A arquitetura do site atual, onde ele está hospedado no Amazon S3, não suportará os novos requisitos de negócios.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Ao longo deste módulo, você aprenderá detalhes sobre os recursos do Amazon EC2 e como usá-lo para atender com sucesso a esses novos requisitos de negócios.</a:t>
            </a:r>
          </a:p>
        </p:txBody>
      </p:sp>
    </p:spTree>
    <p:extLst>
      <p:ext uri="{BB962C8B-B14F-4D97-AF65-F5344CB8AC3E}">
        <p14:creationId xmlns:p14="http://schemas.microsoft.com/office/powerpoint/2010/main" val="38538566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i="1">
                <a:latin typeface="Amazon Ember" panose="020B0603020204020204" pitchFamily="34" charset="0"/>
                <a:ea typeface="Amazon Ember" panose="020B0603020204020204" pitchFamily="34" charset="0"/>
                <a:cs typeface="Amazon Ember" panose="020B0603020204020204" pitchFamily="34" charset="0"/>
              </a:rPr>
              <a:t>Os </a:t>
            </a:r>
            <a:r>
              <a:rPr lang="pt-BR" i="0">
                <a:latin typeface="Amazon Ember" panose="020B0603020204020204" pitchFamily="34" charset="0"/>
                <a:ea typeface="Amazon Ember" panose="020B0603020204020204" pitchFamily="34" charset="0"/>
                <a:cs typeface="Amazon Ember" panose="020B0603020204020204" pitchFamily="34" charset="0"/>
              </a:rPr>
              <a:t>modelos de definição de preço do Amazon EC2 incluem instâncias sob demanda, instâncias reservadas, Savings Plans, instâncias spot e hosts dedicados</a:t>
            </a:r>
          </a:p>
          <a:p>
            <a:pPr marL="171450" indent="-171450" rtl="0">
              <a:buFont typeface="Arial" panose="020B0604020202020204" pitchFamily="34" charset="0"/>
              <a:buChar char="•"/>
            </a:pPr>
            <a:endParaRPr lang="en-US" i="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i="1">
                <a:latin typeface="Amazon Ember" panose="020B0603020204020204" pitchFamily="34" charset="0"/>
                <a:ea typeface="Amazon Ember" panose="020B0603020204020204" pitchFamily="34" charset="0"/>
                <a:cs typeface="Amazon Ember" panose="020B0603020204020204" pitchFamily="34" charset="0"/>
              </a:rPr>
              <a:t>O </a:t>
            </a:r>
            <a:r>
              <a:rPr lang="pt-BR" i="0">
                <a:latin typeface="Amazon Ember" panose="020B0603020204020204" pitchFamily="34" charset="0"/>
                <a:ea typeface="Amazon Ember" panose="020B0603020204020204" pitchFamily="34" charset="0"/>
                <a:cs typeface="Amazon Ember" panose="020B0603020204020204" pitchFamily="34" charset="0"/>
              </a:rPr>
              <a:t>faturamento por segundo</a:t>
            </a:r>
            <a:r>
              <a:rPr lang="pt-BR" i="1">
                <a:latin typeface="Amazon Ember" panose="020B0603020204020204" pitchFamily="34" charset="0"/>
                <a:ea typeface="Amazon Ember" panose="020B0603020204020204" pitchFamily="34" charset="0"/>
                <a:cs typeface="Amazon Ember" panose="020B0603020204020204" pitchFamily="34" charset="0"/>
              </a:rPr>
              <a:t> só está disponível para instâncias sob demanda, instâncias reservadas e instâncias spot que executam o Amazon Linux ou Ubuntu.</a:t>
            </a:r>
            <a:endParaRPr lang="en-US" i="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i="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i="0">
                <a:latin typeface="Amazon Ember" panose="020B0603020204020204" pitchFamily="34" charset="0"/>
                <a:ea typeface="Amazon Ember" panose="020B0603020204020204" pitchFamily="34" charset="0"/>
                <a:cs typeface="Amazon Ember" panose="020B0603020204020204" pitchFamily="34" charset="0"/>
              </a:rPr>
              <a:t>Use uma </a:t>
            </a:r>
            <a:r>
              <a:rPr lang="pt-BR" i="1">
                <a:latin typeface="Amazon Ember" panose="020B0603020204020204" pitchFamily="34" charset="0"/>
                <a:ea typeface="Amazon Ember" panose="020B0603020204020204" pitchFamily="34" charset="0"/>
                <a:cs typeface="Amazon Ember" panose="020B0603020204020204" pitchFamily="34" charset="0"/>
              </a:rPr>
              <a:t>combinação</a:t>
            </a:r>
            <a:r>
              <a:rPr lang="pt-BR" i="0">
                <a:latin typeface="Amazon Ember" panose="020B0603020204020204" pitchFamily="34" charset="0"/>
                <a:ea typeface="Amazon Ember" panose="020B0603020204020204" pitchFamily="34" charset="0"/>
                <a:cs typeface="Amazon Ember" panose="020B0603020204020204" pitchFamily="34" charset="0"/>
              </a:rPr>
              <a:t> de instâncias reservadas, Savings Plans, instâncias sob demanda e instâncias spot para otimizar os custos de computação do Amazon EC2</a:t>
            </a:r>
          </a:p>
        </p:txBody>
      </p:sp>
    </p:spTree>
    <p:extLst>
      <p:ext uri="{BB962C8B-B14F-4D97-AF65-F5344CB8AC3E}">
        <p14:creationId xmlns:p14="http://schemas.microsoft.com/office/powerpoint/2010/main" val="798663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8: </a:t>
            </a:r>
            <a:r>
              <a:rPr lang="pt-BR" sz="11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Considerações do Amazon EC2.</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72341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Quando você executa uma nova instância do EC2, o comportamento padrão do Amazon EC2 é minimizar falhas correlacionadas espalhando novas instâncias pelo hardware subjacente. É possível usar </a:t>
            </a:r>
            <a:r>
              <a:rPr lang="pt-BR" i="1" dirty="0">
                <a:latin typeface="Amazon Ember" panose="020B0603020204020204" pitchFamily="34" charset="0"/>
                <a:ea typeface="Amazon Ember" panose="020B0603020204020204" pitchFamily="34" charset="0"/>
                <a:cs typeface="Amazon Ember" panose="020B0603020204020204" pitchFamily="34" charset="0"/>
              </a:rPr>
              <a:t>placement groups</a:t>
            </a:r>
            <a:r>
              <a:rPr lang="pt-BR" dirty="0">
                <a:latin typeface="Amazon Ember" panose="020B0603020204020204" pitchFamily="34" charset="0"/>
                <a:ea typeface="Amazon Ember" panose="020B0603020204020204" pitchFamily="34" charset="0"/>
                <a:cs typeface="Amazon Ember" panose="020B0603020204020204" pitchFamily="34" charset="0"/>
              </a:rPr>
              <a:t> para influenciar o posicionamento de um grupo de instâncias </a:t>
            </a:r>
            <a:r>
              <a:rPr lang="pt-BR" i="1" dirty="0">
                <a:latin typeface="Amazon Ember" panose="020B0603020204020204" pitchFamily="34" charset="0"/>
                <a:ea typeface="Amazon Ember" panose="020B0603020204020204" pitchFamily="34" charset="0"/>
                <a:cs typeface="Amazon Ember" panose="020B0603020204020204" pitchFamily="34" charset="0"/>
              </a:rPr>
              <a:t>interdependente</a:t>
            </a:r>
            <a:r>
              <a:rPr lang="pt-BR" dirty="0">
                <a:latin typeface="Amazon Ember" panose="020B0603020204020204" pitchFamily="34" charset="0"/>
                <a:ea typeface="Amazon Ember" panose="020B0603020204020204" pitchFamily="34" charset="0"/>
                <a:cs typeface="Amazon Ember" panose="020B0603020204020204" pitchFamily="34" charset="0"/>
              </a:rPr>
              <a:t> para atender às necessidades da sua carga de trabalho.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Dependendo do tipo de carga de trabalho, você pode criar um placement group com uma das seguintes estratégias de posicionamento:</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 </a:t>
            </a:r>
          </a:p>
          <a:p>
            <a:pPr marL="171450" indent="-171450" rtl="0">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Cluster: </a:t>
            </a:r>
            <a:r>
              <a:rPr lang="pt-BR" dirty="0">
                <a:latin typeface="Amazon Ember" panose="020B0603020204020204" pitchFamily="34" charset="0"/>
                <a:ea typeface="Amazon Ember" panose="020B0603020204020204" pitchFamily="34" charset="0"/>
                <a:cs typeface="Amazon Ember" panose="020B0603020204020204" pitchFamily="34" charset="0"/>
              </a:rPr>
              <a:t>agrupa instâncias em uma zona de disponibilidade. Essa estratégia permite que as cargas de trabalho atinjam uma performance de rede de baixa latência.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i="1"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Partição</a:t>
            </a:r>
            <a:r>
              <a:rPr lang="pt-BR" dirty="0">
                <a:latin typeface="Amazon Ember" panose="020B0603020204020204" pitchFamily="34" charset="0"/>
                <a:ea typeface="Amazon Ember" panose="020B0603020204020204" pitchFamily="34" charset="0"/>
                <a:cs typeface="Amazon Ember" panose="020B0603020204020204" pitchFamily="34" charset="0"/>
              </a:rPr>
              <a:t>: distribui instâncias entre partições lógicas, de tal modo que instâncias em uma partição não compartilhem o hardware subjacente com grupos de instâncias em diferentes partições.</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i="1" dirty="0">
                <a:latin typeface="Amazon Ember" panose="020B0603020204020204" pitchFamily="34" charset="0"/>
                <a:ea typeface="Amazon Ember" panose="020B0603020204020204" pitchFamily="34" charset="0"/>
                <a:cs typeface="Amazon Ember" panose="020B0603020204020204" pitchFamily="34" charset="0"/>
              </a:rPr>
              <a:t>Disseminar</a:t>
            </a:r>
            <a:r>
              <a:rPr lang="pt-BR" dirty="0">
                <a:latin typeface="Amazon Ember" panose="020B0603020204020204" pitchFamily="34" charset="0"/>
                <a:ea typeface="Amazon Ember" panose="020B0603020204020204" pitchFamily="34" charset="0"/>
                <a:cs typeface="Amazon Ember" panose="020B0603020204020204" pitchFamily="34" charset="0"/>
              </a:rPr>
              <a:t>: posiciona estritamente um pequeno grupo de instâncias por hardware subjacente distinto a fim de reduzir falhas correlacionadas.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158087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placement group de clusters é um agrupamento lógico de instâncias dentro de uma única zona de disponibilidade. Esse agrupamento fornece performance de rede de baixa latência e alto pacote por segundo entre instâncias.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instâncias no mesmo placement group de cluster têm um limite de taxa de transferência por fluxo maior de até 10 Gbps para tráfego TCP/IP. Elas são colocadas no mesmo segmento de largura de banda de alta bissecção da rede.</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Os placement groups de cluster são recomendados para aplicações que se beneficiam da baixa latência de rede, alta taxa de transferência de rede ou ambos. Essas aplicações incluem as aplicações de HPC, que exigem comunicação nó a nó totalmente acoplada. Os placement groups de cluster também são recomendados quando a maioria do tráfego de rede estiver entre as instâncias no grupo.</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AWS recomenda que você execute todas as instâncias necessárias em um agrupamento de cluster de uma só vez em uma única solicitação de execução. Se você tentar adicionar mais instâncias ao grupo depois, aumentará sua chance de receber um erro apontando capacidade insuficiente.</a:t>
            </a:r>
          </a:p>
          <a:p>
            <a:pPr rtl="0"/>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26900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1536"/>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Os placement groups de partição ajudam a reduzir a probabilidade de falhas de hardware correlacionadas da aplicação. Quando você usar placement groups de partição, o Amazon EC2 dividirá cada grupo em segmentos lógicos chamados de </a:t>
            </a:r>
            <a:r>
              <a:rPr lang="pt-BR" i="1" dirty="0">
                <a:latin typeface="Amazon Ember" panose="020B0603020204020204" pitchFamily="34" charset="0"/>
                <a:ea typeface="Amazon Ember" panose="020B0603020204020204" pitchFamily="34" charset="0"/>
                <a:cs typeface="Amazon Ember" panose="020B0603020204020204" pitchFamily="34" charset="0"/>
              </a:rPr>
              <a:t>partições</a:t>
            </a:r>
            <a:r>
              <a:rPr lang="pt-BR" dirty="0">
                <a:latin typeface="Amazon Ember" panose="020B0603020204020204" pitchFamily="34" charset="0"/>
                <a:ea typeface="Amazon Ember" panose="020B0603020204020204" pitchFamily="34" charset="0"/>
                <a:cs typeface="Amazon Ember" panose="020B0603020204020204" pitchFamily="34" charset="0"/>
              </a:rPr>
              <a:t>. O Amazon EC2 garante que cada partição em um placement group tenha seu próprio conjunto de racks. Cada rack tem sua própria rede e fonte de energia. Nenhuma partição em um placement group compartilha os mesmos racks, para que você possa isolar o impacto da falha de hardware na aplicação.</a:t>
            </a: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Um placement group de partição pode ter partições em várias zonas de disponibilidade na mesma região. Um placement group de partição pode ter, no máximo, sete partições por zona de disponibilidade.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placement groups de partição também oferecem visibilidade das partições e permitem que as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aplicações usem essas informações para tomar decisões inteligentes de replicação de dados, o que pode aumentar a disponibilidade e a resiliência dos dados. Como resultado, eles</a:t>
            </a:r>
            <a:r>
              <a:rPr lang="pt-BR" dirty="0">
                <a:latin typeface="Amazon Ember" panose="020B0603020204020204" pitchFamily="34" charset="0"/>
                <a:ea typeface="Amazon Ember" panose="020B0603020204020204" pitchFamily="34" charset="0"/>
                <a:cs typeface="Amazon Ember" panose="020B0603020204020204" pitchFamily="34" charset="0"/>
              </a:rPr>
              <a:t> geralmente são usados para implantar grandes cargas de trabalho distribuídas e replicadas, como Apache Hadoop, Apache HBase e Apache Cassandra.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exemplo, as instâncias são colocadas em um placement group de partição com três partições na mesma zona de disponibilidade: </a:t>
            </a:r>
            <a:r>
              <a:rPr lang="pt-BR" b="0" i="1" dirty="0">
                <a:latin typeface="Amazon Ember" panose="020B0603020204020204" pitchFamily="34" charset="0"/>
                <a:ea typeface="Amazon Ember" panose="020B0603020204020204" pitchFamily="34" charset="0"/>
                <a:cs typeface="Amazon Ember" panose="020B0603020204020204" pitchFamily="34" charset="0"/>
              </a:rPr>
              <a:t>Partição 1</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Partição 2</a:t>
            </a:r>
            <a:r>
              <a:rPr lang="pt-BR" dirty="0">
                <a:latin typeface="Amazon Ember" panose="020B0603020204020204" pitchFamily="34" charset="0"/>
                <a:ea typeface="Amazon Ember" panose="020B0603020204020204" pitchFamily="34" charset="0"/>
                <a:cs typeface="Amazon Ember" panose="020B0603020204020204" pitchFamily="34" charset="0"/>
              </a:rPr>
              <a:t>e </a:t>
            </a:r>
            <a:r>
              <a:rPr lang="pt-BR" b="0" i="1" dirty="0">
                <a:latin typeface="Amazon Ember" panose="020B0603020204020204" pitchFamily="34" charset="0"/>
                <a:ea typeface="Amazon Ember" panose="020B0603020204020204" pitchFamily="34" charset="0"/>
                <a:cs typeface="Amazon Ember" panose="020B0603020204020204" pitchFamily="34" charset="0"/>
              </a:rPr>
              <a:t>Partição 3</a:t>
            </a:r>
            <a:r>
              <a:rPr lang="pt-BR" dirty="0">
                <a:latin typeface="Amazon Ember" panose="020B0603020204020204" pitchFamily="34" charset="0"/>
                <a:ea typeface="Amazon Ember" panose="020B0603020204020204" pitchFamily="34" charset="0"/>
                <a:cs typeface="Amazon Ember" panose="020B0603020204020204" pitchFamily="34" charset="0"/>
              </a:rPr>
              <a:t>. As instâncias em cada partição não compartilham racks com as instâncias nas outras partições, contendo o impacto de uma única falha de hardware apenas na partição associada.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48266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placement group de distribuição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 agrupamento de instâncias posicionadas intencionalmente em um hardware subjacente distinto. Esse agrupamento reduz o risco de falhas simultâneas que poderiam ocorrer se as instâncias estivessem compartilhando hardware de base.</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Esse tipo de grupo pode abranger várias zonas de disponibilidade, até um máximo de sete instâncias por zona de disponibilidade por grupo.</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placement groups de distribuição são recomendados para aplicações com poucas instâncias críticas que devem ser mantidas separadas umas das outras.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29202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completará o módulo 4, o laboratório de desafio: Criar um site dinâmico para a cafeteria.</a:t>
            </a:r>
          </a:p>
        </p:txBody>
      </p:sp>
    </p:spTree>
    <p:extLst>
      <p:ext uri="{BB962C8B-B14F-4D97-AF65-F5344CB8AC3E}">
        <p14:creationId xmlns:p14="http://schemas.microsoft.com/office/powerpoint/2010/main" val="30683653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000">
                <a:latin typeface="Amazon Ember" panose="020B0603020204020204" pitchFamily="34" charset="0"/>
                <a:ea typeface="Amazon Ember" panose="020B0603020204020204" pitchFamily="34" charset="0"/>
                <a:cs typeface="Amazon Ember" panose="020B0603020204020204" pitchFamily="34" charset="0"/>
              </a:rPr>
              <a:t>Depois que a cafeteria lançou a primeira versão do site, os clientes elogiaram o novo visual do site. No entanto, além do elogio, os clientes muitas vezes perguntavam se eles poderiam fazer pedidos online.</a:t>
            </a:r>
          </a:p>
          <a:p>
            <a:pPr rtl="0"/>
            <a:r>
              <a:rPr lang="pt-BR" sz="1000">
                <a:latin typeface="Amazon Ember" panose="020B0603020204020204" pitchFamily="34" charset="0"/>
                <a:ea typeface="Amazon Ember" panose="020B0603020204020204" pitchFamily="34" charset="0"/>
                <a:cs typeface="Amazon Ember" panose="020B0603020204020204" pitchFamily="34" charset="0"/>
              </a:rPr>
              <a:t>Sofía, Nikhil, Frank e Martha discutiram a situação. Eles concordaram que a estratégia e as decisões de negócios devem ser focadas nos clientes, proporcionando a eles a melhor experiência possível com a cafeteria.</a:t>
            </a:r>
          </a:p>
          <a:p>
            <a:pPr rtl="0"/>
            <a:r>
              <a:rPr lang="pt-BR" sz="1000">
                <a:latin typeface="Amazon Ember" panose="020B0603020204020204" pitchFamily="34" charset="0"/>
                <a:ea typeface="Amazon Ember" panose="020B0603020204020204" pitchFamily="34" charset="0"/>
                <a:cs typeface="Amazon Ember" panose="020B0603020204020204" pitchFamily="34" charset="0"/>
              </a:rPr>
              <a:t> </a:t>
            </a:r>
          </a:p>
          <a:p>
            <a:pPr rtl="0"/>
            <a:r>
              <a:rPr lang="pt-BR" sz="1000" b="1">
                <a:latin typeface="Amazon Ember" panose="020B0603020204020204" pitchFamily="34" charset="0"/>
                <a:ea typeface="Amazon Ember" panose="020B0603020204020204" pitchFamily="34" charset="0"/>
                <a:cs typeface="Amazon Ember" panose="020B0603020204020204" pitchFamily="34" charset="0"/>
              </a:rPr>
              <a:t>Um pedido de negócios para a cafeteria: Lançar um site dinâmico (Desafio 1)</a:t>
            </a:r>
          </a:p>
          <a:p>
            <a:pPr rtl="0"/>
            <a:r>
              <a:rPr lang="pt-BR" sz="1000">
                <a:latin typeface="Amazon Ember" panose="020B0603020204020204" pitchFamily="34" charset="0"/>
                <a:ea typeface="Amazon Ember" panose="020B0603020204020204" pitchFamily="34" charset="0"/>
                <a:cs typeface="Amazon Ember" panose="020B0603020204020204" pitchFamily="34" charset="0"/>
              </a:rPr>
              <a:t>A cafeteria quer introduzir pedidos online para os clientes e permitir que os funcionários visualizem os pedidos enviados. Sua arquitetura atual de sites, onde o site está hospedado no Amazon S3, não oferece suporte aos novos requisitos de negócios.</a:t>
            </a:r>
          </a:p>
          <a:p>
            <a:pPr rtl="0"/>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000">
                <a:latin typeface="Amazon Ember" panose="020B0603020204020204" pitchFamily="34" charset="0"/>
                <a:ea typeface="Amazon Ember" panose="020B0603020204020204" pitchFamily="34" charset="0"/>
                <a:cs typeface="Amazon Ember" panose="020B0603020204020204" pitchFamily="34" charset="0"/>
              </a:rPr>
              <a:t>Na primeira parte deste laboratório, você assumirá o papel de Sofía e usará o Amazon EC2 na criação de um site dinâmico para a cafeteria.</a:t>
            </a:r>
          </a:p>
          <a:p>
            <a:pPr marL="0" indent="0" rtl="0">
              <a:buFont typeface="Arial" panose="020B0604020202020204" pitchFamily="34" charset="0"/>
              <a:buNone/>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93654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Neste laboratório de desafio, você realizará as seguintes tarefas:</a:t>
            </a:r>
          </a:p>
          <a:p>
            <a:pPr rtl="0"/>
            <a:endParaRPr lang="en-US" sz="1100" dirty="0"/>
          </a:p>
          <a:p>
            <a:pPr marL="228600" indent="-228600" rtl="0">
              <a:buFont typeface="+mj-lt"/>
              <a:buAutoNum type="arabicPeriod"/>
            </a:pPr>
            <a:r>
              <a:rPr lang="pt-BR">
                <a:latin typeface="+mn-lt"/>
              </a:rPr>
              <a:t>Analisar a instância do EC2 existente</a:t>
            </a:r>
          </a:p>
          <a:p>
            <a:pPr marL="228600" indent="-228600" rtl="0">
              <a:buFont typeface="+mj-lt"/>
              <a:buAutoNum type="arabicPeriod"/>
            </a:pPr>
            <a:r>
              <a:rPr lang="pt-BR">
                <a:latin typeface="+mn-lt"/>
              </a:rPr>
              <a:t>Conectar ao IDE na instância do EC2</a:t>
            </a:r>
          </a:p>
          <a:p>
            <a:pPr marL="228600" indent="-228600" rtl="0">
              <a:buFont typeface="+mj-lt"/>
              <a:buAutoNum type="arabicPeriod"/>
            </a:pPr>
            <a:r>
              <a:rPr lang="pt-BR">
                <a:latin typeface="+mn-lt"/>
              </a:rPr>
              <a:t>Analisar o ambiente de pilha LAMP e confirmar que o servidor Web está acessível</a:t>
            </a:r>
          </a:p>
          <a:p>
            <a:pPr marL="228600" indent="-228600" rtl="0">
              <a:buFont typeface="+mj-lt"/>
              <a:buAutoNum type="arabicPeriod"/>
            </a:pPr>
            <a:r>
              <a:rPr lang="pt-BR">
                <a:latin typeface="+mn-lt"/>
              </a:rPr>
              <a:t>Instalar a aplicação da cafeteria</a:t>
            </a:r>
          </a:p>
          <a:p>
            <a:pPr marL="228600" indent="-228600" rtl="0">
              <a:buFont typeface="+mj-lt"/>
              <a:buAutoNum type="arabicPeriod"/>
            </a:pPr>
            <a:r>
              <a:rPr lang="pt-BR">
                <a:latin typeface="+mn-lt"/>
              </a:rPr>
              <a:t>Testar a aplicação Web</a:t>
            </a:r>
          </a:p>
          <a:p>
            <a:pPr marL="228600" indent="-228600" rtl="0">
              <a:buFont typeface="+mj-lt"/>
              <a:buAutoNum type="arabicPeriod"/>
            </a:pPr>
            <a:r>
              <a:rPr lang="pt-BR">
                <a:latin typeface="+mn-lt"/>
              </a:rPr>
              <a:t>Criar uma AMI e executar outra instância do EC2</a:t>
            </a:r>
          </a:p>
          <a:p>
            <a:pPr marL="228600" indent="-228600" rtl="0">
              <a:buFont typeface="+mj-lt"/>
              <a:buAutoNum type="arabicPeriod"/>
            </a:pPr>
            <a:r>
              <a:rPr lang="pt-BR">
                <a:latin typeface="+mn-lt"/>
              </a:rPr>
              <a:t>Verificar a nova instância da cafeteria </a:t>
            </a:r>
            <a:endParaRPr lang="en-US" sz="1100" dirty="0"/>
          </a:p>
          <a:p>
            <a:pPr rtl="0"/>
            <a:endParaRPr lang="en-US" sz="1100" dirty="0">
              <a:latin typeface="+mn-lt"/>
            </a:endParaRPr>
          </a:p>
        </p:txBody>
      </p:sp>
    </p:spTree>
    <p:extLst>
      <p:ext uri="{BB962C8B-B14F-4D97-AF65-F5344CB8AC3E}">
        <p14:creationId xmlns:p14="http://schemas.microsoft.com/office/powerpoint/2010/main" val="1431960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O diagrama resume o que você terá criado depois de concluir o laboratório. Este laboratório de desafio inclui algumas seções em que instruções passo a passo específicas não serão fornecidas. Nestas seções, você descobrirá como concluir com êxito as etapas de implantação da versão do site da cafeteria que oferece suporte a pedidos online em ambas as regiões da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08487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2: </a:t>
            </a:r>
            <a:r>
              <a:rPr lang="pt-BR" sz="11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Adicionar computação com o Amazon EC2.</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96425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começar o laboratório de desafio.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755947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deste laboratório de desafio depois de você concluí-lo.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777789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Identificar como o Amazon Elastic Compute Cloud (Amazon EC2) pode ser usado em uma arquitetura</a:t>
            </a:r>
          </a:p>
          <a:p>
            <a:pPr marL="171450" lvl="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Explicar o valor do uso de imagens de máquina da Amazon (AMIs) para acelerar a criação e a repetibilidade da infraestrutura</a:t>
            </a:r>
          </a:p>
          <a:p>
            <a:pPr marL="171450" lvl="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Diferenciar entre os tipos de instância do EC2</a:t>
            </a:r>
          </a:p>
          <a:p>
            <a:pPr marL="171450" lvl="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Reconhecer como executar instâncias do Amazon EC2 com dados do usuário</a:t>
            </a:r>
          </a:p>
          <a:p>
            <a:pPr marL="171450" lvl="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Reconhecer soluções de armazenamento para o Amazon EC2 (Amazon Elastic Block Store ou Amazon EBS e Amazon Elastic File System ou Amazon EFS)</a:t>
            </a:r>
          </a:p>
          <a:p>
            <a:pPr marL="171450" lvl="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opções de definição de preço do EC2</a:t>
            </a:r>
          </a:p>
          <a:p>
            <a:pPr marL="171450" lvl="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Determinar o grupo de posicionamento com base em uma consideração arquitetônica</a:t>
            </a:r>
          </a:p>
          <a:p>
            <a:pPr marL="171450" lvl="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Executar uma instância do Amazon EC2</a:t>
            </a:r>
          </a:p>
        </p:txBody>
      </p:sp>
    </p:spTree>
    <p:extLst>
      <p:ext uri="{BB962C8B-B14F-4D97-AF65-F5344CB8AC3E}">
        <p14:creationId xmlns:p14="http://schemas.microsoft.com/office/powerpoint/2010/main" val="7185447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Leia as respostas oferecidas e exclua as erradas com base nas palavras-chave destacadas anteriormente.</a:t>
            </a:r>
            <a:endParaRPr lang="en-US" dirty="0"/>
          </a:p>
          <a:p>
            <a:pPr rtl="0"/>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pt-BR" b="1"/>
              <a:t>A resposta correta é C</a:t>
            </a:r>
            <a:r>
              <a:rPr lang="pt-BR" b="0"/>
              <a:t>.</a:t>
            </a:r>
            <a:r>
              <a:rPr lang="pt-BR" b="1"/>
              <a:t> </a:t>
            </a:r>
            <a:r>
              <a:rPr lang="pt-BR"/>
              <a:t>A hibernação salva o conteúdo da memória da instância (RAM) no volume raiz do Amazon EBS, que persiste após o desligamento. Quando você inicia a instância, o volume raiz do EBS é restaurado para seu estado anterior, e o conteúdo da RAM é recarregado.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588781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3"/>
              </a:rPr>
              <a:t>Guia do usuário do Amazon EC2 para instâncias do Linux</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4"/>
              </a:rPr>
              <a:t>Guia do usuário do Amazon EC2 para instâncias do Windows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5"/>
              </a:rPr>
              <a:t>Perguntas frequentes sobre o Amazon EC2</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6"/>
              </a:rPr>
              <a:t>Guia do usuário do EC2 Image Builder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u="sng">
                <a:latin typeface="Amazon Ember" panose="020B0603020204020204" pitchFamily="34" charset="0"/>
                <a:ea typeface="Amazon Ember" panose="020B0603020204020204" pitchFamily="34" charset="0"/>
                <a:cs typeface="Amazon Ember" panose="020B0603020204020204" pitchFamily="34" charset="0"/>
                <a:hlinkClick r:id="rId7"/>
              </a:rPr>
              <a:t>Perguntas frequentes do EC2 Image Builder</a:t>
            </a:r>
            <a:endParaRPr lang="en-US" u="sng"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8"/>
              </a:rPr>
              <a:t>Guia do usuário do AWS Compute Optimizer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9"/>
              </a:rPr>
              <a:t>Perguntas frequentes sobre o AWS Compute Optimizer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atin typeface="Amazon Ember" panose="020B0603020204020204" pitchFamily="34" charset="0"/>
                <a:ea typeface="Amazon Ember" panose="020B0603020204020204" pitchFamily="34" charset="0"/>
                <a:cs typeface="Amazon Ember" panose="020B0603020204020204" pitchFamily="34" charset="0"/>
                <a:hlinkClick r:id="rId10"/>
              </a:rPr>
              <a:t>Como funciona a definição de preço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51472"/>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AWS oferece várias opções de computação para atender a diferentes necessidades. Conforme você cria a arquitetura para oferecer suporte a um determinado tipo de carga de trabalho, é importante entender as opções de computação disponíveis. Como mostra o diagrama, as principais opções de computação em tempo de execução podem ser agrupadas em quatro categorias de modelos de computação em nuvem: </a:t>
            </a:r>
            <a:r>
              <a:rPr lang="pt-BR" b="0" i="1" dirty="0">
                <a:latin typeface="Amazon Ember" panose="020B0603020204020204" pitchFamily="34" charset="0"/>
                <a:ea typeface="Amazon Ember" panose="020B0603020204020204" pitchFamily="34" charset="0"/>
                <a:cs typeface="Amazon Ember" panose="020B0603020204020204" pitchFamily="34" charset="0"/>
              </a:rPr>
              <a:t>máquinas virtuais (VMs)</a:t>
            </a:r>
            <a:r>
              <a:rPr lang="pt-BR" b="0" dirty="0">
                <a:latin typeface="Amazon Ember" panose="020B0603020204020204" pitchFamily="34" charset="0"/>
                <a:ea typeface="Amazon Ember" panose="020B0603020204020204" pitchFamily="34" charset="0"/>
                <a:cs typeface="Amazon Ember" panose="020B0603020204020204" pitchFamily="34" charset="0"/>
              </a:rPr>
              <a: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b="0" dirty="0">
                <a:latin typeface="Amazon Ember" panose="020B0603020204020204" pitchFamily="34" charset="0"/>
                <a:ea typeface="Amazon Ember" panose="020B0603020204020204" pitchFamily="34" charset="0"/>
                <a:cs typeface="Amazon Ember" panose="020B0603020204020204" pitchFamily="34" charset="0"/>
              </a:rPr>
              <a:t>contêineres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plataforma como um serviço</a:t>
            </a:r>
            <a:r>
              <a:rPr lang="pt-BR" dirty="0">
                <a:latin typeface="Amazon Ember" panose="020B0603020204020204" pitchFamily="34" charset="0"/>
                <a:ea typeface="Amazon Ember" panose="020B0603020204020204" pitchFamily="34" charset="0"/>
                <a:cs typeface="Amazon Ember" panose="020B0603020204020204" pitchFamily="34" charset="0"/>
              </a:rPr>
              <a:t>, que também é conhecida como </a:t>
            </a:r>
            <a:r>
              <a:rPr lang="pt-BR" b="0" i="1" dirty="0">
                <a:latin typeface="Amazon Ember" panose="020B0603020204020204" pitchFamily="34" charset="0"/>
                <a:ea typeface="Amazon Ember" panose="020B0603020204020204" pitchFamily="34" charset="0"/>
                <a:cs typeface="Amazon Ember" panose="020B0603020204020204" pitchFamily="34" charset="0"/>
              </a:rPr>
              <a:t>PaaS</a:t>
            </a:r>
            <a:r>
              <a:rPr lang="pt-BR" b="0" dirty="0">
                <a:latin typeface="Amazon Ember" panose="020B0603020204020204" pitchFamily="34" charset="0"/>
                <a:ea typeface="Amazon Ember" panose="020B0603020204020204" pitchFamily="34" charset="0"/>
                <a:cs typeface="Amazon Ember" panose="020B0603020204020204" pitchFamily="34" charset="0"/>
              </a:rPr>
              <a:t>; e sem servidor. Além disso, você pode usar </a:t>
            </a:r>
            <a:r>
              <a:rPr lang="pt-BR" b="0" i="1" dirty="0">
                <a:latin typeface="Amazon Ember" panose="020B0603020204020204" pitchFamily="34" charset="0"/>
                <a:ea typeface="Amazon Ember" panose="020B0603020204020204" pitchFamily="34" charset="0"/>
                <a:cs typeface="Amazon Ember" panose="020B0603020204020204" pitchFamily="34" charset="0"/>
              </a:rPr>
              <a:t>soluções especializadas </a:t>
            </a:r>
            <a:r>
              <a:rPr lang="pt-BR" b="0" dirty="0">
                <a:latin typeface="Amazon Ember" panose="020B0603020204020204" pitchFamily="34" charset="0"/>
                <a:ea typeface="Amazon Ember" panose="020B0603020204020204" pitchFamily="34" charset="0"/>
                <a:cs typeface="Amazon Ember" panose="020B0603020204020204" pitchFamily="34" charset="0"/>
              </a:rPr>
              <a:t>para abordar casos de uso de computação específicos.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Na categoria </a:t>
            </a:r>
            <a:r>
              <a:rPr lang="pt-BR" i="1" dirty="0">
                <a:latin typeface="Amazon Ember" panose="020B0603020204020204" pitchFamily="34" charset="0"/>
                <a:ea typeface="Amazon Ember" panose="020B0603020204020204" pitchFamily="34" charset="0"/>
                <a:cs typeface="Amazon Ember" panose="020B0603020204020204" pitchFamily="34" charset="0"/>
              </a:rPr>
              <a:t>máquinas virtuais</a:t>
            </a:r>
            <a:r>
              <a:rPr lang="pt-BR" dirty="0">
                <a:latin typeface="Amazon Ember" panose="020B0603020204020204" pitchFamily="34" charset="0"/>
                <a:ea typeface="Amazon Ember" panose="020B0603020204020204" pitchFamily="34" charset="0"/>
                <a:cs typeface="Amazon Ember" panose="020B0603020204020204" pitchFamily="34" charset="0"/>
              </a:rPr>
              <a:t>, a AWS oferece dois serviços principais. O primeiro serviço é o </a:t>
            </a:r>
            <a:r>
              <a:rPr lang="pt-BR" b="0" i="1" dirty="0">
                <a:latin typeface="Amazon Ember" panose="020B0603020204020204" pitchFamily="34" charset="0"/>
                <a:ea typeface="Amazon Ember" panose="020B0603020204020204" pitchFamily="34" charset="0"/>
                <a:cs typeface="Amazon Ember" panose="020B0603020204020204" pitchFamily="34" charset="0"/>
              </a:rPr>
              <a:t>Amazon Elastic Compute Cloud (Amazon EC2)</a:t>
            </a:r>
            <a:r>
              <a:rPr lang="pt-BR" b="1" dirty="0">
                <a:latin typeface="Amazon Ember" panose="020B0603020204020204" pitchFamily="34" charset="0"/>
                <a:ea typeface="Amazon Ember" panose="020B0603020204020204" pitchFamily="34" charset="0"/>
                <a:cs typeface="Amazon Ember" panose="020B0603020204020204" pitchFamily="34" charset="0"/>
              </a:rPr>
              <a:t>.</a:t>
            </a:r>
            <a:r>
              <a:rPr lang="pt-BR" b="0" dirty="0">
                <a:latin typeface="Amazon Ember" panose="020B0603020204020204" pitchFamily="34" charset="0"/>
                <a:ea typeface="Amazon Ember" panose="020B0603020204020204" pitchFamily="34" charset="0"/>
                <a:cs typeface="Amazon Ember" panose="020B0603020204020204" pitchFamily="34" charset="0"/>
              </a:rPr>
              <a:t> Ele </a:t>
            </a:r>
            <a:r>
              <a:rPr lang="pt-BR" dirty="0">
                <a:latin typeface="Amazon Ember" panose="020B0603020204020204" pitchFamily="34" charset="0"/>
                <a:ea typeface="Amazon Ember" panose="020B0603020204020204" pitchFamily="34" charset="0"/>
                <a:cs typeface="Amazon Ember" panose="020B0603020204020204" pitchFamily="34" charset="0"/>
              </a:rPr>
              <a:t>oferece servidores virtuais seguros e redimensionáveis na nuvem. O segundo serviço é o </a:t>
            </a:r>
            <a:r>
              <a:rPr lang="pt-BR" b="0" i="1" dirty="0">
                <a:latin typeface="Amazon Ember" panose="020B0603020204020204" pitchFamily="34" charset="0"/>
                <a:ea typeface="Amazon Ember" panose="020B0603020204020204" pitchFamily="34" charset="0"/>
                <a:cs typeface="Amazon Ember" panose="020B0603020204020204" pitchFamily="34" charset="0"/>
              </a:rPr>
              <a:t>Amazon Lightsail</a:t>
            </a:r>
            <a:r>
              <a:rPr lang="pt-BR" b="0" dirty="0">
                <a:latin typeface="Amazon Ember" panose="020B0603020204020204" pitchFamily="34" charset="0"/>
                <a:ea typeface="Amazon Ember" panose="020B0603020204020204" pitchFamily="34" charset="0"/>
                <a:cs typeface="Amazon Ember" panose="020B0603020204020204" pitchFamily="34" charset="0"/>
              </a:rPr>
              <a:t>. Ele </a:t>
            </a:r>
            <a:r>
              <a:rPr lang="pt-BR" dirty="0">
                <a:latin typeface="Amazon Ember" panose="020B0603020204020204" pitchFamily="34" charset="0"/>
                <a:ea typeface="Amazon Ember" panose="020B0603020204020204" pitchFamily="34" charset="0"/>
                <a:cs typeface="Amazon Ember" panose="020B0603020204020204" pitchFamily="34" charset="0"/>
              </a:rPr>
              <a:t>fornece servidores privados virtuais para executar cargas de trabalho simples de forma econômica.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Na categoria de </a:t>
            </a:r>
            <a:r>
              <a:rPr lang="pt-BR" i="1" dirty="0">
                <a:latin typeface="Amazon Ember" panose="020B0603020204020204" pitchFamily="34" charset="0"/>
                <a:ea typeface="Amazon Ember" panose="020B0603020204020204" pitchFamily="34" charset="0"/>
                <a:cs typeface="Amazon Ember" panose="020B0603020204020204" pitchFamily="34" charset="0"/>
              </a:rPr>
              <a:t>contêineres</a:t>
            </a:r>
            <a:r>
              <a:rPr lang="pt-BR" dirty="0">
                <a:latin typeface="Amazon Ember" panose="020B0603020204020204" pitchFamily="34" charset="0"/>
                <a:ea typeface="Amazon Ember" panose="020B0603020204020204" pitchFamily="34" charset="0"/>
                <a:cs typeface="Amazon Ember" panose="020B0603020204020204" pitchFamily="34" charset="0"/>
              </a:rPr>
              <a:t>, a AWS oferece o </a:t>
            </a:r>
            <a:r>
              <a:rPr lang="pt-BR" b="0" i="1" dirty="0">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r>
              <a:rPr lang="pt-BR" b="0" dirty="0">
                <a:latin typeface="Amazon Ember" panose="020B0603020204020204" pitchFamily="34" charset="0"/>
                <a:ea typeface="Amazon Ember" panose="020B0603020204020204" pitchFamily="34" charset="0"/>
                <a:cs typeface="Amazon Ember" panose="020B0603020204020204" pitchFamily="34" charset="0"/>
              </a:rPr>
              <a:t>. Ele </a:t>
            </a:r>
            <a:r>
              <a:rPr lang="pt-BR" dirty="0">
                <a:latin typeface="Amazon Ember" panose="020B0603020204020204" pitchFamily="34" charset="0"/>
                <a:ea typeface="Amazon Ember" panose="020B0603020204020204" pitchFamily="34" charset="0"/>
                <a:cs typeface="Amazon Ember" panose="020B0603020204020204" pitchFamily="34" charset="0"/>
              </a:rPr>
              <a:t>permite que você execute aplicações de contêiner do Docker na AWS.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 categoria </a:t>
            </a:r>
            <a:r>
              <a:rPr lang="pt-BR" i="1" dirty="0">
                <a:latin typeface="Amazon Ember" panose="020B0603020204020204" pitchFamily="34" charset="0"/>
                <a:ea typeface="Amazon Ember" panose="020B0603020204020204" pitchFamily="34" charset="0"/>
                <a:cs typeface="Amazon Ember" panose="020B0603020204020204" pitchFamily="34" charset="0"/>
              </a:rPr>
              <a:t>PaaS</a:t>
            </a:r>
            <a:r>
              <a:rPr lang="pt-BR" i="0"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inclui o </a:t>
            </a:r>
            <a:r>
              <a:rPr lang="pt-BR" b="0" dirty="0">
                <a:latin typeface="Amazon Ember" panose="020B0603020204020204" pitchFamily="34" charset="0"/>
                <a:ea typeface="Amazon Ember" panose="020B0603020204020204" pitchFamily="34" charset="0"/>
                <a:cs typeface="Amazon Ember" panose="020B0603020204020204" pitchFamily="34" charset="0"/>
              </a:rPr>
              <a:t>AWS Elastic Beanstalk. É uma </a:t>
            </a:r>
            <a:r>
              <a:rPr lang="pt-BR" dirty="0">
                <a:latin typeface="Amazon Ember" panose="020B0603020204020204" pitchFamily="34" charset="0"/>
                <a:ea typeface="Amazon Ember" panose="020B0603020204020204" pitchFamily="34" charset="0"/>
                <a:cs typeface="Amazon Ember" panose="020B0603020204020204" pitchFamily="34" charset="0"/>
              </a:rPr>
              <a:t>solução que executa aplicações Web e serviços que são desenvolvidos em linguagens como Java, .NET, PHP, Node.js, Python, Ruby, Go e Docker.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 categoria </a:t>
            </a:r>
            <a:r>
              <a:rPr lang="pt-BR" i="1" dirty="0">
                <a:latin typeface="Amazon Ember" panose="020B0603020204020204" pitchFamily="34" charset="0"/>
                <a:ea typeface="Amazon Ember" panose="020B0603020204020204" pitchFamily="34" charset="0"/>
                <a:cs typeface="Amazon Ember" panose="020B0603020204020204" pitchFamily="34" charset="0"/>
              </a:rPr>
              <a:t>sem servidor</a:t>
            </a:r>
            <a:r>
              <a:rPr lang="pt-BR" dirty="0">
                <a:latin typeface="Amazon Ember" panose="020B0603020204020204" pitchFamily="34" charset="0"/>
                <a:ea typeface="Amazon Ember" panose="020B0603020204020204" pitchFamily="34" charset="0"/>
                <a:cs typeface="Amazon Ember" panose="020B0603020204020204" pitchFamily="34" charset="0"/>
              </a:rPr>
              <a:t> inclui o </a:t>
            </a:r>
            <a:r>
              <a:rPr lang="pt-BR" i="1" dirty="0">
                <a:latin typeface="Amazon Ember" panose="020B0603020204020204" pitchFamily="34" charset="0"/>
                <a:ea typeface="Amazon Ember" panose="020B0603020204020204" pitchFamily="34" charset="0"/>
                <a:cs typeface="Amazon Ember" panose="020B0603020204020204" pitchFamily="34" charset="0"/>
              </a:rPr>
              <a:t>AWS</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Lambda, que é uma solução de computação sem servidor que executa código Java, Go, PowerShell, Node.js, C#, Python ou Ruby. Essa categoria também inclui o </a:t>
            </a:r>
            <a:r>
              <a:rPr lang="pt-BR" b="0" i="1" dirty="0">
                <a:latin typeface="Amazon Ember" panose="020B0603020204020204" pitchFamily="34" charset="0"/>
                <a:ea typeface="Amazon Ember" panose="020B0603020204020204" pitchFamily="34" charset="0"/>
                <a:cs typeface="Amazon Ember" panose="020B0603020204020204" pitchFamily="34" charset="0"/>
              </a:rPr>
              <a:t>AWS Fargate</a:t>
            </a:r>
            <a:r>
              <a:rPr lang="pt-BR" b="0" dirty="0">
                <a:latin typeface="Amazon Ember" panose="020B0603020204020204" pitchFamily="34" charset="0"/>
                <a:ea typeface="Amazon Ember" panose="020B0603020204020204" pitchFamily="34" charset="0"/>
                <a:cs typeface="Amazon Ember" panose="020B0603020204020204" pitchFamily="34" charset="0"/>
              </a:rPr>
              <a:t>, que fornece</a:t>
            </a:r>
            <a:r>
              <a:rPr lang="pt-BR" b="0" i="1"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uma plataforma de computação sem servidor para contêineres.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a:t>
            </a:r>
            <a:r>
              <a:rPr lang="pt-BR" i="1" dirty="0">
                <a:latin typeface="Amazon Ember" panose="020B0603020204020204" pitchFamily="34" charset="0"/>
                <a:ea typeface="Amazon Ember" panose="020B0603020204020204" pitchFamily="34" charset="0"/>
                <a:cs typeface="Amazon Ember" panose="020B0603020204020204" pitchFamily="34" charset="0"/>
              </a:rPr>
              <a:t>soluções especializadas</a:t>
            </a:r>
            <a:r>
              <a:rPr lang="pt-BR" dirty="0">
                <a:latin typeface="Amazon Ember" panose="020B0603020204020204" pitchFamily="34" charset="0"/>
                <a:ea typeface="Amazon Ember" panose="020B0603020204020204" pitchFamily="34" charset="0"/>
                <a:cs typeface="Amazon Ember" panose="020B0603020204020204" pitchFamily="34" charset="0"/>
              </a:rPr>
              <a:t>, o </a:t>
            </a:r>
            <a:r>
              <a:rPr lang="pt-BR" b="0" i="1" dirty="0">
                <a:latin typeface="Amazon Ember" panose="020B0603020204020204" pitchFamily="34" charset="0"/>
                <a:ea typeface="Amazon Ember" panose="020B0603020204020204" pitchFamily="34" charset="0"/>
                <a:cs typeface="Amazon Ember" panose="020B0603020204020204" pitchFamily="34" charset="0"/>
              </a:rPr>
              <a:t>AWS Outposts </a:t>
            </a:r>
            <a:r>
              <a:rPr lang="pt-BR" dirty="0">
                <a:latin typeface="Amazon Ember" panose="020B0603020204020204" pitchFamily="34" charset="0"/>
                <a:ea typeface="Amazon Ember" panose="020B0603020204020204" pitchFamily="34" charset="0"/>
                <a:cs typeface="Amazon Ember" panose="020B0603020204020204" pitchFamily="34" charset="0"/>
              </a:rPr>
              <a:t>oferece uma maneira de executar a infraestrutura e os serviços da AWS on-premises, e o </a:t>
            </a:r>
            <a:r>
              <a:rPr lang="pt-BR" b="0" i="1" dirty="0">
                <a:latin typeface="Amazon Ember" panose="020B0603020204020204" pitchFamily="34" charset="0"/>
                <a:ea typeface="Amazon Ember" panose="020B0603020204020204" pitchFamily="34" charset="0"/>
                <a:cs typeface="Amazon Ember" panose="020B0603020204020204" pitchFamily="34" charset="0"/>
              </a:rPr>
              <a:t>AWS Batch</a:t>
            </a:r>
            <a:r>
              <a:rPr lang="pt-BR" b="0" dirty="0">
                <a:latin typeface="Amazon Ember" panose="020B0603020204020204" pitchFamily="34" charset="0"/>
                <a:ea typeface="Amazon Ember" panose="020B0603020204020204" pitchFamily="34" charset="0"/>
                <a:cs typeface="Amazon Ember" panose="020B0603020204020204" pitchFamily="34" charset="0"/>
              </a:rPr>
              <a:t> é</a:t>
            </a:r>
            <a:r>
              <a:rPr lang="pt-BR" dirty="0">
                <a:latin typeface="Amazon Ember" panose="020B0603020204020204" pitchFamily="34" charset="0"/>
                <a:ea typeface="Amazon Ember" panose="020B0603020204020204" pitchFamily="34" charset="0"/>
                <a:cs typeface="Amazon Ember" panose="020B0603020204020204" pitchFamily="34" charset="0"/>
              </a:rPr>
              <a:t> um serviço que executa trabalhos em lote em qualquer escala.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Ao selecionar um tempo de execução de computação da AWS para sua carga de trabalho, considere que as máquinas virtuais e os serviços baseados em contêiner fornecem mais controle sobre a infraestrutura e permitem graus mais altos de personalização. PaaS e serviços sem servidor permitem que você se concentre mais na sua aplicação e menos na infraestrutura. Eles também permitem a implantação rápida. Os serviços na categoria de soluções especializadas abordam tipos específicos de carga de trabalho, ou </a:t>
            </a:r>
            <a:r>
              <a:rPr lang="pt-BR" i="1" dirty="0">
                <a:latin typeface="Amazon Ember" panose="020B0603020204020204" pitchFamily="34" charset="0"/>
                <a:ea typeface="Amazon Ember" panose="020B0603020204020204" pitchFamily="34" charset="0"/>
                <a:cs typeface="Amazon Ember" panose="020B0603020204020204" pitchFamily="34" charset="0"/>
              </a:rPr>
              <a:t>nuvem híbrida </a:t>
            </a:r>
            <a:r>
              <a:rPr lang="pt-BR" dirty="0">
                <a:latin typeface="Amazon Ember" panose="020B0603020204020204" pitchFamily="34" charset="0"/>
                <a:ea typeface="Amazon Ember" panose="020B0603020204020204" pitchFamily="34" charset="0"/>
                <a:cs typeface="Amazon Ember" panose="020B0603020204020204" pitchFamily="34" charset="0"/>
              </a:rPr>
              <a:t>e </a:t>
            </a:r>
            <a:r>
              <a:rPr lang="pt-BR" i="1" dirty="0">
                <a:latin typeface="Amazon Ember" panose="020B0603020204020204" pitchFamily="34" charset="0"/>
                <a:ea typeface="Amazon Ember" panose="020B0603020204020204" pitchFamily="34" charset="0"/>
                <a:cs typeface="Amazon Ember" panose="020B0603020204020204" pitchFamily="34" charset="0"/>
              </a:rPr>
              <a:t>lote</a:t>
            </a:r>
            <a:r>
              <a:rPr lang="pt-BR" dirty="0">
                <a:latin typeface="Amazon Ember" panose="020B0603020204020204" pitchFamily="34" charset="0"/>
                <a:ea typeface="Amazon Ember" panose="020B0603020204020204" pitchFamily="34" charset="0"/>
                <a:cs typeface="Amazon Ember" panose="020B0603020204020204" pitchFamily="34" charset="0"/>
              </a:rPr>
              <a:t>. Esses serviços especializados funcionam bem para esses casos de uso porque também são totalmente gerenciados pela AWS. Neste módulo, o foco será no Amazon EC2.</a:t>
            </a:r>
          </a:p>
        </p:txBody>
      </p:sp>
    </p:spTree>
    <p:extLst>
      <p:ext uri="{BB962C8B-B14F-4D97-AF65-F5344CB8AC3E}">
        <p14:creationId xmlns:p14="http://schemas.microsoft.com/office/powerpoint/2010/main" val="220882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Elastic Compute Cloud (Amazon EC2) permite a computação na nuvem. Você pode usar o Amazon EC2 para provisionar servidores virtuais e controlar completamente os recursos de computação desses servidores. Você pode obter e iniciar novas instâncias de servidor em minutos. Você pode rapidamente aumentar ou reduzir a capacidade à medida que os requisitos de computação mudam. Do ponto de vista de custo, você paga apenas pela capacidade usada.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Por que é chamado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 Compute Cloud</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porque você pode facilmente aumentar ou diminuir o número de servidores executados para oferecer suporte a uma aplicação automaticamente. Você também pode aumentar ou diminuir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tamanho</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dos servidores existentes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Compute</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porque a maioria dos usuários executa servidores para hospedar aplicações em execução ou processar dados, que exigem recursos de computação. Esses recursos incluem potência de processamento (CPU) e memória (RAM)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Nuvem</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porque as instâncias do EC2 executadas estão hospedadas na nuvem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27951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Courier New" panose="02070309020205020404" pitchFamily="49" charset="0"/>
              </a:defRPr>
            </a:lvl1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svg"/><Relationship Id="rId3" Type="http://schemas.openxmlformats.org/officeDocument/2006/relationships/notesSlide" Target="../notesSlides/notesSlide10.xml"/><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slideLayout" Target="../slideLayouts/slideLayout6.xml"/><Relationship Id="rId1" Type="http://schemas.openxmlformats.org/officeDocument/2006/relationships/tags" Target="../tags/tag35.xml"/><Relationship Id="rId6" Type="http://schemas.openxmlformats.org/officeDocument/2006/relationships/image" Target="../media/image45.svg"/><Relationship Id="rId11" Type="http://schemas.openxmlformats.org/officeDocument/2006/relationships/image" Target="../media/image40.png"/><Relationship Id="rId5" Type="http://schemas.openxmlformats.org/officeDocument/2006/relationships/image" Target="../media/image26.png"/><Relationship Id="rId10" Type="http://schemas.openxmlformats.org/officeDocument/2006/relationships/image" Target="../media/image68.svg"/><Relationship Id="rId4" Type="http://schemas.openxmlformats.org/officeDocument/2006/relationships/image" Target="../media/image37.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9.svg"/><Relationship Id="rId4" Type="http://schemas.openxmlformats.org/officeDocument/2006/relationships/diagramData" Target="../diagrams/data1.xml"/><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79.svg"/><Relationship Id="rId18" Type="http://schemas.openxmlformats.org/officeDocument/2006/relationships/image" Target="../media/image47.png"/><Relationship Id="rId3" Type="http://schemas.openxmlformats.org/officeDocument/2006/relationships/notesSlide" Target="../notesSlides/notesSlide12.xml"/><Relationship Id="rId21" Type="http://schemas.openxmlformats.org/officeDocument/2006/relationships/image" Target="../media/image66.svg"/><Relationship Id="rId7" Type="http://schemas.openxmlformats.org/officeDocument/2006/relationships/image" Target="../media/image73.svg"/><Relationship Id="rId12" Type="http://schemas.openxmlformats.org/officeDocument/2006/relationships/image" Target="../media/image45.png"/><Relationship Id="rId17" Type="http://schemas.openxmlformats.org/officeDocument/2006/relationships/image" Target="../media/image33.svg"/><Relationship Id="rId25" Type="http://schemas.openxmlformats.org/officeDocument/2006/relationships/image" Target="../media/image87.svg"/><Relationship Id="rId2" Type="http://schemas.openxmlformats.org/officeDocument/2006/relationships/slideLayout" Target="../slideLayouts/slideLayout18.xml"/><Relationship Id="rId16" Type="http://schemas.openxmlformats.org/officeDocument/2006/relationships/image" Target="../media/image20.png"/><Relationship Id="rId20" Type="http://schemas.openxmlformats.org/officeDocument/2006/relationships/image" Target="../media/image38.png"/><Relationship Id="rId1" Type="http://schemas.openxmlformats.org/officeDocument/2006/relationships/tags" Target="../tags/tag37.xml"/><Relationship Id="rId6" Type="http://schemas.openxmlformats.org/officeDocument/2006/relationships/image" Target="../media/image42.png"/><Relationship Id="rId11" Type="http://schemas.openxmlformats.org/officeDocument/2006/relationships/image" Target="../media/image77.svg"/><Relationship Id="rId24" Type="http://schemas.openxmlformats.org/officeDocument/2006/relationships/image" Target="../media/image49.png"/><Relationship Id="rId5" Type="http://schemas.openxmlformats.org/officeDocument/2006/relationships/image" Target="../media/image45.svg"/><Relationship Id="rId15" Type="http://schemas.openxmlformats.org/officeDocument/2006/relationships/image" Target="../media/image81.svg"/><Relationship Id="rId23" Type="http://schemas.openxmlformats.org/officeDocument/2006/relationships/image" Target="../media/image85.svg"/><Relationship Id="rId10" Type="http://schemas.openxmlformats.org/officeDocument/2006/relationships/image" Target="../media/image44.png"/><Relationship Id="rId19" Type="http://schemas.openxmlformats.org/officeDocument/2006/relationships/image" Target="../media/image83.svg"/><Relationship Id="rId4" Type="http://schemas.openxmlformats.org/officeDocument/2006/relationships/image" Target="../media/image26.png"/><Relationship Id="rId9" Type="http://schemas.openxmlformats.org/officeDocument/2006/relationships/image" Target="../media/image75.svg"/><Relationship Id="rId14" Type="http://schemas.openxmlformats.org/officeDocument/2006/relationships/image" Target="../media/image46.png"/><Relationship Id="rId22"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5.svg"/><Relationship Id="rId2" Type="http://schemas.openxmlformats.org/officeDocument/2006/relationships/slideLayout" Target="../slideLayouts/slideLayout6.xml"/><Relationship Id="rId1" Type="http://schemas.openxmlformats.org/officeDocument/2006/relationships/tags" Target="../tags/tag40.xml"/><Relationship Id="rId6" Type="http://schemas.openxmlformats.org/officeDocument/2006/relationships/image" Target="../media/image26.png"/><Relationship Id="rId5" Type="http://schemas.openxmlformats.org/officeDocument/2006/relationships/image" Target="../media/image73.sv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5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2.xml"/><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6.sv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38.png"/><Relationship Id="rId5" Type="http://schemas.openxmlformats.org/officeDocument/2006/relationships/image" Target="../media/image7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94.svg"/><Relationship Id="rId3" Type="http://schemas.openxmlformats.org/officeDocument/2006/relationships/notesSlide" Target="../notesSlides/notesSlide20.xml"/><Relationship Id="rId7" Type="http://schemas.openxmlformats.org/officeDocument/2006/relationships/image" Target="../media/image73.svg"/><Relationship Id="rId12" Type="http://schemas.openxmlformats.org/officeDocument/2006/relationships/image" Target="../media/image54.png"/><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image" Target="../media/image42.png"/><Relationship Id="rId11" Type="http://schemas.openxmlformats.org/officeDocument/2006/relationships/image" Target="../media/image23.svg"/><Relationship Id="rId5" Type="http://schemas.openxmlformats.org/officeDocument/2006/relationships/image" Target="../media/image92.svg"/><Relationship Id="rId10" Type="http://schemas.openxmlformats.org/officeDocument/2006/relationships/image" Target="../media/image15.png"/><Relationship Id="rId4" Type="http://schemas.openxmlformats.org/officeDocument/2006/relationships/image" Target="../media/image53.png"/><Relationship Id="rId9" Type="http://schemas.openxmlformats.org/officeDocument/2006/relationships/image" Target="../media/image45.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55.emf"/></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2.xml"/><Relationship Id="rId7" Type="http://schemas.openxmlformats.org/officeDocument/2006/relationships/image" Target="../media/image97.svg"/><Relationship Id="rId2" Type="http://schemas.openxmlformats.org/officeDocument/2006/relationships/slideLayout" Target="../slideLayouts/slideLayout18.xml"/><Relationship Id="rId1" Type="http://schemas.openxmlformats.org/officeDocument/2006/relationships/tags" Target="../tags/tag47.xml"/><Relationship Id="rId6" Type="http://schemas.openxmlformats.org/officeDocument/2006/relationships/image" Target="../media/image56.png"/><Relationship Id="rId11" Type="http://schemas.openxmlformats.org/officeDocument/2006/relationships/image" Target="../media/image101.svg"/><Relationship Id="rId5" Type="http://schemas.openxmlformats.org/officeDocument/2006/relationships/image" Target="../media/image73.svg"/><Relationship Id="rId10" Type="http://schemas.openxmlformats.org/officeDocument/2006/relationships/image" Target="../media/image58.png"/><Relationship Id="rId4" Type="http://schemas.openxmlformats.org/officeDocument/2006/relationships/image" Target="../media/image42.png"/><Relationship Id="rId9" Type="http://schemas.openxmlformats.org/officeDocument/2006/relationships/image" Target="../media/image99.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5.svg"/><Relationship Id="rId3" Type="http://schemas.openxmlformats.org/officeDocument/2006/relationships/notesSlide" Target="../notesSlides/notesSlide26.xml"/><Relationship Id="rId7" Type="http://schemas.openxmlformats.org/officeDocument/2006/relationships/image" Target="../media/image103.svg"/><Relationship Id="rId12" Type="http://schemas.openxmlformats.org/officeDocument/2006/relationships/image" Target="../media/image60.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59.png"/><Relationship Id="rId11" Type="http://schemas.openxmlformats.org/officeDocument/2006/relationships/image" Target="../media/image77.svg"/><Relationship Id="rId5" Type="http://schemas.openxmlformats.org/officeDocument/2006/relationships/image" Target="../media/image75.svg"/><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81.sv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15.svg"/><Relationship Id="rId18" Type="http://schemas.openxmlformats.org/officeDocument/2006/relationships/image" Target="../media/image67.png"/><Relationship Id="rId3" Type="http://schemas.openxmlformats.org/officeDocument/2006/relationships/notesSlide" Target="../notesSlides/notesSlide27.xml"/><Relationship Id="rId21" Type="http://schemas.openxmlformats.org/officeDocument/2006/relationships/image" Target="../media/image121.svg"/><Relationship Id="rId7" Type="http://schemas.openxmlformats.org/officeDocument/2006/relationships/image" Target="../media/image109.svg"/><Relationship Id="rId12" Type="http://schemas.openxmlformats.org/officeDocument/2006/relationships/image" Target="../media/image65.png"/><Relationship Id="rId17" Type="http://schemas.openxmlformats.org/officeDocument/2006/relationships/image" Target="../media/image117.svg"/><Relationship Id="rId2" Type="http://schemas.openxmlformats.org/officeDocument/2006/relationships/slideLayout" Target="../slideLayouts/slideLayout6.xml"/><Relationship Id="rId16" Type="http://schemas.openxmlformats.org/officeDocument/2006/relationships/image" Target="../media/image66.png"/><Relationship Id="rId20" Type="http://schemas.openxmlformats.org/officeDocument/2006/relationships/image" Target="../media/image68.png"/><Relationship Id="rId1" Type="http://schemas.openxmlformats.org/officeDocument/2006/relationships/tags" Target="../tags/tag52.xml"/><Relationship Id="rId6" Type="http://schemas.openxmlformats.org/officeDocument/2006/relationships/image" Target="../media/image62.png"/><Relationship Id="rId11" Type="http://schemas.openxmlformats.org/officeDocument/2006/relationships/image" Target="../media/image113.svg"/><Relationship Id="rId5" Type="http://schemas.openxmlformats.org/officeDocument/2006/relationships/image" Target="../media/image107.svg"/><Relationship Id="rId15" Type="http://schemas.openxmlformats.org/officeDocument/2006/relationships/image" Target="../media/image45.svg"/><Relationship Id="rId10" Type="http://schemas.openxmlformats.org/officeDocument/2006/relationships/image" Target="../media/image64.png"/><Relationship Id="rId19" Type="http://schemas.openxmlformats.org/officeDocument/2006/relationships/image" Target="../media/image119.svg"/><Relationship Id="rId4" Type="http://schemas.openxmlformats.org/officeDocument/2006/relationships/image" Target="../media/image61.png"/><Relationship Id="rId9" Type="http://schemas.openxmlformats.org/officeDocument/2006/relationships/image" Target="../media/image111.svg"/><Relationship Id="rId1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3.xml"/><Relationship Id="rId5" Type="http://schemas.openxmlformats.org/officeDocument/2006/relationships/image" Target="../media/image69.tiff"/><Relationship Id="rId4" Type="http://schemas.openxmlformats.org/officeDocument/2006/relationships/hyperlink" Target="https://docs.aws.amazon.com/compute-optimizer/latest/ug/what-is.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71.png"/><Relationship Id="rId4" Type="http://schemas.openxmlformats.org/officeDocument/2006/relationships/image" Target="../media/image70.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55.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57.xml"/><Relationship Id="rId6" Type="http://schemas.openxmlformats.org/officeDocument/2006/relationships/image" Target="../media/image26.png"/><Relationship Id="rId5" Type="http://schemas.openxmlformats.org/officeDocument/2006/relationships/image" Target="../media/image73.sv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58.xml"/><Relationship Id="rId6" Type="http://schemas.openxmlformats.org/officeDocument/2006/relationships/image" Target="../media/image26.png"/><Relationship Id="rId5" Type="http://schemas.openxmlformats.org/officeDocument/2006/relationships/image" Target="../media/image73.sv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34.xml"/><Relationship Id="rId7" Type="http://schemas.openxmlformats.org/officeDocument/2006/relationships/image" Target="../media/image75.png"/><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78.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7.svg"/><Relationship Id="rId3" Type="http://schemas.openxmlformats.org/officeDocument/2006/relationships/notesSlide" Target="../notesSlides/notesSlide38.xml"/><Relationship Id="rId7" Type="http://schemas.openxmlformats.org/officeDocument/2006/relationships/image" Target="../media/image133.svg"/><Relationship Id="rId12" Type="http://schemas.openxmlformats.org/officeDocument/2006/relationships/image" Target="../media/image81.png"/><Relationship Id="rId2" Type="http://schemas.openxmlformats.org/officeDocument/2006/relationships/slideLayout" Target="../slideLayouts/slideLayout5.xml"/><Relationship Id="rId1" Type="http://schemas.openxmlformats.org/officeDocument/2006/relationships/tags" Target="../tags/tag63.xml"/><Relationship Id="rId6" Type="http://schemas.openxmlformats.org/officeDocument/2006/relationships/image" Target="../media/image79.png"/><Relationship Id="rId11" Type="http://schemas.openxmlformats.org/officeDocument/2006/relationships/image" Target="../media/image135.svg"/><Relationship Id="rId5" Type="http://schemas.openxmlformats.org/officeDocument/2006/relationships/image" Target="../media/image66.svg"/><Relationship Id="rId10" Type="http://schemas.openxmlformats.org/officeDocument/2006/relationships/image" Target="../media/image80.png"/><Relationship Id="rId4" Type="http://schemas.openxmlformats.org/officeDocument/2006/relationships/image" Target="../media/image38.png"/><Relationship Id="rId9" Type="http://schemas.openxmlformats.org/officeDocument/2006/relationships/image" Target="../media/image31.sv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26.png"/><Relationship Id="rId5" Type="http://schemas.openxmlformats.org/officeDocument/2006/relationships/image" Target="../media/image133.sv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40.xml"/><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65.xml"/><Relationship Id="rId6" Type="http://schemas.openxmlformats.org/officeDocument/2006/relationships/image" Target="../media/image79.png"/><Relationship Id="rId5" Type="http://schemas.openxmlformats.org/officeDocument/2006/relationships/image" Target="../media/image45.sv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4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43.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79.png"/><Relationship Id="rId9" Type="http://schemas.openxmlformats.org/officeDocument/2006/relationships/image" Target="../media/image23.svg"/></Relationships>
</file>

<file path=ppt/slides/_rels/slide44.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38.png"/><Relationship Id="rId3" Type="http://schemas.openxmlformats.org/officeDocument/2006/relationships/notesSlide" Target="../notesSlides/notesSlide44.xml"/><Relationship Id="rId7" Type="http://schemas.openxmlformats.org/officeDocument/2006/relationships/diagramColors" Target="../diagrams/colors2.xml"/><Relationship Id="rId12" Type="http://schemas.openxmlformats.org/officeDocument/2006/relationships/image" Target="../media/image135.svg"/><Relationship Id="rId2" Type="http://schemas.openxmlformats.org/officeDocument/2006/relationships/slideLayout" Target="../slideLayouts/slideLayout5.xml"/><Relationship Id="rId16" Type="http://schemas.openxmlformats.org/officeDocument/2006/relationships/image" Target="../media/image139.svg"/><Relationship Id="rId1" Type="http://schemas.openxmlformats.org/officeDocument/2006/relationships/tags" Target="../tags/tag69.xml"/><Relationship Id="rId6" Type="http://schemas.openxmlformats.org/officeDocument/2006/relationships/diagramQuickStyle" Target="../diagrams/quickStyle2.xml"/><Relationship Id="rId11" Type="http://schemas.openxmlformats.org/officeDocument/2006/relationships/image" Target="../media/image80.png"/><Relationship Id="rId5" Type="http://schemas.openxmlformats.org/officeDocument/2006/relationships/diagramLayout" Target="../diagrams/layout2.xml"/><Relationship Id="rId15" Type="http://schemas.openxmlformats.org/officeDocument/2006/relationships/image" Target="../media/image82.png"/><Relationship Id="rId10" Type="http://schemas.openxmlformats.org/officeDocument/2006/relationships/image" Target="../media/image31.svg"/><Relationship Id="rId4" Type="http://schemas.openxmlformats.org/officeDocument/2006/relationships/diagramData" Target="../diagrams/data2.xml"/><Relationship Id="rId9" Type="http://schemas.openxmlformats.org/officeDocument/2006/relationships/image" Target="../media/image19.png"/><Relationship Id="rId14" Type="http://schemas.openxmlformats.org/officeDocument/2006/relationships/image" Target="../media/image66.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45.svg"/><Relationship Id="rId2" Type="http://schemas.openxmlformats.org/officeDocument/2006/relationships/slideLayout" Target="../slideLayouts/slideLayout6.xml"/><Relationship Id="rId1" Type="http://schemas.openxmlformats.org/officeDocument/2006/relationships/tags" Target="../tags/tag71.xml"/><Relationship Id="rId6" Type="http://schemas.openxmlformats.org/officeDocument/2006/relationships/image" Target="../media/image26.png"/><Relationship Id="rId5" Type="http://schemas.openxmlformats.org/officeDocument/2006/relationships/image" Target="../media/image9.sv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72.xml"/><Relationship Id="rId5" Type="http://schemas.openxmlformats.org/officeDocument/2006/relationships/image" Target="../media/image135.sv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3.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image" Target="../media/image43.svg"/><Relationship Id="rId3" Type="http://schemas.openxmlformats.org/officeDocument/2006/relationships/notesSlide" Target="../notesSlides/notesSlide5.xml"/><Relationship Id="rId21" Type="http://schemas.openxmlformats.org/officeDocument/2006/relationships/image" Target="../media/image25.svg"/><Relationship Id="rId34" Type="http://schemas.openxmlformats.org/officeDocument/2006/relationships/image" Target="../media/image23.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25.png"/><Relationship Id="rId2" Type="http://schemas.openxmlformats.org/officeDocument/2006/relationships/slideLayout" Target="../slideLayouts/slideLayout18.xml"/><Relationship Id="rId16" Type="http://schemas.openxmlformats.org/officeDocument/2006/relationships/image" Target="../media/image14.png"/><Relationship Id="rId20" Type="http://schemas.openxmlformats.org/officeDocument/2006/relationships/image" Target="../media/image16.png"/><Relationship Id="rId29" Type="http://schemas.openxmlformats.org/officeDocument/2006/relationships/image" Target="../media/image33.svg"/><Relationship Id="rId41" Type="http://schemas.openxmlformats.org/officeDocument/2006/relationships/image" Target="../media/image45.svg"/><Relationship Id="rId1" Type="http://schemas.openxmlformats.org/officeDocument/2006/relationships/tags" Target="../tags/tag30.xml"/><Relationship Id="rId6" Type="http://schemas.openxmlformats.org/officeDocument/2006/relationships/image" Target="../media/image9.png"/><Relationship Id="rId11" Type="http://schemas.openxmlformats.org/officeDocument/2006/relationships/image" Target="../media/image15.svg"/><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image" Target="../media/image41.svg"/><Relationship Id="rId40" Type="http://schemas.openxmlformats.org/officeDocument/2006/relationships/image" Target="../media/image26.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20.png"/><Relationship Id="rId36"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image" Target="../media/image31.svg"/><Relationship Id="rId30" Type="http://schemas.openxmlformats.org/officeDocument/2006/relationships/image" Target="../media/image21.png"/><Relationship Id="rId35" Type="http://schemas.openxmlformats.org/officeDocument/2006/relationships/image" Target="../media/image39.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84.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9.xml"/><Relationship Id="rId1" Type="http://schemas.openxmlformats.org/officeDocument/2006/relationships/tags" Target="../tags/tag77.xml"/><Relationship Id="rId5" Type="http://schemas.openxmlformats.org/officeDocument/2006/relationships/image" Target="../media/image86.png"/><Relationship Id="rId4" Type="http://schemas.openxmlformats.org/officeDocument/2006/relationships/image" Target="../media/image85.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78.xml"/><Relationship Id="rId4" Type="http://schemas.openxmlformats.org/officeDocument/2006/relationships/image" Target="../media/image87.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8.xml"/><Relationship Id="rId1" Type="http://schemas.openxmlformats.org/officeDocument/2006/relationships/tags" Target="../tags/tag8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tags" Target="../tags/tag81.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78.tiff"/></Relationships>
</file>

<file path=ppt/slides/_rels/slide5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58.xml"/><Relationship Id="rId7" Type="http://schemas.openxmlformats.org/officeDocument/2006/relationships/diagramColors" Target="../diagrams/colors3.xml"/><Relationship Id="rId2" Type="http://schemas.openxmlformats.org/officeDocument/2006/relationships/slideLayout" Target="../slideLayouts/slideLayout5.xml"/><Relationship Id="rId1" Type="http://schemas.openxmlformats.org/officeDocument/2006/relationships/tags" Target="../tags/tag8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8.xml"/><Relationship Id="rId1" Type="http://schemas.openxmlformats.org/officeDocument/2006/relationships/tags" Target="../tags/tag84.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28.tiff"/><Relationship Id="rId4" Type="http://schemas.openxmlformats.org/officeDocument/2006/relationships/image" Target="../media/image27.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85.xml"/><Relationship Id="rId4" Type="http://schemas.openxmlformats.org/officeDocument/2006/relationships/image" Target="../media/image50.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 Id="rId4" Type="http://schemas.openxmlformats.org/officeDocument/2006/relationships/image" Target="../media/image89.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88.xml"/><Relationship Id="rId5" Type="http://schemas.openxmlformats.org/officeDocument/2006/relationships/image" Target="../media/image41.sv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9.xml"/><Relationship Id="rId5" Type="http://schemas.openxmlformats.org/officeDocument/2006/relationships/image" Target="../media/image41.sv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tags" Target="../tags/tag90.xml"/><Relationship Id="rId5" Type="http://schemas.openxmlformats.org/officeDocument/2006/relationships/image" Target="../media/image45.sv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92.xml"/><Relationship Id="rId4" Type="http://schemas.openxmlformats.org/officeDocument/2006/relationships/image" Target="../media/image91.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6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52.svg"/><Relationship Id="rId18" Type="http://schemas.openxmlformats.org/officeDocument/2006/relationships/image" Target="../media/image15.png"/><Relationship Id="rId3" Type="http://schemas.openxmlformats.org/officeDocument/2006/relationships/notesSlide" Target="../notesSlides/notesSlide69.xml"/><Relationship Id="rId7" Type="http://schemas.openxmlformats.org/officeDocument/2006/relationships/image" Target="../media/image33.svg"/><Relationship Id="rId12" Type="http://schemas.openxmlformats.org/officeDocument/2006/relationships/image" Target="../media/image93.png"/><Relationship Id="rId17" Type="http://schemas.openxmlformats.org/officeDocument/2006/relationships/image" Target="../media/image87.svg"/><Relationship Id="rId2" Type="http://schemas.openxmlformats.org/officeDocument/2006/relationships/slideLayout" Target="../slideLayouts/slideLayout18.xml"/><Relationship Id="rId16" Type="http://schemas.openxmlformats.org/officeDocument/2006/relationships/image" Target="../media/image49.png"/><Relationship Id="rId1" Type="http://schemas.openxmlformats.org/officeDocument/2006/relationships/tags" Target="../tags/tag94.xml"/><Relationship Id="rId6" Type="http://schemas.openxmlformats.org/officeDocument/2006/relationships/image" Target="../media/image20.png"/><Relationship Id="rId11" Type="http://schemas.openxmlformats.org/officeDocument/2006/relationships/image" Target="../media/image17.svg"/><Relationship Id="rId5" Type="http://schemas.openxmlformats.org/officeDocument/2006/relationships/image" Target="../media/image21.svg"/><Relationship Id="rId15" Type="http://schemas.openxmlformats.org/officeDocument/2006/relationships/image" Target="../media/image154.svg"/><Relationship Id="rId10" Type="http://schemas.openxmlformats.org/officeDocument/2006/relationships/image" Target="../media/image12.png"/><Relationship Id="rId19" Type="http://schemas.openxmlformats.org/officeDocument/2006/relationships/image" Target="../media/image23.svg"/><Relationship Id="rId4" Type="http://schemas.openxmlformats.org/officeDocument/2006/relationships/image" Target="../media/image14.png"/><Relationship Id="rId9" Type="http://schemas.openxmlformats.org/officeDocument/2006/relationships/image" Target="../media/image150.svg"/><Relationship Id="rId1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9.xml"/><Relationship Id="rId1" Type="http://schemas.openxmlformats.org/officeDocument/2006/relationships/tags" Target="../tags/tag95.xml"/><Relationship Id="rId5" Type="http://schemas.openxmlformats.org/officeDocument/2006/relationships/image" Target="../media/image86.png"/><Relationship Id="rId4" Type="http://schemas.openxmlformats.org/officeDocument/2006/relationships/image" Target="../media/image85.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96.xml"/><Relationship Id="rId4" Type="http://schemas.openxmlformats.org/officeDocument/2006/relationships/image" Target="../media/image87.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tags" Target="../tags/tag9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8.xml"/><Relationship Id="rId1" Type="http://schemas.openxmlformats.org/officeDocument/2006/relationships/tags" Target="../tags/tag99.xml"/><Relationship Id="rId4" Type="http://schemas.openxmlformats.org/officeDocument/2006/relationships/image" Target="../media/image95.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100.xml"/></Relationships>
</file>

<file path=ppt/slides/_rels/slide76.xml.rels><?xml version="1.0" encoding="UTF-8" standalone="yes"?>
<Relationships xmlns="http://schemas.openxmlformats.org/package/2006/relationships"><Relationship Id="rId8" Type="http://schemas.openxmlformats.org/officeDocument/2006/relationships/hyperlink" Target="https://aws.amazon.com/image-builder/faqs/" TargetMode="External"/><Relationship Id="rId3" Type="http://schemas.openxmlformats.org/officeDocument/2006/relationships/notesSlide" Target="../notesSlides/notesSlide76.xml"/><Relationship Id="rId7" Type="http://schemas.openxmlformats.org/officeDocument/2006/relationships/hyperlink" Target="https://docs.aws.amazon.com/imagebuilder/latest/userguide/what-is-image-builder.html" TargetMode="External"/><Relationship Id="rId2" Type="http://schemas.openxmlformats.org/officeDocument/2006/relationships/slideLayout" Target="../slideLayouts/slideLayout5.xml"/><Relationship Id="rId1" Type="http://schemas.openxmlformats.org/officeDocument/2006/relationships/tags" Target="../tags/tag101.xml"/><Relationship Id="rId6" Type="http://schemas.openxmlformats.org/officeDocument/2006/relationships/hyperlink" Target="https://aws.amazon.com/ec2/faqs/" TargetMode="External"/><Relationship Id="rId11" Type="http://schemas.openxmlformats.org/officeDocument/2006/relationships/hyperlink" Target="https://d0.awsstatic.com/whitepapers/aws_pricing_overview.pdf" TargetMode="External"/><Relationship Id="rId5" Type="http://schemas.openxmlformats.org/officeDocument/2006/relationships/hyperlink" Target="https://docs.aws.amazon.com/AWSEC2/latest/WindowsGuide/concepts.html" TargetMode="External"/><Relationship Id="rId10" Type="http://schemas.openxmlformats.org/officeDocument/2006/relationships/hyperlink" Target="https://aws.amazon.com/compute-optimizer/faqs/" TargetMode="External"/><Relationship Id="rId4" Type="http://schemas.openxmlformats.org/officeDocument/2006/relationships/hyperlink" Target="https://docs.aws.amazon.com/AWSEC2/latest/UserGuide/concepts.html" TargetMode="External"/><Relationship Id="rId9" Type="http://schemas.openxmlformats.org/officeDocument/2006/relationships/hyperlink" Target="https://docs.aws.amazon.com/compute-optimizer/latest/ug/what-is.html" TargetMode="Externa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3.xml"/><Relationship Id="rId1" Type="http://schemas.openxmlformats.org/officeDocument/2006/relationships/tags" Target="../tags/tag102.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7.svg"/><Relationship Id="rId18" Type="http://schemas.openxmlformats.org/officeDocument/2006/relationships/image" Target="../media/image36.png"/><Relationship Id="rId3" Type="http://schemas.openxmlformats.org/officeDocument/2006/relationships/notesSlide" Target="../notesSlides/notesSlide8.xml"/><Relationship Id="rId7" Type="http://schemas.openxmlformats.org/officeDocument/2006/relationships/image" Target="../media/image51.svg"/><Relationship Id="rId12" Type="http://schemas.openxmlformats.org/officeDocument/2006/relationships/image" Target="../media/image33.png"/><Relationship Id="rId17" Type="http://schemas.openxmlformats.org/officeDocument/2006/relationships/image" Target="../media/image61.svg"/><Relationship Id="rId2" Type="http://schemas.openxmlformats.org/officeDocument/2006/relationships/slideLayout" Target="../slideLayouts/slideLayout18.xml"/><Relationship Id="rId16" Type="http://schemas.openxmlformats.org/officeDocument/2006/relationships/image" Target="../media/image35.png"/><Relationship Id="rId1" Type="http://schemas.openxmlformats.org/officeDocument/2006/relationships/tags" Target="../tags/tag33.xml"/><Relationship Id="rId6" Type="http://schemas.openxmlformats.org/officeDocument/2006/relationships/image" Target="../media/image3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32.png"/><Relationship Id="rId19" Type="http://schemas.openxmlformats.org/officeDocument/2006/relationships/image" Target="../media/image63.svg"/><Relationship Id="rId4" Type="http://schemas.openxmlformats.org/officeDocument/2006/relationships/image" Target="../media/image29.png"/><Relationship Id="rId9" Type="http://schemas.openxmlformats.org/officeDocument/2006/relationships/image" Target="../media/image53.sv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5" Type="http://schemas.openxmlformats.org/officeDocument/2006/relationships/image" Target="../media/image49.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sz="5400" dirty="0"/>
              <a:t>Módulo 4: Adicionar uma camada </a:t>
            </a:r>
            <a:r>
              <a:rPr lang="pt-BR" sz="5400" dirty="0" smtClean="0"/>
              <a:t/>
            </a:r>
            <a:br>
              <a:rPr lang="pt-BR" sz="5400" dirty="0" smtClean="0"/>
            </a:br>
            <a:r>
              <a:rPr lang="pt-BR" sz="5400" dirty="0" smtClean="0"/>
              <a:t>de </a:t>
            </a:r>
            <a:r>
              <a:rPr lang="pt-BR" sz="5400" dirty="0"/>
              <a:t>computação</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a:xfrm>
            <a:off x="419100" y="2310107"/>
            <a:ext cx="8059738" cy="488498"/>
          </a:xfrm>
        </p:spPr>
        <p:txBody>
          <a:bodyPr rtlCol="0">
            <a:norm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Academy Cloud Architecting</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Instâncias do EC2</a:t>
            </a:r>
          </a:p>
        </p:txBody>
      </p:sp>
      <p:sp>
        <p:nvSpPr>
          <p:cNvPr id="38" name="Content Placeholder 9">
            <a:extLst>
              <a:ext uri="{FF2B5EF4-FFF2-40B4-BE49-F238E27FC236}">
                <a16:creationId xmlns:a16="http://schemas.microsoft.com/office/drawing/2014/main" id="{C9BC1F3F-0E95-CC41-8E3A-A72C5022C492}"/>
              </a:ext>
              <a:ext uri="{C183D7F6-B498-43B3-948B-1728B52AA6E4}">
                <adec:decorative xmlns:adec="http://schemas.microsoft.com/office/drawing/2017/decorative" xmlns="" val="1"/>
              </a:ext>
            </a:extLst>
          </p:cNvPr>
          <p:cNvSpPr>
            <a:spLocks noGrp="1"/>
          </p:cNvSpPr>
          <p:nvPr>
            <p:ph idx="1"/>
          </p:nvPr>
        </p:nvSpPr>
        <p:spPr>
          <a:xfrm>
            <a:off x="419101" y="1528175"/>
            <a:ext cx="3658768" cy="4648788"/>
          </a:xfrm>
        </p:spPr>
        <p:txBody>
          <a:bodyPr rtlCol="0"/>
          <a:lstStyle/>
          <a:p>
            <a:pPr marL="0" indent="0" rtl="0">
              <a:buNone/>
            </a:pPr>
            <a:r>
              <a:rPr lang="pt-BR" sz="2000"/>
              <a:t>Uma instância do EC2 é uma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máquina virtual </a:t>
            </a:r>
            <a:r>
              <a:rPr lang="pt-BR" sz="2000"/>
              <a:t>que é executada em um host físico.</a:t>
            </a:r>
          </a:p>
          <a:p>
            <a:pPr rtl="0"/>
            <a:r>
              <a:rPr lang="pt-BR" sz="2000"/>
              <a:t>Você pode escolher diferentes configurações de CPU e capacidade de memória</a:t>
            </a:r>
          </a:p>
          <a:p>
            <a:pPr rtl="0"/>
            <a:r>
              <a:rPr lang="pt-BR" sz="2000"/>
              <a:t>Suporte a diferentes opções de armazenamento</a:t>
            </a:r>
          </a:p>
          <a:p>
            <a:pPr lvl="1" rtl="0"/>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Armazenamento de instâncias</a:t>
            </a:r>
            <a:endParaRPr lang="en-US" sz="1600" dirty="0"/>
          </a:p>
          <a:p>
            <a:pPr lvl="1" rtl="0"/>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Elastic Block Store (Amazon EBS)</a:t>
            </a:r>
            <a:endParaRPr lang="en-US" sz="1600" dirty="0">
              <a:latin typeface="+mn-lt"/>
              <a:ea typeface="Amazon Ember" panose="020B0603020204020204" pitchFamily="34" charset="0"/>
              <a:cs typeface="Amazon Ember" panose="020B0603020204020204" pitchFamily="34" charset="0"/>
            </a:endParaRPr>
          </a:p>
          <a:p>
            <a:pPr rtl="0"/>
            <a:r>
              <a:rPr lang="pt-BR" sz="2000"/>
              <a:t>Fornece conectividade de rede</a:t>
            </a:r>
          </a:p>
          <a:p>
            <a:pPr lvl="1" rtl="0"/>
            <a:endParaRPr lang="en-US" sz="2000" dirty="0"/>
          </a:p>
          <a:p>
            <a:pPr rtl="0"/>
            <a:endParaRPr lang="en-US" sz="2400" dirty="0"/>
          </a:p>
        </p:txBody>
      </p:sp>
      <p:sp>
        <p:nvSpPr>
          <p:cNvPr id="16" name="Content Placeholder 15">
            <a:extLst>
              <a:ext uri="{FF2B5EF4-FFF2-40B4-BE49-F238E27FC236}">
                <a16:creationId xmlns:a16="http://schemas.microsoft.com/office/drawing/2014/main" id="{EEB67B2A-A3ED-6945-A855-7142772B38AB}"/>
              </a:ext>
            </a:extLst>
          </p:cNvPr>
          <p:cNvSpPr>
            <a:spLocks noGrp="1"/>
          </p:cNvSpPr>
          <p:nvPr>
            <p:ph idx="13"/>
          </p:nvPr>
        </p:nvSpPr>
        <p:spPr>
          <a:xfrm>
            <a:off x="5337015" y="1524228"/>
            <a:ext cx="3633361" cy="426519"/>
          </a:xfrm>
          <a:solidFill>
            <a:schemeClr val="accent5"/>
          </a:solidFill>
        </p:spPr>
        <p:txBody>
          <a:bodyPr rtlCol="0" anchor="ctr"/>
          <a:lstStyle/>
          <a:p>
            <a:pPr marL="0" indent="0" algn="ctr" rtl="0">
              <a:buNone/>
            </a:pPr>
            <a:r>
              <a:rPr lang="pt-BR" sz="1800">
                <a:solidFill>
                  <a:schemeClr val="bg1"/>
                </a:solidFill>
              </a:rPr>
              <a:t>Virtualização do Amazon EC2</a:t>
            </a:r>
          </a:p>
        </p:txBody>
      </p:sp>
      <p:grpSp>
        <p:nvGrpSpPr>
          <p:cNvPr id="6" name="Group 5" descr="shows that EC2 virtualization provides EC2 instances run on a hypervisor and that consists of physical resources including CPUs, RAM, and storage. ">
            <a:extLst>
              <a:ext uri="{FF2B5EF4-FFF2-40B4-BE49-F238E27FC236}">
                <a16:creationId xmlns:a16="http://schemas.microsoft.com/office/drawing/2014/main" id="{A64DE727-930C-194F-A786-DA5FD4FE65FA}"/>
              </a:ext>
            </a:extLst>
          </p:cNvPr>
          <p:cNvGrpSpPr/>
          <p:nvPr/>
        </p:nvGrpSpPr>
        <p:grpSpPr>
          <a:xfrm>
            <a:off x="3888476" y="1625986"/>
            <a:ext cx="8307650" cy="4607986"/>
            <a:chOff x="3888476" y="1625986"/>
            <a:chExt cx="8307650" cy="4607986"/>
          </a:xfrm>
        </p:grpSpPr>
        <p:grpSp>
          <p:nvGrpSpPr>
            <p:cNvPr id="5" name="Group 4">
              <a:extLst>
                <a:ext uri="{FF2B5EF4-FFF2-40B4-BE49-F238E27FC236}">
                  <a16:creationId xmlns:a16="http://schemas.microsoft.com/office/drawing/2014/main" id="{257DD1A6-E152-F44A-AC32-B9580BD21B87}"/>
                </a:ext>
              </a:extLst>
            </p:cNvPr>
            <p:cNvGrpSpPr/>
            <p:nvPr/>
          </p:nvGrpSpPr>
          <p:grpSpPr>
            <a:xfrm>
              <a:off x="3888476" y="1625986"/>
              <a:ext cx="8150383" cy="4607986"/>
              <a:chOff x="3888476" y="1625986"/>
              <a:chExt cx="8150383" cy="4607986"/>
            </a:xfrm>
          </p:grpSpPr>
          <p:sp>
            <p:nvSpPr>
              <p:cNvPr id="321" name="TextBox 320"/>
              <p:cNvSpPr txBox="1"/>
              <p:nvPr/>
            </p:nvSpPr>
            <p:spPr>
              <a:xfrm>
                <a:off x="3888476" y="2267754"/>
                <a:ext cx="1534519"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Instâncias </a:t>
                </a:r>
                <a:r>
                  <a:rPr lang="pt-BR" sz="160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smtClean="0">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EC2</a:t>
                </a:r>
              </a:p>
            </p:txBody>
          </p:sp>
          <p:sp>
            <p:nvSpPr>
              <p:cNvPr id="322" name="TextBox 321"/>
              <p:cNvSpPr txBox="1"/>
              <p:nvPr/>
            </p:nvSpPr>
            <p:spPr>
              <a:xfrm>
                <a:off x="4618511" y="3499995"/>
                <a:ext cx="654346"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CPUs</a:t>
                </a:r>
              </a:p>
            </p:txBody>
          </p:sp>
          <p:sp>
            <p:nvSpPr>
              <p:cNvPr id="323" name="TextBox 322"/>
              <p:cNvSpPr txBox="1"/>
              <p:nvPr/>
            </p:nvSpPr>
            <p:spPr>
              <a:xfrm>
                <a:off x="4647160" y="4346406"/>
                <a:ext cx="603049"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RAM</a:t>
                </a:r>
              </a:p>
            </p:txBody>
          </p:sp>
          <p:sp>
            <p:nvSpPr>
              <p:cNvPr id="324" name="TextBox 323"/>
              <p:cNvSpPr txBox="1"/>
              <p:nvPr/>
            </p:nvSpPr>
            <p:spPr>
              <a:xfrm>
                <a:off x="3999491" y="5005262"/>
                <a:ext cx="1209233" cy="584775"/>
              </a:xfrm>
              <a:prstGeom prst="rect">
                <a:avLst/>
              </a:prstGeom>
              <a:noFill/>
            </p:spPr>
            <p:txBody>
              <a:bodyPr wrap="square" rtlCol="0">
                <a:spAutoFit/>
              </a:bodyPr>
              <a:lstStyle/>
              <a:p>
                <a:pPr algn="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Armazenamento de instâncias</a:t>
                </a:r>
              </a:p>
            </p:txBody>
          </p:sp>
          <p:sp>
            <p:nvSpPr>
              <p:cNvPr id="272" name="Rectangle 271"/>
              <p:cNvSpPr/>
              <p:nvPr/>
            </p:nvSpPr>
            <p:spPr>
              <a:xfrm>
                <a:off x="5337015" y="2050969"/>
                <a:ext cx="3633361" cy="3994947"/>
              </a:xfrm>
              <a:prstGeom prst="rect">
                <a:avLst/>
              </a:prstGeom>
              <a:solidFill>
                <a:schemeClr val="bg1"/>
              </a:solidFill>
              <a:ln w="12700" cmpd="sng">
                <a:solidFill>
                  <a:schemeClr val="accent5"/>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rtl="0"/>
                <a:endParaRPr lang="en-US" sz="1867" dirty="0">
                  <a:solidFill>
                    <a:srgbClr val="000000"/>
                  </a:solidFill>
                  <a:latin typeface="Amazon Ember" panose="02000000000000000000" pitchFamily="2" charset="0"/>
                  <a:ea typeface="Amazon Ember" panose="02000000000000000000" pitchFamily="2" charset="0"/>
                </a:endParaRPr>
              </a:p>
            </p:txBody>
          </p:sp>
          <p:sp>
            <p:nvSpPr>
              <p:cNvPr id="235" name="Rectangle 234"/>
              <p:cNvSpPr/>
              <p:nvPr/>
            </p:nvSpPr>
            <p:spPr>
              <a:xfrm>
                <a:off x="5484932" y="2821059"/>
                <a:ext cx="3250564" cy="370311"/>
              </a:xfrm>
              <a:prstGeom prst="rect">
                <a:avLst/>
              </a:prstGeom>
              <a:solidFill>
                <a:schemeClr val="bg1">
                  <a:lumMod val="50000"/>
                </a:schemeClr>
              </a:solid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000">
                    <a:solidFill>
                      <a:schemeClr val="bg1"/>
                    </a:solidFill>
                    <a:ea typeface="Amazon Ember" panose="02000000000000000000" pitchFamily="2" charset="0"/>
                  </a:rPr>
                  <a:t>Hipervisor</a:t>
                </a:r>
              </a:p>
            </p:txBody>
          </p:sp>
          <p:sp>
            <p:nvSpPr>
              <p:cNvPr id="266" name="Magnetic Disk 57"/>
              <p:cNvSpPr/>
              <p:nvPr/>
            </p:nvSpPr>
            <p:spPr>
              <a:xfrm>
                <a:off x="5559024" y="4906208"/>
                <a:ext cx="554841" cy="706417"/>
              </a:xfrm>
              <a:prstGeom prst="flowChartMagneticDisk">
                <a:avLst/>
              </a:prstGeom>
              <a:solidFill>
                <a:schemeClr val="bg2">
                  <a:lumMod val="85000"/>
                </a:schemeClr>
              </a:solidFill>
              <a:ln>
                <a:solidFill>
                  <a:schemeClr val="bg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rtl="0"/>
                <a:endParaRPr lang="en-US" sz="2400" dirty="0">
                  <a:latin typeface="Amazon Ember" panose="02000000000000000000" pitchFamily="2" charset="0"/>
                  <a:ea typeface="Amazon Ember" panose="02000000000000000000" pitchFamily="2" charset="0"/>
                </a:endParaRPr>
              </a:p>
            </p:txBody>
          </p:sp>
          <p:sp>
            <p:nvSpPr>
              <p:cNvPr id="268" name="Magnetic Disk 57"/>
              <p:cNvSpPr/>
              <p:nvPr/>
            </p:nvSpPr>
            <p:spPr>
              <a:xfrm>
                <a:off x="6419927" y="4906208"/>
                <a:ext cx="554841" cy="706417"/>
              </a:xfrm>
              <a:prstGeom prst="flowChartMagneticDisk">
                <a:avLst/>
              </a:prstGeom>
              <a:solidFill>
                <a:schemeClr val="bg2">
                  <a:lumMod val="85000"/>
                </a:schemeClr>
              </a:solidFill>
              <a:ln>
                <a:solidFill>
                  <a:schemeClr val="bg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rtl="0"/>
                <a:endParaRPr lang="en-US" sz="2400" dirty="0">
                  <a:latin typeface="Amazon Ember" panose="02000000000000000000" pitchFamily="2" charset="0"/>
                  <a:ea typeface="Amazon Ember" panose="02000000000000000000" pitchFamily="2" charset="0"/>
                </a:endParaRPr>
              </a:p>
            </p:txBody>
          </p:sp>
          <p:sp>
            <p:nvSpPr>
              <p:cNvPr id="269" name="Magnetic Disk 57"/>
              <p:cNvSpPr/>
              <p:nvPr/>
            </p:nvSpPr>
            <p:spPr>
              <a:xfrm>
                <a:off x="7280830" y="4906208"/>
                <a:ext cx="554841" cy="706417"/>
              </a:xfrm>
              <a:prstGeom prst="flowChartMagneticDisk">
                <a:avLst/>
              </a:prstGeom>
              <a:solidFill>
                <a:schemeClr val="bg2">
                  <a:lumMod val="85000"/>
                </a:schemeClr>
              </a:solidFill>
              <a:ln>
                <a:solidFill>
                  <a:schemeClr val="bg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rtl="0"/>
                <a:endParaRPr lang="en-US" sz="2400" dirty="0">
                  <a:latin typeface="Amazon Ember" panose="02000000000000000000" pitchFamily="2" charset="0"/>
                  <a:ea typeface="Amazon Ember" panose="02000000000000000000" pitchFamily="2" charset="0"/>
                </a:endParaRPr>
              </a:p>
            </p:txBody>
          </p:sp>
          <p:sp>
            <p:nvSpPr>
              <p:cNvPr id="270" name="Magnetic Disk 57"/>
              <p:cNvSpPr/>
              <p:nvPr/>
            </p:nvSpPr>
            <p:spPr>
              <a:xfrm>
                <a:off x="8141732" y="4906208"/>
                <a:ext cx="554841" cy="706417"/>
              </a:xfrm>
              <a:prstGeom prst="flowChartMagneticDisk">
                <a:avLst/>
              </a:prstGeom>
              <a:solidFill>
                <a:schemeClr val="bg2">
                  <a:lumMod val="85000"/>
                </a:schemeClr>
              </a:solidFill>
              <a:ln>
                <a:solidFill>
                  <a:schemeClr val="bg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rtl="0"/>
                <a:endParaRPr lang="en-US" sz="2400" dirty="0">
                  <a:latin typeface="Amazon Ember" panose="02000000000000000000" pitchFamily="2" charset="0"/>
                  <a:ea typeface="Amazon Ember" panose="02000000000000000000" pitchFamily="2" charset="0"/>
                </a:endParaRPr>
              </a:p>
            </p:txBody>
          </p:sp>
          <p:pic>
            <p:nvPicPr>
              <p:cNvPr id="4" name="Picture 3">
                <a:extLst>
                  <a:ext uri="{C183D7F6-B498-43B3-948B-1728B52AA6E4}">
                    <adec:decorative xmlns:adec="http://schemas.microsoft.com/office/drawing/2017/decorative" xmlns="" val="1"/>
                  </a:ext>
                </a:extLst>
              </p:cNvPr>
              <p:cNvPicPr>
                <a:picLocks noChangeAspect="1"/>
              </p:cNvPicPr>
              <p:nvPr/>
            </p:nvPicPr>
            <p:blipFill>
              <a:blip r:embed="rId4">
                <a:duotone>
                  <a:prstClr val="black"/>
                  <a:schemeClr val="accent6">
                    <a:tint val="45000"/>
                    <a:satMod val="400000"/>
                  </a:schemeClr>
                </a:duotone>
              </a:blip>
              <a:stretch>
                <a:fillRect/>
              </a:stretch>
            </p:blipFill>
            <p:spPr>
              <a:xfrm>
                <a:off x="5484933" y="4385595"/>
                <a:ext cx="666448" cy="199934"/>
              </a:xfrm>
              <a:prstGeom prst="rect">
                <a:avLst/>
              </a:prstGeom>
              <a:solidFill>
                <a:srgbClr val="16966D"/>
              </a:solidFill>
            </p:spPr>
          </p:pic>
          <p:pic>
            <p:nvPicPr>
              <p:cNvPr id="70" name="Picture 69">
                <a:extLst>
                  <a:ext uri="{C183D7F6-B498-43B3-948B-1728B52AA6E4}">
                    <adec:decorative xmlns:adec="http://schemas.microsoft.com/office/drawing/2017/decorative" xmlns="" val="1"/>
                  </a:ext>
                </a:extLst>
              </p:cNvPr>
              <p:cNvPicPr>
                <a:picLocks noChangeAspect="1"/>
              </p:cNvPicPr>
              <p:nvPr/>
            </p:nvPicPr>
            <p:blipFill>
              <a:blip r:embed="rId4">
                <a:duotone>
                  <a:prstClr val="black"/>
                  <a:schemeClr val="accent6">
                    <a:tint val="45000"/>
                    <a:satMod val="400000"/>
                  </a:schemeClr>
                </a:duotone>
              </a:blip>
              <a:stretch>
                <a:fillRect/>
              </a:stretch>
            </p:blipFill>
            <p:spPr>
              <a:xfrm>
                <a:off x="6345836" y="4385595"/>
                <a:ext cx="666448" cy="199934"/>
              </a:xfrm>
              <a:prstGeom prst="rect">
                <a:avLst/>
              </a:prstGeom>
              <a:solidFill>
                <a:srgbClr val="16966D"/>
              </a:solidFill>
            </p:spPr>
          </p:pic>
          <p:pic>
            <p:nvPicPr>
              <p:cNvPr id="71" name="Picture 70">
                <a:extLst>
                  <a:ext uri="{C183D7F6-B498-43B3-948B-1728B52AA6E4}">
                    <adec:decorative xmlns:adec="http://schemas.microsoft.com/office/drawing/2017/decorative" xmlns="" val="1"/>
                  </a:ext>
                </a:extLst>
              </p:cNvPr>
              <p:cNvPicPr>
                <a:picLocks noChangeAspect="1"/>
              </p:cNvPicPr>
              <p:nvPr/>
            </p:nvPicPr>
            <p:blipFill>
              <a:blip r:embed="rId4">
                <a:duotone>
                  <a:prstClr val="black"/>
                  <a:schemeClr val="accent6">
                    <a:tint val="45000"/>
                    <a:satMod val="400000"/>
                  </a:schemeClr>
                </a:duotone>
              </a:blip>
              <a:stretch>
                <a:fillRect/>
              </a:stretch>
            </p:blipFill>
            <p:spPr>
              <a:xfrm>
                <a:off x="7208734" y="4385595"/>
                <a:ext cx="666448" cy="199934"/>
              </a:xfrm>
              <a:prstGeom prst="rect">
                <a:avLst/>
              </a:prstGeom>
              <a:solidFill>
                <a:srgbClr val="16966D"/>
              </a:solidFill>
            </p:spPr>
          </p:pic>
          <p:pic>
            <p:nvPicPr>
              <p:cNvPr id="72" name="Picture 71">
                <a:extLst>
                  <a:ext uri="{C183D7F6-B498-43B3-948B-1728B52AA6E4}">
                    <adec:decorative xmlns:adec="http://schemas.microsoft.com/office/drawing/2017/decorative" xmlns="" val="1"/>
                  </a:ext>
                </a:extLst>
              </p:cNvPr>
              <p:cNvPicPr>
                <a:picLocks noChangeAspect="1"/>
              </p:cNvPicPr>
              <p:nvPr/>
            </p:nvPicPr>
            <p:blipFill>
              <a:blip r:embed="rId4">
                <a:duotone>
                  <a:prstClr val="black"/>
                  <a:schemeClr val="accent6">
                    <a:tint val="45000"/>
                    <a:satMod val="400000"/>
                  </a:schemeClr>
                </a:duotone>
              </a:blip>
              <a:stretch>
                <a:fillRect/>
              </a:stretch>
            </p:blipFill>
            <p:spPr>
              <a:xfrm>
                <a:off x="8069049" y="4385595"/>
                <a:ext cx="666448" cy="199934"/>
              </a:xfrm>
              <a:prstGeom prst="rect">
                <a:avLst/>
              </a:prstGeom>
              <a:solidFill>
                <a:srgbClr val="16966D"/>
              </a:solidFill>
            </p:spPr>
          </p:pic>
          <p:pic>
            <p:nvPicPr>
              <p:cNvPr id="41" name="Graphic 20">
                <a:extLst>
                  <a:ext uri="{FF2B5EF4-FFF2-40B4-BE49-F238E27FC236}">
                    <a16:creationId xmlns:a16="http://schemas.microsoft.com/office/drawing/2014/main" id="{7A14C722-6428-F644-AAFC-49DE6CD659D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20621" y="2176541"/>
                <a:ext cx="457345" cy="534733"/>
              </a:xfrm>
              <a:prstGeom prst="rect">
                <a:avLst/>
              </a:prstGeom>
            </p:spPr>
          </p:pic>
          <p:pic>
            <p:nvPicPr>
              <p:cNvPr id="44" name="Graphic 20">
                <a:extLst>
                  <a:ext uri="{FF2B5EF4-FFF2-40B4-BE49-F238E27FC236}">
                    <a16:creationId xmlns:a16="http://schemas.microsoft.com/office/drawing/2014/main" id="{7A14C722-6428-F644-AAFC-49DE6CD659D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450388" y="2176541"/>
                <a:ext cx="457345" cy="534733"/>
              </a:xfrm>
              <a:prstGeom prst="rect">
                <a:avLst/>
              </a:prstGeom>
            </p:spPr>
          </p:pic>
          <p:pic>
            <p:nvPicPr>
              <p:cNvPr id="47" name="Graphic 20">
                <a:extLst>
                  <a:ext uri="{FF2B5EF4-FFF2-40B4-BE49-F238E27FC236}">
                    <a16:creationId xmlns:a16="http://schemas.microsoft.com/office/drawing/2014/main" id="{7A14C722-6428-F644-AAFC-49DE6CD659D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280153" y="2195326"/>
                <a:ext cx="457345" cy="534733"/>
              </a:xfrm>
              <a:prstGeom prst="rect">
                <a:avLst/>
              </a:prstGeom>
            </p:spPr>
          </p:pic>
          <p:pic>
            <p:nvPicPr>
              <p:cNvPr id="48" name="Graphic 20">
                <a:extLst>
                  <a:ext uri="{FF2B5EF4-FFF2-40B4-BE49-F238E27FC236}">
                    <a16:creationId xmlns:a16="http://schemas.microsoft.com/office/drawing/2014/main" id="{7A14C722-6428-F644-AAFC-49DE6CD659D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109920" y="2195326"/>
                <a:ext cx="457345" cy="534733"/>
              </a:xfrm>
              <a:prstGeom prst="rect">
                <a:avLst/>
              </a:prstGeom>
            </p:spPr>
          </p:pic>
          <p:sp>
            <p:nvSpPr>
              <p:cNvPr id="30" name="TextBox 29">
                <a:extLst>
                  <a:ext uri="{FF2B5EF4-FFF2-40B4-BE49-F238E27FC236}">
                    <a16:creationId xmlns:a16="http://schemas.microsoft.com/office/drawing/2014/main" id="{8E54595B-A161-CE40-B760-CE2D4C69ABE2}"/>
                  </a:ext>
                </a:extLst>
              </p:cNvPr>
              <p:cNvSpPr txBox="1"/>
              <p:nvPr/>
            </p:nvSpPr>
            <p:spPr>
              <a:xfrm>
                <a:off x="6347964" y="5895418"/>
                <a:ext cx="1599156" cy="338554"/>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Servidores host</a:t>
                </a:r>
              </a:p>
            </p:txBody>
          </p:sp>
          <p:sp>
            <p:nvSpPr>
              <p:cNvPr id="31" name="Rectangle 30">
                <a:extLst>
                  <a:ext uri="{FF2B5EF4-FFF2-40B4-BE49-F238E27FC236}">
                    <a16:creationId xmlns:a16="http://schemas.microsoft.com/office/drawing/2014/main" id="{AC2FF551-8BF0-044B-820C-1999F417F31D}"/>
                  </a:ext>
                </a:extLst>
              </p:cNvPr>
              <p:cNvSpPr/>
              <p:nvPr/>
            </p:nvSpPr>
            <p:spPr>
              <a:xfrm>
                <a:off x="8810355" y="2976095"/>
                <a:ext cx="971432" cy="745426"/>
              </a:xfrm>
              <a:prstGeom prst="rect">
                <a:avLst/>
              </a:prstGeom>
              <a:solidFill>
                <a:schemeClr val="bg1"/>
              </a:solidFill>
              <a:ln w="12700" cmpd="sng">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rtl="0"/>
                <a:r>
                  <a:rPr lang="pt-BR" sz="1600">
                    <a:solidFill>
                      <a:srgbClr val="000000"/>
                    </a:solidFill>
                    <a:ea typeface="Amazon Ember" panose="02000000000000000000" pitchFamily="2" charset="0"/>
                  </a:rPr>
                  <a:t>Rede</a:t>
                </a:r>
              </a:p>
            </p:txBody>
          </p:sp>
          <p:sp>
            <p:nvSpPr>
              <p:cNvPr id="32" name="Rectangle 31">
                <a:extLst>
                  <a:ext uri="{FF2B5EF4-FFF2-40B4-BE49-F238E27FC236}">
                    <a16:creationId xmlns:a16="http://schemas.microsoft.com/office/drawing/2014/main" id="{626C507D-8CAF-924A-B2AA-1E4D402BCF98}"/>
                  </a:ext>
                </a:extLst>
              </p:cNvPr>
              <p:cNvSpPr/>
              <p:nvPr/>
            </p:nvSpPr>
            <p:spPr>
              <a:xfrm>
                <a:off x="8810355" y="4263398"/>
                <a:ext cx="1262751" cy="933486"/>
              </a:xfrm>
              <a:prstGeom prst="rect">
                <a:avLst/>
              </a:prstGeom>
              <a:solidFill>
                <a:schemeClr val="bg1"/>
              </a:solidFill>
              <a:ln w="12700" cmpd="sng">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rtl="0"/>
                <a:r>
                  <a:rPr lang="pt-BR" sz="1600">
                    <a:solidFill>
                      <a:srgbClr val="000000"/>
                    </a:solidFill>
                    <a:ea typeface="Amazon Ember" panose="02000000000000000000" pitchFamily="2" charset="0"/>
                  </a:rPr>
                  <a:t>Otimizado para Amazon EBS</a:t>
                </a:r>
              </a:p>
            </p:txBody>
          </p:sp>
          <p:pic>
            <p:nvPicPr>
              <p:cNvPr id="34" name="Graphic 24">
                <a:extLst>
                  <a:ext uri="{FF2B5EF4-FFF2-40B4-BE49-F238E27FC236}">
                    <a16:creationId xmlns:a16="http://schemas.microsoft.com/office/drawing/2014/main" id="{40C0F589-D41F-9C46-8D32-30A50568A4ED}"/>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915917" y="4280511"/>
                <a:ext cx="711200" cy="711200"/>
              </a:xfrm>
              <a:prstGeom prst="rect">
                <a:avLst/>
              </a:prstGeom>
            </p:spPr>
          </p:pic>
          <p:cxnSp>
            <p:nvCxnSpPr>
              <p:cNvPr id="35" name="Elbow Connector 34">
                <a:extLst>
                  <a:ext uri="{FF2B5EF4-FFF2-40B4-BE49-F238E27FC236}">
                    <a16:creationId xmlns:a16="http://schemas.microsoft.com/office/drawing/2014/main" id="{4380DE4F-CF2C-A94D-871E-4CE330139276}"/>
                  </a:ext>
                </a:extLst>
              </p:cNvPr>
              <p:cNvCxnSpPr>
                <a:cxnSpLocks/>
                <a:endCxn id="34" idx="1"/>
              </p:cNvCxnSpPr>
              <p:nvPr/>
            </p:nvCxnSpPr>
            <p:spPr>
              <a:xfrm>
                <a:off x="9781787" y="3624205"/>
                <a:ext cx="1134130" cy="1011906"/>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pic>
            <p:nvPicPr>
              <p:cNvPr id="37" name="Graphic 15">
                <a:extLst>
                  <a:ext uri="{FF2B5EF4-FFF2-40B4-BE49-F238E27FC236}">
                    <a16:creationId xmlns:a16="http://schemas.microsoft.com/office/drawing/2014/main" id="{2CAF5DBA-6B93-A14E-940E-0FA6B74917AB}"/>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0882035" y="1625986"/>
                <a:ext cx="771325" cy="771325"/>
              </a:xfrm>
              <a:prstGeom prst="rect">
                <a:avLst/>
              </a:prstGeom>
            </p:spPr>
          </p:pic>
          <p:cxnSp>
            <p:nvCxnSpPr>
              <p:cNvPr id="39" name="Elbow Connector 38">
                <a:extLst>
                  <a:ext uri="{FF2B5EF4-FFF2-40B4-BE49-F238E27FC236}">
                    <a16:creationId xmlns:a16="http://schemas.microsoft.com/office/drawing/2014/main" id="{428D4139-2BA7-6E46-B207-2A9E09F85156}"/>
                  </a:ext>
                </a:extLst>
              </p:cNvPr>
              <p:cNvCxnSpPr>
                <a:cxnSpLocks/>
                <a:endCxn id="37" idx="1"/>
              </p:cNvCxnSpPr>
              <p:nvPr/>
            </p:nvCxnSpPr>
            <p:spPr>
              <a:xfrm flipV="1">
                <a:off x="9781787" y="2011649"/>
                <a:ext cx="1100248" cy="1048384"/>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45" name="TextBox 44">
                <a:extLst>
                  <a:ext uri="{FF2B5EF4-FFF2-40B4-BE49-F238E27FC236}">
                    <a16:creationId xmlns:a16="http://schemas.microsoft.com/office/drawing/2014/main" id="{DA6CC2F4-4C48-AB46-A2B8-5B88F3A414D3}"/>
                  </a:ext>
                </a:extLst>
              </p:cNvPr>
              <p:cNvSpPr txBox="1"/>
              <p:nvPr/>
            </p:nvSpPr>
            <p:spPr>
              <a:xfrm>
                <a:off x="10716960" y="2226141"/>
                <a:ext cx="1062513" cy="338554"/>
              </a:xfrm>
              <a:prstGeom prst="rect">
                <a:avLst/>
              </a:prstGeom>
              <a:noFill/>
            </p:spPr>
            <p:txBody>
              <a:bodyPr wrap="square" rtlCol="0">
                <a:spAutoFit/>
              </a:bodyPr>
              <a:lstStyle/>
              <a:p>
                <a:pPr algn="ctr" rtl="0"/>
                <a:r>
                  <a:rPr lang="pt-BR" sz="1600"/>
                  <a:t>Internet</a:t>
                </a:r>
              </a:p>
            </p:txBody>
          </p:sp>
          <p:sp>
            <p:nvSpPr>
              <p:cNvPr id="46" name="TextBox 45">
                <a:extLst>
                  <a:ext uri="{FF2B5EF4-FFF2-40B4-BE49-F238E27FC236}">
                    <a16:creationId xmlns:a16="http://schemas.microsoft.com/office/drawing/2014/main" id="{3EBE818B-CDF5-BF4C-BD99-CA13E95D9729}"/>
                  </a:ext>
                </a:extLst>
              </p:cNvPr>
              <p:cNvSpPr txBox="1"/>
              <p:nvPr/>
            </p:nvSpPr>
            <p:spPr>
              <a:xfrm>
                <a:off x="10525554" y="3571336"/>
                <a:ext cx="1513305" cy="338554"/>
              </a:xfrm>
              <a:prstGeom prst="rect">
                <a:avLst/>
              </a:prstGeom>
              <a:noFill/>
            </p:spPr>
            <p:txBody>
              <a:bodyPr wrap="square" rtlCol="0">
                <a:spAutoFit/>
              </a:bodyPr>
              <a:lstStyle/>
              <a:p>
                <a:pPr algn="ctr" rtl="0"/>
                <a:r>
                  <a:rPr lang="pt-BR" sz="1600"/>
                  <a:t>Serviços da AWS</a:t>
                </a:r>
              </a:p>
            </p:txBody>
          </p:sp>
          <p:cxnSp>
            <p:nvCxnSpPr>
              <p:cNvPr id="56" name="Straight Arrow Connector 55">
                <a:extLst>
                  <a:ext uri="{FF2B5EF4-FFF2-40B4-BE49-F238E27FC236}">
                    <a16:creationId xmlns:a16="http://schemas.microsoft.com/office/drawing/2014/main" id="{EE88CA0D-2759-5E4E-AB18-6079D15DB898}"/>
                  </a:ext>
                </a:extLst>
              </p:cNvPr>
              <p:cNvCxnSpPr>
                <a:cxnSpLocks/>
              </p:cNvCxnSpPr>
              <p:nvPr/>
            </p:nvCxnSpPr>
            <p:spPr>
              <a:xfrm>
                <a:off x="9781787" y="3342736"/>
                <a:ext cx="110024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EFF2976-7254-534A-ABA2-95B2F6D762BE}"/>
                  </a:ext>
                </a:extLst>
              </p:cNvPr>
              <p:cNvCxnSpPr>
                <a:cxnSpLocks/>
                <a:stCxn id="32" idx="3"/>
              </p:cNvCxnSpPr>
              <p:nvPr/>
            </p:nvCxnSpPr>
            <p:spPr>
              <a:xfrm flipV="1">
                <a:off x="10073106" y="4636875"/>
                <a:ext cx="842811" cy="93266"/>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5CAE39D-47DB-7948-A30F-7C9D493D88C1}"/>
                  </a:ext>
                  <a:ext uri="{C183D7F6-B498-43B3-948B-1728B52AA6E4}">
                    <adec:decorative xmlns:adec="http://schemas.microsoft.com/office/drawing/2017/decorative" xmlns="" val="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919115" y="3098834"/>
                <a:ext cx="743362" cy="446017"/>
              </a:xfrm>
              <a:prstGeom prst="rect">
                <a:avLst/>
              </a:prstGeom>
            </p:spPr>
          </p:pic>
          <p:pic>
            <p:nvPicPr>
              <p:cNvPr id="42" name="Graphic 41">
                <a:extLst>
                  <a:ext uri="{FF2B5EF4-FFF2-40B4-BE49-F238E27FC236}">
                    <a16:creationId xmlns:a16="http://schemas.microsoft.com/office/drawing/2014/main" id="{13743985-1356-5F48-A63E-8C30D8BC9F7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455902" y="3287649"/>
                <a:ext cx="780211" cy="780211"/>
              </a:xfrm>
              <a:prstGeom prst="rect">
                <a:avLst/>
              </a:prstGeom>
            </p:spPr>
          </p:pic>
          <p:pic>
            <p:nvPicPr>
              <p:cNvPr id="49" name="Graphic 48">
                <a:extLst>
                  <a:ext uri="{FF2B5EF4-FFF2-40B4-BE49-F238E27FC236}">
                    <a16:creationId xmlns:a16="http://schemas.microsoft.com/office/drawing/2014/main" id="{839B0E02-21FB-7349-B8E5-DC4A5F4364B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288953" y="3301155"/>
                <a:ext cx="780211" cy="780211"/>
              </a:xfrm>
              <a:prstGeom prst="rect">
                <a:avLst/>
              </a:prstGeom>
            </p:spPr>
          </p:pic>
          <p:pic>
            <p:nvPicPr>
              <p:cNvPr id="50" name="Graphic 49">
                <a:extLst>
                  <a:ext uri="{FF2B5EF4-FFF2-40B4-BE49-F238E27FC236}">
                    <a16:creationId xmlns:a16="http://schemas.microsoft.com/office/drawing/2014/main" id="{75466700-2A0B-6F41-9327-CB869F6F05F2}"/>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118719" y="3284237"/>
                <a:ext cx="780211" cy="780211"/>
              </a:xfrm>
              <a:prstGeom prst="rect">
                <a:avLst/>
              </a:prstGeom>
            </p:spPr>
          </p:pic>
          <p:pic>
            <p:nvPicPr>
              <p:cNvPr id="51" name="Graphic 50">
                <a:extLst>
                  <a:ext uri="{FF2B5EF4-FFF2-40B4-BE49-F238E27FC236}">
                    <a16:creationId xmlns:a16="http://schemas.microsoft.com/office/drawing/2014/main" id="{E19F0318-D40F-7645-B5DF-243CA25E3D1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947120" y="3286162"/>
                <a:ext cx="780211" cy="780211"/>
              </a:xfrm>
              <a:prstGeom prst="rect">
                <a:avLst/>
              </a:prstGeom>
            </p:spPr>
          </p:pic>
        </p:grpSp>
        <p:sp>
          <p:nvSpPr>
            <p:cNvPr id="33" name="TextBox 32">
              <a:extLst>
                <a:ext uri="{FF2B5EF4-FFF2-40B4-BE49-F238E27FC236}">
                  <a16:creationId xmlns:a16="http://schemas.microsoft.com/office/drawing/2014/main" id="{111B72D8-ED9F-3B40-80BE-207715986C07}"/>
                </a:ext>
              </a:extLst>
            </p:cNvPr>
            <p:cNvSpPr txBox="1"/>
            <p:nvPr/>
          </p:nvSpPr>
          <p:spPr>
            <a:xfrm>
              <a:off x="10346909" y="5007529"/>
              <a:ext cx="1849217" cy="584775"/>
            </a:xfrm>
            <a:prstGeom prst="rect">
              <a:avLst/>
            </a:prstGeom>
            <a:noFill/>
          </p:spPr>
          <p:txBody>
            <a:bodyPr wrap="square" rtlCol="0">
              <a:spAutoFit/>
            </a:bodyPr>
            <a:lstStyle/>
            <a:p>
              <a:pPr algn="ctr" rtl="0"/>
              <a:r>
                <a:rPr lang="pt-BR" sz="1600"/>
                <a:t>Amazon EBS (armazenamento)</a:t>
              </a:r>
            </a:p>
          </p:txBody>
        </p:sp>
      </p:grpSp>
    </p:spTree>
    <p:custDataLst>
      <p:tags r:id="rId1"/>
    </p:custDataLst>
    <p:extLst>
      <p:ext uri="{BB962C8B-B14F-4D97-AF65-F5344CB8AC3E}">
        <p14:creationId xmlns:p14="http://schemas.microsoft.com/office/powerpoint/2010/main" val="3318357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13A09-D74E-7E4A-A23D-81C451136BD0}"/>
              </a:ext>
            </a:extLst>
          </p:cNvPr>
          <p:cNvSpPr>
            <a:spLocks noGrp="1"/>
          </p:cNvSpPr>
          <p:nvPr>
            <p:ph type="title"/>
          </p:nvPr>
        </p:nvSpPr>
        <p:spPr/>
        <p:txBody>
          <a:bodyPr rtlCol="0"/>
          <a:lstStyle/>
          <a:p>
            <a:pPr rtl="0"/>
            <a:r>
              <a:rPr lang="pt-BR"/>
              <a:t>Casos de uso do Amazon EC2</a:t>
            </a:r>
          </a:p>
        </p:txBody>
      </p:sp>
      <p:sp>
        <p:nvSpPr>
          <p:cNvPr id="5" name="Content Placeholder 4">
            <a:extLst>
              <a:ext uri="{FF2B5EF4-FFF2-40B4-BE49-F238E27FC236}">
                <a16:creationId xmlns:a16="http://schemas.microsoft.com/office/drawing/2014/main" id="{49AC65FE-A2B6-4F4A-8743-647BA3667F62}"/>
              </a:ext>
            </a:extLst>
          </p:cNvPr>
          <p:cNvSpPr>
            <a:spLocks noGrp="1"/>
          </p:cNvSpPr>
          <p:nvPr>
            <p:ph idx="1"/>
          </p:nvPr>
        </p:nvSpPr>
        <p:spPr>
          <a:xfrm>
            <a:off x="419099" y="1262759"/>
            <a:ext cx="5907559" cy="4648788"/>
          </a:xfrm>
        </p:spPr>
        <p:txBody>
          <a:bodyPr rtlCol="0"/>
          <a:lstStyle/>
          <a:p>
            <a:pPr marL="0" indent="0" rtl="0">
              <a:buNone/>
            </a:pPr>
            <a:r>
              <a:rPr lang="pt-BR" sz="2400"/>
              <a:t>Use o Amazon EC2 quando precisar de:</a:t>
            </a:r>
          </a:p>
          <a:p>
            <a:pPr lvl="2" rtl="0"/>
            <a:endParaRPr lang="en-US" sz="1200" dirty="0"/>
          </a:p>
          <a:p>
            <a:pPr rtl="0"/>
            <a:r>
              <a:rPr lang="pt-BR" sz="2000"/>
              <a:t>Controle completo dos recursos computacionais, incluindo </a:t>
            </a:r>
            <a:r>
              <a:rPr lang="pt-BR" sz="2000" i="1"/>
              <a:t>sistema operacional </a:t>
            </a:r>
            <a:r>
              <a:rPr lang="pt-BR" sz="2000"/>
              <a:t>e </a:t>
            </a:r>
            <a:r>
              <a:rPr lang="pt-BR" sz="2000" i="1"/>
              <a:t>tipo de processador </a:t>
            </a:r>
            <a:endParaRPr lang="en-US" sz="2000" dirty="0"/>
          </a:p>
          <a:p>
            <a:pPr lvl="2" rtl="0"/>
            <a:endParaRPr lang="en-US" sz="1200" dirty="0"/>
          </a:p>
          <a:p>
            <a:pPr rtl="0"/>
            <a:r>
              <a:rPr lang="pt-BR" sz="2000"/>
              <a:t>Opções para otimizar os custos de computação: </a:t>
            </a:r>
          </a:p>
          <a:p>
            <a:pPr lvl="1" rtl="0"/>
            <a:r>
              <a:rPr lang="pt-BR" sz="1800" i="1"/>
              <a:t>Instâncias sob demanda, instâncias spot</a:t>
            </a:r>
            <a:r>
              <a:rPr lang="pt-BR" sz="1800"/>
              <a:t> e </a:t>
            </a:r>
            <a:r>
              <a:rPr lang="pt-BR" sz="1800" i="1"/>
              <a:t>instâncias reservadas</a:t>
            </a:r>
            <a:endParaRPr lang="en-US" sz="1800" dirty="0"/>
          </a:p>
          <a:p>
            <a:pPr lvl="1" rtl="0"/>
            <a:r>
              <a:rPr lang="pt-BR" sz="1800" i="1"/>
              <a:t>Savings Plans</a:t>
            </a:r>
          </a:p>
          <a:p>
            <a:pPr lvl="3" rtl="0"/>
            <a:endParaRPr lang="en-US" sz="1200" i="1" dirty="0"/>
          </a:p>
          <a:p>
            <a:pPr rtl="0"/>
            <a:r>
              <a:rPr lang="pt-BR" sz="2000"/>
              <a:t>Capacidade de executar qualquer tipo de carga de trabalho, por exemplo: </a:t>
            </a:r>
          </a:p>
          <a:p>
            <a:pPr lvl="1" rtl="0"/>
            <a:r>
              <a:rPr lang="pt-BR" sz="1800"/>
              <a:t>Sites simples</a:t>
            </a:r>
          </a:p>
          <a:p>
            <a:pPr lvl="1" rtl="0"/>
            <a:r>
              <a:rPr lang="pt-BR" sz="1800"/>
              <a:t>Aplicações empresariais</a:t>
            </a:r>
          </a:p>
          <a:p>
            <a:pPr lvl="1" rtl="0"/>
            <a:r>
              <a:rPr lang="pt-BR" sz="1800"/>
              <a:t>Aplicações de computação de alta performance (HPC)</a:t>
            </a:r>
          </a:p>
        </p:txBody>
      </p:sp>
      <p:grpSp>
        <p:nvGrpSpPr>
          <p:cNvPr id="6" name="Group 5" descr="five boxes in a circle around Amazon EC2, labeled as follows: Web server, app server, database server, media server, and &quot;anything a server can do&quot;.">
            <a:extLst>
              <a:ext uri="{FF2B5EF4-FFF2-40B4-BE49-F238E27FC236}">
                <a16:creationId xmlns:a16="http://schemas.microsoft.com/office/drawing/2014/main" id="{339FE704-5B16-B441-88F0-1FBC6F8AE02E}"/>
              </a:ext>
            </a:extLst>
          </p:cNvPr>
          <p:cNvGrpSpPr/>
          <p:nvPr/>
        </p:nvGrpSpPr>
        <p:grpSpPr>
          <a:xfrm>
            <a:off x="5778374" y="1528175"/>
            <a:ext cx="6850232" cy="4566822"/>
            <a:chOff x="5494169" y="1297556"/>
            <a:chExt cx="6850232" cy="4566822"/>
          </a:xfrm>
        </p:grpSpPr>
        <p:graphicFrame>
          <p:nvGraphicFramePr>
            <p:cNvPr id="18" name="Diagram 17">
              <a:extLst>
                <a:ext uri="{FF2B5EF4-FFF2-40B4-BE49-F238E27FC236}">
                  <a16:creationId xmlns:a16="http://schemas.microsoft.com/office/drawing/2014/main" id="{A5C4B958-8ABC-9548-8FF7-9287059411E1}"/>
                </a:ext>
              </a:extLst>
            </p:cNvPr>
            <p:cNvGraphicFramePr/>
            <p:nvPr>
              <p:extLst>
                <p:ext uri="{D42A27DB-BD31-4B8C-83A1-F6EECF244321}">
                  <p14:modId xmlns:p14="http://schemas.microsoft.com/office/powerpoint/2010/main" val="1052782544"/>
                </p:ext>
              </p:extLst>
            </p:nvPr>
          </p:nvGraphicFramePr>
          <p:xfrm>
            <a:off x="5494169" y="1297556"/>
            <a:ext cx="6850232" cy="4566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9" name="Group 18">
              <a:extLst>
                <a:ext uri="{FF2B5EF4-FFF2-40B4-BE49-F238E27FC236}">
                  <a16:creationId xmlns:a16="http://schemas.microsoft.com/office/drawing/2014/main" id="{DE0FD262-FC51-774A-917F-19072980DA3D}"/>
                </a:ext>
              </a:extLst>
            </p:cNvPr>
            <p:cNvGrpSpPr/>
            <p:nvPr/>
          </p:nvGrpSpPr>
          <p:grpSpPr>
            <a:xfrm>
              <a:off x="8214897" y="2861503"/>
              <a:ext cx="1408776" cy="1562948"/>
              <a:chOff x="4828279" y="3326788"/>
              <a:chExt cx="1895666" cy="2103121"/>
            </a:xfrm>
          </p:grpSpPr>
          <p:sp>
            <p:nvSpPr>
              <p:cNvPr id="16" name="TextBox 15">
                <a:extLst>
                  <a:ext uri="{FF2B5EF4-FFF2-40B4-BE49-F238E27FC236}">
                    <a16:creationId xmlns:a16="http://schemas.microsoft.com/office/drawing/2014/main" id="{BE63CB82-021D-0246-81F1-C365D1E27124}"/>
                  </a:ext>
                </a:extLst>
              </p:cNvPr>
              <p:cNvSpPr txBox="1"/>
              <p:nvPr/>
            </p:nvSpPr>
            <p:spPr>
              <a:xfrm>
                <a:off x="4828279" y="4953639"/>
                <a:ext cx="1895666" cy="476270"/>
              </a:xfrm>
              <a:prstGeom prst="rect">
                <a:avLst/>
              </a:prstGeom>
              <a:noFill/>
            </p:spPr>
            <p:txBody>
              <a:bodyPr wrap="square" rtlCol="0">
                <a:spAutoFit/>
              </a:bodyPr>
              <a:lstStyle/>
              <a:p>
                <a:pPr algn="ctr" rtl="0"/>
                <a:r>
                  <a:rPr lang="pt-BR" sz="1700"/>
                  <a:t>Amazon EC2</a:t>
                </a:r>
              </a:p>
            </p:txBody>
          </p:sp>
          <p:pic>
            <p:nvPicPr>
              <p:cNvPr id="17" name="Graphic 16">
                <a:extLst>
                  <a:ext uri="{FF2B5EF4-FFF2-40B4-BE49-F238E27FC236}">
                    <a16:creationId xmlns:a16="http://schemas.microsoft.com/office/drawing/2014/main" id="{73BB991F-8BB2-1644-8C1E-25DB6E33F638}"/>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019460" y="3326788"/>
                <a:ext cx="1513305" cy="1513306"/>
              </a:xfrm>
              <a:prstGeom prst="rect">
                <a:avLst/>
              </a:prstGeom>
            </p:spPr>
          </p:pic>
        </p:grpSp>
      </p:grpSp>
    </p:spTree>
    <p:custDataLst>
      <p:tags r:id="rId1"/>
    </p:custDataLst>
    <p:extLst>
      <p:ext uri="{BB962C8B-B14F-4D97-AF65-F5344CB8AC3E}">
        <p14:creationId xmlns:p14="http://schemas.microsoft.com/office/powerpoint/2010/main" val="116314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C08C5-79B6-024C-9DDD-6C5FD3FA4919}"/>
              </a:ext>
            </a:extLst>
          </p:cNvPr>
          <p:cNvSpPr>
            <a:spLocks noGrp="1"/>
          </p:cNvSpPr>
          <p:nvPr>
            <p:ph type="title"/>
          </p:nvPr>
        </p:nvSpPr>
        <p:spPr/>
        <p:txBody>
          <a:bodyPr rtlCol="0"/>
          <a:lstStyle/>
          <a:p>
            <a:pPr rtl="0"/>
            <a:r>
              <a:rPr lang="pt-BR"/>
              <a:t>Provisionar uma instância do EC2</a:t>
            </a:r>
          </a:p>
        </p:txBody>
      </p:sp>
      <p:sp>
        <p:nvSpPr>
          <p:cNvPr id="48" name="TextBox 47">
            <a:extLst>
              <a:ext uri="{FF2B5EF4-FFF2-40B4-BE49-F238E27FC236}">
                <a16:creationId xmlns:a16="http://schemas.microsoft.com/office/drawing/2014/main" id="{A18BD5EA-34B5-9940-A1C5-D5C5B6FD9D6A}"/>
              </a:ext>
            </a:extLst>
          </p:cNvPr>
          <p:cNvSpPr txBox="1"/>
          <p:nvPr/>
        </p:nvSpPr>
        <p:spPr>
          <a:xfrm>
            <a:off x="353782" y="1210832"/>
            <a:ext cx="9155070" cy="461665"/>
          </a:xfrm>
          <a:prstGeom prst="rect">
            <a:avLst/>
          </a:prstGeom>
          <a:noFill/>
        </p:spPr>
        <p:txBody>
          <a:bodyPr wrap="none" rtlCol="0">
            <a:spAutoFit/>
          </a:bodyPr>
          <a:lstStyle/>
          <a:p>
            <a:pPr rtl="0"/>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Parâmetros de configuração de execução de instâncias </a:t>
            </a:r>
            <a:r>
              <a:rPr lang="pt-BR" sz="2400" dirty="0">
                <a:ea typeface="Amazon Ember" panose="020B0603020204020204" pitchFamily="34" charset="0"/>
                <a:cs typeface="Amazon Ember" panose="020B0603020204020204" pitchFamily="34" charset="0"/>
              </a:rPr>
              <a:t>essenciais</a:t>
            </a:r>
          </a:p>
        </p:txBody>
      </p:sp>
      <p:grpSp>
        <p:nvGrpSpPr>
          <p:cNvPr id="9" name="Group 8" descr="Seven items feed into an EC2 instance, they illustrate what is discussed in the notes below the slide (in clockwise-order from the top).">
            <a:extLst>
              <a:ext uri="{FF2B5EF4-FFF2-40B4-BE49-F238E27FC236}">
                <a16:creationId xmlns:a16="http://schemas.microsoft.com/office/drawing/2014/main" id="{1C2F5776-1309-194C-9FA5-3C62576DC9D9}"/>
              </a:ext>
            </a:extLst>
          </p:cNvPr>
          <p:cNvGrpSpPr/>
          <p:nvPr/>
        </p:nvGrpSpPr>
        <p:grpSpPr>
          <a:xfrm>
            <a:off x="999348" y="1730041"/>
            <a:ext cx="10156361" cy="4716010"/>
            <a:chOff x="999348" y="1730041"/>
            <a:chExt cx="10156361" cy="4716010"/>
          </a:xfrm>
        </p:grpSpPr>
        <p:grpSp>
          <p:nvGrpSpPr>
            <p:cNvPr id="5" name="Group 4">
              <a:extLst>
                <a:ext uri="{FF2B5EF4-FFF2-40B4-BE49-F238E27FC236}">
                  <a16:creationId xmlns:a16="http://schemas.microsoft.com/office/drawing/2014/main" id="{B5DC7118-962A-424E-A642-F3932D392B4F}"/>
                </a:ext>
              </a:extLst>
            </p:cNvPr>
            <p:cNvGrpSpPr/>
            <p:nvPr/>
          </p:nvGrpSpPr>
          <p:grpSpPr>
            <a:xfrm>
              <a:off x="999348" y="1730041"/>
              <a:ext cx="10156361" cy="4716010"/>
              <a:chOff x="418431" y="1366519"/>
              <a:chExt cx="10156361" cy="4716010"/>
            </a:xfrm>
          </p:grpSpPr>
          <p:grpSp>
            <p:nvGrpSpPr>
              <p:cNvPr id="6" name="Group 5">
                <a:extLst>
                  <a:ext uri="{FF2B5EF4-FFF2-40B4-BE49-F238E27FC236}">
                    <a16:creationId xmlns:a16="http://schemas.microsoft.com/office/drawing/2014/main" id="{88E53059-66F2-6E49-A81C-FFC955090281}"/>
                  </a:ext>
                </a:extLst>
              </p:cNvPr>
              <p:cNvGrpSpPr/>
              <p:nvPr/>
            </p:nvGrpSpPr>
            <p:grpSpPr>
              <a:xfrm>
                <a:off x="5526158" y="2762406"/>
                <a:ext cx="1463040" cy="1463040"/>
                <a:chOff x="4656514" y="4011018"/>
                <a:chExt cx="1463040" cy="1463040"/>
              </a:xfrm>
            </p:grpSpPr>
            <p:pic>
              <p:nvPicPr>
                <p:cNvPr id="7" name="Graphic 20">
                  <a:extLst>
                    <a:ext uri="{FF2B5EF4-FFF2-40B4-BE49-F238E27FC236}">
                      <a16:creationId xmlns:a16="http://schemas.microsoft.com/office/drawing/2014/main" id="{1723BA57-D8EF-F541-88A8-ACA4E7EEC1D6}"/>
                    </a:ext>
                    <a:ext uri="{C183D7F6-B498-43B3-948B-1728B52AA6E4}">
                      <adec:decorative xmlns:adec="http://schemas.microsoft.com/office/drawing/2017/decorative" xmlns="" val="1"/>
                    </a:ext>
                  </a:extLst>
                </p:cNvPr>
                <p:cNvPicPr>
                  <a:picLocks/>
                </p:cNvPicPr>
                <p:nvPr/>
              </p:nvPicPr>
              <p:blipFill>
                <a:blip r:embed="rId4">
                  <a:extLst>
                    <a:ext uri="{96DAC541-7B7A-43D3-8B79-37D633B846F1}">
                      <asvg:svgBlip xmlns:asvg="http://schemas.microsoft.com/office/drawing/2016/SVG/main" xmlns="" r:embed="rId5"/>
                    </a:ext>
                  </a:extLst>
                </a:blip>
                <a:stretch>
                  <a:fillRect/>
                </a:stretch>
              </p:blipFill>
              <p:spPr>
                <a:xfrm>
                  <a:off x="4656514" y="4011018"/>
                  <a:ext cx="1463040" cy="1463040"/>
                </a:xfrm>
                <a:prstGeom prst="rect">
                  <a:avLst/>
                </a:prstGeom>
              </p:spPr>
            </p:pic>
            <p:sp>
              <p:nvSpPr>
                <p:cNvPr id="8" name="TextBox 7">
                  <a:extLst>
                    <a:ext uri="{FF2B5EF4-FFF2-40B4-BE49-F238E27FC236}">
                      <a16:creationId xmlns:a16="http://schemas.microsoft.com/office/drawing/2014/main" id="{8293439A-E097-8942-B61D-07F251FF1184}"/>
                    </a:ext>
                  </a:extLst>
                </p:cNvPr>
                <p:cNvSpPr txBox="1"/>
                <p:nvPr/>
              </p:nvSpPr>
              <p:spPr>
                <a:xfrm>
                  <a:off x="4807611" y="4573093"/>
                  <a:ext cx="1170008" cy="369332"/>
                </a:xfrm>
                <a:prstGeom prst="rect">
                  <a:avLst/>
                </a:prstGeom>
                <a:noFill/>
              </p:spPr>
              <p:txBody>
                <a:bodyPr wrap="square" rtlCol="0">
                  <a:spAutoFit/>
                </a:bodyPr>
                <a:lstStyle/>
                <a:p>
                  <a:pPr algn="ctr" rtl="0"/>
                  <a:r>
                    <a:rPr lang="pt-BR">
                      <a:ea typeface="Amazon Ember" panose="02000000000000000000" pitchFamily="2" charset="0"/>
                    </a:rPr>
                    <a:t>Instância</a:t>
                  </a:r>
                </a:p>
              </p:txBody>
            </p:sp>
          </p:grpSp>
          <p:pic>
            <p:nvPicPr>
              <p:cNvPr id="10" name="Graphic 122">
                <a:extLst>
                  <a:ext uri="{FF2B5EF4-FFF2-40B4-BE49-F238E27FC236}">
                    <a16:creationId xmlns:a16="http://schemas.microsoft.com/office/drawing/2014/main" id="{73A25301-7C9E-0045-B9B9-81E600BE6DA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937047" y="1366519"/>
                <a:ext cx="650425" cy="650425"/>
              </a:xfrm>
              <a:prstGeom prst="rect">
                <a:avLst/>
              </a:prstGeom>
            </p:spPr>
          </p:pic>
          <p:sp>
            <p:nvSpPr>
              <p:cNvPr id="11" name="TextBox 10">
                <a:extLst>
                  <a:ext uri="{FF2B5EF4-FFF2-40B4-BE49-F238E27FC236}">
                    <a16:creationId xmlns:a16="http://schemas.microsoft.com/office/drawing/2014/main" id="{AE7840BC-8514-B342-8D56-5D72C1BBFC40}"/>
                  </a:ext>
                </a:extLst>
              </p:cNvPr>
              <p:cNvSpPr txBox="1"/>
              <p:nvPr/>
            </p:nvSpPr>
            <p:spPr>
              <a:xfrm>
                <a:off x="6587473" y="1399344"/>
                <a:ext cx="1860491" cy="584775"/>
              </a:xfrm>
              <a:prstGeom prst="rect">
                <a:avLst/>
              </a:prstGeom>
              <a:noFill/>
            </p:spPr>
            <p:txBody>
              <a:bodyPr wrap="square" rtlCol="0">
                <a:spAutoFit/>
              </a:bodyPr>
              <a:lstStyle/>
              <a:p>
                <a:pPr rtl="0"/>
                <a:r>
                  <a:rPr lang="pt-BR" sz="1600"/>
                  <a:t>Imagem de máquina da Amazon (AMI)</a:t>
                </a:r>
              </a:p>
            </p:txBody>
          </p:sp>
          <p:cxnSp>
            <p:nvCxnSpPr>
              <p:cNvPr id="12" name="Straight Arrow Connector 11">
                <a:extLst>
                  <a:ext uri="{FF2B5EF4-FFF2-40B4-BE49-F238E27FC236}">
                    <a16:creationId xmlns:a16="http://schemas.microsoft.com/office/drawing/2014/main" id="{910A9ED4-38FC-4F49-81FD-476187F25A26}"/>
                  </a:ext>
                </a:extLst>
              </p:cNvPr>
              <p:cNvCxnSpPr>
                <a:cxnSpLocks/>
                <a:stCxn id="7" idx="0"/>
                <a:endCxn id="10" idx="2"/>
              </p:cNvCxnSpPr>
              <p:nvPr/>
            </p:nvCxnSpPr>
            <p:spPr>
              <a:xfrm flipV="1">
                <a:off x="6257678" y="2016944"/>
                <a:ext cx="4582" cy="745462"/>
              </a:xfrm>
              <a:prstGeom prst="straightConnector1">
                <a:avLst/>
              </a:prstGeom>
              <a:noFill/>
              <a:ln w="12700" cap="flat" cmpd="sng" algn="ctr">
                <a:solidFill>
                  <a:srgbClr val="535B63"/>
                </a:solidFill>
                <a:prstDash val="solid"/>
                <a:miter lim="800000"/>
                <a:headEnd type="arrow" w="med" len="sm"/>
                <a:tailEnd type="none" w="med" len="sm"/>
              </a:ln>
              <a:effectLst/>
            </p:spPr>
          </p:cxnSp>
          <p:grpSp>
            <p:nvGrpSpPr>
              <p:cNvPr id="38" name="Group 37">
                <a:extLst>
                  <a:ext uri="{FF2B5EF4-FFF2-40B4-BE49-F238E27FC236}">
                    <a16:creationId xmlns:a16="http://schemas.microsoft.com/office/drawing/2014/main" id="{9D9F00C7-2622-0B46-8B6A-A48790454513}"/>
                  </a:ext>
                </a:extLst>
              </p:cNvPr>
              <p:cNvGrpSpPr/>
              <p:nvPr/>
            </p:nvGrpSpPr>
            <p:grpSpPr>
              <a:xfrm>
                <a:off x="8608630" y="1918321"/>
                <a:ext cx="1550581" cy="1401734"/>
                <a:chOff x="8442370" y="1835191"/>
                <a:chExt cx="1550581" cy="1401734"/>
              </a:xfrm>
            </p:grpSpPr>
            <p:grpSp>
              <p:nvGrpSpPr>
                <p:cNvPr id="37" name="Group 36">
                  <a:extLst>
                    <a:ext uri="{FF2B5EF4-FFF2-40B4-BE49-F238E27FC236}">
                      <a16:creationId xmlns:a16="http://schemas.microsoft.com/office/drawing/2014/main" id="{8477810A-8B72-3540-919E-59A8F8AE4D5C}"/>
                    </a:ext>
                  </a:extLst>
                </p:cNvPr>
                <p:cNvGrpSpPr/>
                <p:nvPr/>
              </p:nvGrpSpPr>
              <p:grpSpPr>
                <a:xfrm>
                  <a:off x="8747761" y="1835191"/>
                  <a:ext cx="1010239" cy="1029682"/>
                  <a:chOff x="8747761" y="1835191"/>
                  <a:chExt cx="1010239" cy="1029682"/>
                </a:xfrm>
              </p:grpSpPr>
              <p:pic>
                <p:nvPicPr>
                  <p:cNvPr id="19" name="Graphic 18">
                    <a:extLst>
                      <a:ext uri="{FF2B5EF4-FFF2-40B4-BE49-F238E27FC236}">
                        <a16:creationId xmlns:a16="http://schemas.microsoft.com/office/drawing/2014/main" id="{2E506CE5-27AD-0E47-A136-4284274C9F2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47761" y="1835191"/>
                    <a:ext cx="469900" cy="469900"/>
                  </a:xfrm>
                  <a:prstGeom prst="rect">
                    <a:avLst/>
                  </a:prstGeom>
                </p:spPr>
              </p:pic>
              <p:pic>
                <p:nvPicPr>
                  <p:cNvPr id="20" name="Graphic 19">
                    <a:extLst>
                      <a:ext uri="{FF2B5EF4-FFF2-40B4-BE49-F238E27FC236}">
                        <a16:creationId xmlns:a16="http://schemas.microsoft.com/office/drawing/2014/main" id="{605A3BE0-66B8-2142-8C9B-1B00D834CEA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288100" y="2394973"/>
                    <a:ext cx="469900" cy="469900"/>
                  </a:xfrm>
                  <a:prstGeom prst="rect">
                    <a:avLst/>
                  </a:prstGeom>
                </p:spPr>
              </p:pic>
              <p:pic>
                <p:nvPicPr>
                  <p:cNvPr id="21" name="Graphic 20">
                    <a:extLst>
                      <a:ext uri="{FF2B5EF4-FFF2-40B4-BE49-F238E27FC236}">
                        <a16:creationId xmlns:a16="http://schemas.microsoft.com/office/drawing/2014/main" id="{83522E04-75D7-2B44-92B9-2B5D734DB40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288100" y="1835191"/>
                    <a:ext cx="469900" cy="469900"/>
                  </a:xfrm>
                  <a:prstGeom prst="rect">
                    <a:avLst/>
                  </a:prstGeom>
                </p:spPr>
              </p:pic>
              <p:pic>
                <p:nvPicPr>
                  <p:cNvPr id="22" name="Graphic 21">
                    <a:extLst>
                      <a:ext uri="{FF2B5EF4-FFF2-40B4-BE49-F238E27FC236}">
                        <a16:creationId xmlns:a16="http://schemas.microsoft.com/office/drawing/2014/main" id="{ED568251-7276-E44A-BC68-14B987C4E0D5}"/>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747761" y="2377959"/>
                    <a:ext cx="469900" cy="469900"/>
                  </a:xfrm>
                  <a:prstGeom prst="rect">
                    <a:avLst/>
                  </a:prstGeom>
                </p:spPr>
              </p:pic>
            </p:grpSp>
            <p:sp>
              <p:nvSpPr>
                <p:cNvPr id="23" name="TextBox 22">
                  <a:extLst>
                    <a:ext uri="{FF2B5EF4-FFF2-40B4-BE49-F238E27FC236}">
                      <a16:creationId xmlns:a16="http://schemas.microsoft.com/office/drawing/2014/main" id="{0CF4E926-BCE8-FB46-8F71-65DB283C5B4C}"/>
                    </a:ext>
                  </a:extLst>
                </p:cNvPr>
                <p:cNvSpPr txBox="1"/>
                <p:nvPr/>
              </p:nvSpPr>
              <p:spPr>
                <a:xfrm>
                  <a:off x="8442370" y="2898371"/>
                  <a:ext cx="1550581" cy="338554"/>
                </a:xfrm>
                <a:prstGeom prst="rect">
                  <a:avLst/>
                </a:prstGeom>
                <a:noFill/>
              </p:spPr>
              <p:txBody>
                <a:bodyPr wrap="square" rtlCol="0">
                  <a:spAutoFit/>
                </a:bodyPr>
                <a:lstStyle/>
                <a:p>
                  <a:pPr algn="ctr" rtl="0"/>
                  <a:r>
                    <a:rPr lang="pt-BR" sz="1600"/>
                    <a:t>Tipo de instância</a:t>
                  </a:r>
                </a:p>
              </p:txBody>
            </p:sp>
          </p:grpSp>
          <p:cxnSp>
            <p:nvCxnSpPr>
              <p:cNvPr id="25" name="Straight Arrow Connector 24">
                <a:extLst>
                  <a:ext uri="{FF2B5EF4-FFF2-40B4-BE49-F238E27FC236}">
                    <a16:creationId xmlns:a16="http://schemas.microsoft.com/office/drawing/2014/main" id="{BD03DCDF-D932-6D40-8835-EB879AE3C570}"/>
                  </a:ext>
                </a:extLst>
              </p:cNvPr>
              <p:cNvCxnSpPr>
                <a:cxnSpLocks/>
              </p:cNvCxnSpPr>
              <p:nvPr/>
            </p:nvCxnSpPr>
            <p:spPr>
              <a:xfrm>
                <a:off x="7037550" y="4042760"/>
                <a:ext cx="1330601" cy="579432"/>
              </a:xfrm>
              <a:prstGeom prst="straightConnector1">
                <a:avLst/>
              </a:prstGeom>
              <a:noFill/>
              <a:ln w="12700" cap="flat" cmpd="sng" algn="ctr">
                <a:solidFill>
                  <a:srgbClr val="545B64"/>
                </a:solidFill>
                <a:prstDash val="solid"/>
                <a:miter lim="800000"/>
                <a:headEnd type="arrow" w="med" len="sm"/>
                <a:tailEnd type="none" w="med" len="sm"/>
              </a:ln>
              <a:effectLst/>
            </p:spPr>
          </p:cxnSp>
          <p:cxnSp>
            <p:nvCxnSpPr>
              <p:cNvPr id="26" name="Straight Arrow Connector 25">
                <a:extLst>
                  <a:ext uri="{FF2B5EF4-FFF2-40B4-BE49-F238E27FC236}">
                    <a16:creationId xmlns:a16="http://schemas.microsoft.com/office/drawing/2014/main" id="{6F88769E-13AD-FD4D-B414-9DC8168D1E0A}"/>
                  </a:ext>
                </a:extLst>
              </p:cNvPr>
              <p:cNvCxnSpPr>
                <a:cxnSpLocks/>
              </p:cNvCxnSpPr>
              <p:nvPr/>
            </p:nvCxnSpPr>
            <p:spPr>
              <a:xfrm flipV="1">
                <a:off x="7037550" y="2452007"/>
                <a:ext cx="1860491" cy="529494"/>
              </a:xfrm>
              <a:prstGeom prst="straightConnector1">
                <a:avLst/>
              </a:prstGeom>
              <a:noFill/>
              <a:ln w="12700" cap="flat" cmpd="sng" algn="ctr">
                <a:solidFill>
                  <a:srgbClr val="545B64"/>
                </a:solidFill>
                <a:prstDash val="solid"/>
                <a:miter lim="800000"/>
                <a:headEnd type="arrow" w="med" len="sm"/>
                <a:tailEnd type="none" w="med" len="sm"/>
              </a:ln>
              <a:effectLst/>
            </p:spPr>
          </p:cxnSp>
          <p:sp>
            <p:nvSpPr>
              <p:cNvPr id="29" name="TextBox 28">
                <a:extLst>
                  <a:ext uri="{FF2B5EF4-FFF2-40B4-BE49-F238E27FC236}">
                    <a16:creationId xmlns:a16="http://schemas.microsoft.com/office/drawing/2014/main" id="{A6BAF9C7-8403-264B-95C9-69D82E4C9BC3}"/>
                  </a:ext>
                </a:extLst>
              </p:cNvPr>
              <p:cNvSpPr txBox="1"/>
              <p:nvPr/>
            </p:nvSpPr>
            <p:spPr>
              <a:xfrm>
                <a:off x="8193047" y="5238618"/>
                <a:ext cx="2381745" cy="584775"/>
              </a:xfrm>
              <a:prstGeom prst="rect">
                <a:avLst/>
              </a:prstGeom>
              <a:solidFill>
                <a:schemeClr val="bg1"/>
              </a:solidFill>
            </p:spPr>
            <p:txBody>
              <a:bodyPr wrap="square" rtlCol="0">
                <a:spAutoFit/>
              </a:bodyPr>
              <a:lstStyle/>
              <a:p>
                <a:pPr algn="ctr" rtl="0"/>
                <a:r>
                  <a:rPr lang="pt-BR" sz="1600">
                    <a:ea typeface="Amazon Ember" panose="02000000000000000000" pitchFamily="2" charset="0"/>
                  </a:rPr>
                  <a:t>Posicionamento e endereçamento</a:t>
                </a:r>
              </a:p>
              <a:p>
                <a:pPr algn="ctr" rtl="0"/>
                <a:r>
                  <a:rPr lang="pt-BR" sz="1600">
                    <a:ea typeface="Amazon Ember" panose="02000000000000000000" pitchFamily="2" charset="0"/>
                  </a:rPr>
                  <a:t>da rede</a:t>
                </a:r>
              </a:p>
            </p:txBody>
          </p:sp>
          <p:grpSp>
            <p:nvGrpSpPr>
              <p:cNvPr id="36" name="Group 35">
                <a:extLst>
                  <a:ext uri="{FF2B5EF4-FFF2-40B4-BE49-F238E27FC236}">
                    <a16:creationId xmlns:a16="http://schemas.microsoft.com/office/drawing/2014/main" id="{CFAFA27C-F2D4-8843-86C0-6E437E8C88FB}"/>
                  </a:ext>
                </a:extLst>
              </p:cNvPr>
              <p:cNvGrpSpPr/>
              <p:nvPr/>
            </p:nvGrpSpPr>
            <p:grpSpPr>
              <a:xfrm>
                <a:off x="8501270" y="4062232"/>
                <a:ext cx="1765300" cy="1143000"/>
                <a:chOff x="2247089" y="2980147"/>
                <a:chExt cx="1765300" cy="1143000"/>
              </a:xfrm>
            </p:grpSpPr>
            <p:sp>
              <p:nvSpPr>
                <p:cNvPr id="34" name="Rectangle 33">
                  <a:extLst>
                    <a:ext uri="{FF2B5EF4-FFF2-40B4-BE49-F238E27FC236}">
                      <a16:creationId xmlns:a16="http://schemas.microsoft.com/office/drawing/2014/main" id="{9CD4B332-1E6E-7144-AA76-54A50F270878}"/>
                    </a:ext>
                  </a:extLst>
                </p:cNvPr>
                <p:cNvSpPr/>
                <p:nvPr/>
              </p:nvSpPr>
              <p:spPr>
                <a:xfrm>
                  <a:off x="2247089" y="2980147"/>
                  <a:ext cx="17653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ea typeface="+mn-ea"/>
                      <a:cs typeface="+mn-cs"/>
                    </a:rPr>
                    <a:t>VPC</a:t>
                  </a:r>
                </a:p>
              </p:txBody>
            </p:sp>
            <p:pic>
              <p:nvPicPr>
                <p:cNvPr id="35" name="Graphic 34">
                  <a:extLst>
                    <a:ext uri="{FF2B5EF4-FFF2-40B4-BE49-F238E27FC236}">
                      <a16:creationId xmlns:a16="http://schemas.microsoft.com/office/drawing/2014/main" id="{A941CD83-12C1-944B-9A1F-332187A2E92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247089" y="2980147"/>
                  <a:ext cx="330200" cy="330200"/>
                </a:xfrm>
                <a:prstGeom prst="rect">
                  <a:avLst/>
                </a:prstGeom>
              </p:spPr>
            </p:pic>
          </p:grpSp>
          <p:grpSp>
            <p:nvGrpSpPr>
              <p:cNvPr id="39" name="Group 38">
                <a:extLst>
                  <a:ext uri="{FF2B5EF4-FFF2-40B4-BE49-F238E27FC236}">
                    <a16:creationId xmlns:a16="http://schemas.microsoft.com/office/drawing/2014/main" id="{8D6EE483-ABEE-CA48-A343-AFDEE98BCE3A}"/>
                  </a:ext>
                </a:extLst>
              </p:cNvPr>
              <p:cNvGrpSpPr/>
              <p:nvPr/>
            </p:nvGrpSpPr>
            <p:grpSpPr>
              <a:xfrm>
                <a:off x="2472755" y="4844364"/>
                <a:ext cx="2178478" cy="1108077"/>
                <a:chOff x="8827300" y="1453068"/>
                <a:chExt cx="2178478" cy="1108077"/>
              </a:xfrm>
            </p:grpSpPr>
            <p:sp>
              <p:nvSpPr>
                <p:cNvPr id="40" name="TextBox 39">
                  <a:extLst>
                    <a:ext uri="{FF2B5EF4-FFF2-40B4-BE49-F238E27FC236}">
                      <a16:creationId xmlns:a16="http://schemas.microsoft.com/office/drawing/2014/main" id="{77B55D62-BA30-FE40-B8A4-D727ADA47BB2}"/>
                    </a:ext>
                  </a:extLst>
                </p:cNvPr>
                <p:cNvSpPr txBox="1"/>
                <p:nvPr/>
              </p:nvSpPr>
              <p:spPr>
                <a:xfrm>
                  <a:off x="8827300" y="2222591"/>
                  <a:ext cx="2178478" cy="338554"/>
                </a:xfrm>
                <a:prstGeom prst="rect">
                  <a:avLst/>
                </a:prstGeom>
                <a:noFill/>
              </p:spPr>
              <p:txBody>
                <a:bodyPr wrap="square" rtlCol="0">
                  <a:spAutoFit/>
                </a:bodyPr>
                <a:lstStyle/>
                <a:p>
                  <a:pPr algn="ctr" rtl="0"/>
                  <a:r>
                    <a:rPr lang="pt-BR" sz="1600">
                      <a:ea typeface="Amazon Ember" panose="02000000000000000000" pitchFamily="2" charset="0"/>
                    </a:rPr>
                    <a:t>Dados do usuário</a:t>
                  </a:r>
                </a:p>
              </p:txBody>
            </p:sp>
            <p:grpSp>
              <p:nvGrpSpPr>
                <p:cNvPr id="41" name="Group 40">
                  <a:extLst>
                    <a:ext uri="{FF2B5EF4-FFF2-40B4-BE49-F238E27FC236}">
                      <a16:creationId xmlns:a16="http://schemas.microsoft.com/office/drawing/2014/main" id="{694BF84E-77F0-9747-8B16-22C9B1F06A07}"/>
                    </a:ext>
                  </a:extLst>
                </p:cNvPr>
                <p:cNvGrpSpPr/>
                <p:nvPr/>
              </p:nvGrpSpPr>
              <p:grpSpPr>
                <a:xfrm>
                  <a:off x="9477087" y="1453068"/>
                  <a:ext cx="878902" cy="779370"/>
                  <a:chOff x="9748147" y="1453068"/>
                  <a:chExt cx="878902" cy="779370"/>
                </a:xfrm>
              </p:grpSpPr>
              <p:sp>
                <p:nvSpPr>
                  <p:cNvPr id="42" name="Cube 41">
                    <a:extLst>
                      <a:ext uri="{FF2B5EF4-FFF2-40B4-BE49-F238E27FC236}">
                        <a16:creationId xmlns:a16="http://schemas.microsoft.com/office/drawing/2014/main" id="{898D1EE9-1B2F-8A44-9A58-C86AAB93459B}"/>
                      </a:ext>
                    </a:extLst>
                  </p:cNvPr>
                  <p:cNvSpPr/>
                  <p:nvPr/>
                </p:nvSpPr>
                <p:spPr>
                  <a:xfrm>
                    <a:off x="9748147" y="1714950"/>
                    <a:ext cx="463414" cy="458908"/>
                  </a:xfrm>
                  <a:prstGeom prst="cube">
                    <a:avLst/>
                  </a:prstGeom>
                </p:spPr>
                <p:style>
                  <a:lnRef idx="2">
                    <a:schemeClr val="accent4"/>
                  </a:lnRef>
                  <a:fillRef idx="1">
                    <a:schemeClr val="lt1"/>
                  </a:fillRef>
                  <a:effectRef idx="0">
                    <a:schemeClr val="accent4"/>
                  </a:effectRef>
                  <a:fontRef idx="minor">
                    <a:schemeClr val="dk1"/>
                  </a:fontRef>
                </p:style>
                <p:txBody>
                  <a:bodyPr rtlCol="0" anchor="ctr"/>
                  <a:lstStyle/>
                  <a:p>
                    <a:pPr algn="ctr" rtl="0"/>
                    <a:endParaRPr lang="en-US" dirty="0">
                      <a:latin typeface="Amazon Ember" panose="02000000000000000000" pitchFamily="2" charset="0"/>
                    </a:endParaRPr>
                  </a:p>
                </p:txBody>
              </p:sp>
              <p:sp>
                <p:nvSpPr>
                  <p:cNvPr id="43" name="Cube 42">
                    <a:extLst>
                      <a:ext uri="{FF2B5EF4-FFF2-40B4-BE49-F238E27FC236}">
                        <a16:creationId xmlns:a16="http://schemas.microsoft.com/office/drawing/2014/main" id="{31600936-CBB4-1C4C-BE49-FD505E928266}"/>
                      </a:ext>
                    </a:extLst>
                  </p:cNvPr>
                  <p:cNvSpPr/>
                  <p:nvPr/>
                </p:nvSpPr>
                <p:spPr>
                  <a:xfrm>
                    <a:off x="10163635" y="1773530"/>
                    <a:ext cx="463414" cy="458908"/>
                  </a:xfrm>
                  <a:prstGeom prst="cube">
                    <a:avLst/>
                  </a:prstGeom>
                </p:spPr>
                <p:style>
                  <a:lnRef idx="2">
                    <a:schemeClr val="accent4"/>
                  </a:lnRef>
                  <a:fillRef idx="1">
                    <a:schemeClr val="lt1"/>
                  </a:fillRef>
                  <a:effectRef idx="0">
                    <a:schemeClr val="accent4"/>
                  </a:effectRef>
                  <a:fontRef idx="minor">
                    <a:schemeClr val="dk1"/>
                  </a:fontRef>
                </p:style>
                <p:txBody>
                  <a:bodyPr rtlCol="0" anchor="ctr"/>
                  <a:lstStyle/>
                  <a:p>
                    <a:pPr algn="ctr" rtl="0"/>
                    <a:endParaRPr lang="en-US" dirty="0">
                      <a:latin typeface="Amazon Ember" panose="02000000000000000000" pitchFamily="2" charset="0"/>
                    </a:endParaRPr>
                  </a:p>
                </p:txBody>
              </p:sp>
              <p:sp>
                <p:nvSpPr>
                  <p:cNvPr id="44" name="Cube 43">
                    <a:extLst>
                      <a:ext uri="{FF2B5EF4-FFF2-40B4-BE49-F238E27FC236}">
                        <a16:creationId xmlns:a16="http://schemas.microsoft.com/office/drawing/2014/main" id="{A756E6BB-2A0B-CB45-A5CE-46B0B025E873}"/>
                      </a:ext>
                    </a:extLst>
                  </p:cNvPr>
                  <p:cNvSpPr/>
                  <p:nvPr/>
                </p:nvSpPr>
                <p:spPr>
                  <a:xfrm>
                    <a:off x="10052867" y="1453068"/>
                    <a:ext cx="423448" cy="458908"/>
                  </a:xfrm>
                  <a:prstGeom prst="cube">
                    <a:avLst/>
                  </a:prstGeom>
                </p:spPr>
                <p:style>
                  <a:lnRef idx="2">
                    <a:schemeClr val="accent4"/>
                  </a:lnRef>
                  <a:fillRef idx="1">
                    <a:schemeClr val="lt1"/>
                  </a:fillRef>
                  <a:effectRef idx="0">
                    <a:schemeClr val="accent4"/>
                  </a:effectRef>
                  <a:fontRef idx="minor">
                    <a:schemeClr val="dk1"/>
                  </a:fontRef>
                </p:style>
                <p:txBody>
                  <a:bodyPr rtlCol="0" anchor="ctr"/>
                  <a:lstStyle/>
                  <a:p>
                    <a:pPr algn="ctr" rtl="0"/>
                    <a:endParaRPr lang="en-US" dirty="0">
                      <a:latin typeface="Amazon Ember" panose="02000000000000000000" pitchFamily="2" charset="0"/>
                    </a:endParaRPr>
                  </a:p>
                </p:txBody>
              </p:sp>
            </p:grpSp>
          </p:grpSp>
          <p:grpSp>
            <p:nvGrpSpPr>
              <p:cNvPr id="45" name="Group 44">
                <a:extLst>
                  <a:ext uri="{FF2B5EF4-FFF2-40B4-BE49-F238E27FC236}">
                    <a16:creationId xmlns:a16="http://schemas.microsoft.com/office/drawing/2014/main" id="{DF05E1D4-737C-F940-99F1-2F87C7709C64}"/>
                  </a:ext>
                </a:extLst>
              </p:cNvPr>
              <p:cNvGrpSpPr/>
              <p:nvPr/>
            </p:nvGrpSpPr>
            <p:grpSpPr>
              <a:xfrm>
                <a:off x="5561587" y="5167598"/>
                <a:ext cx="1401346" cy="914931"/>
                <a:chOff x="915751" y="2798566"/>
                <a:chExt cx="1401346" cy="914931"/>
              </a:xfrm>
            </p:grpSpPr>
            <p:sp>
              <p:nvSpPr>
                <p:cNvPr id="46" name="TextBox 45">
                  <a:extLst>
                    <a:ext uri="{FF2B5EF4-FFF2-40B4-BE49-F238E27FC236}">
                      <a16:creationId xmlns:a16="http://schemas.microsoft.com/office/drawing/2014/main" id="{50F6E006-93C8-124F-81F0-86402A29D93D}"/>
                    </a:ext>
                  </a:extLst>
                </p:cNvPr>
                <p:cNvSpPr txBox="1"/>
                <p:nvPr/>
              </p:nvSpPr>
              <p:spPr>
                <a:xfrm>
                  <a:off x="915751" y="3374943"/>
                  <a:ext cx="1401346" cy="338554"/>
                </a:xfrm>
                <a:prstGeom prst="rect">
                  <a:avLst/>
                </a:prstGeom>
                <a:noFill/>
              </p:spPr>
              <p:txBody>
                <a:bodyPr wrap="none" rtlCol="0">
                  <a:spAutoFit/>
                </a:bodyPr>
                <a:lstStyle/>
                <a:p>
                  <a:pPr algn="ctr" rtl="0"/>
                  <a:r>
                    <a:rPr lang="pt-BR" sz="1600">
                      <a:ea typeface="Amazon Ember" panose="02000000000000000000" pitchFamily="2" charset="0"/>
                    </a:rPr>
                    <a:t>Função assumida</a:t>
                  </a:r>
                </a:p>
              </p:txBody>
            </p:sp>
            <p:pic>
              <p:nvPicPr>
                <p:cNvPr id="47" name="Graphic 54">
                  <a:extLst>
                    <a:ext uri="{FF2B5EF4-FFF2-40B4-BE49-F238E27FC236}">
                      <a16:creationId xmlns:a16="http://schemas.microsoft.com/office/drawing/2014/main" id="{178CD2D6-2E38-B346-871D-8469494D8616}"/>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265709" y="2798566"/>
                  <a:ext cx="701426" cy="701426"/>
                </a:xfrm>
                <a:prstGeom prst="rect">
                  <a:avLst/>
                </a:prstGeom>
              </p:spPr>
            </p:pic>
          </p:grpSp>
          <p:cxnSp>
            <p:nvCxnSpPr>
              <p:cNvPr id="49" name="Straight Arrow Connector 48">
                <a:extLst>
                  <a:ext uri="{FF2B5EF4-FFF2-40B4-BE49-F238E27FC236}">
                    <a16:creationId xmlns:a16="http://schemas.microsoft.com/office/drawing/2014/main" id="{DA06FEC0-F87E-5F48-865A-5EB891A3C802}"/>
                  </a:ext>
                </a:extLst>
              </p:cNvPr>
              <p:cNvCxnSpPr>
                <a:cxnSpLocks/>
                <a:stCxn id="47" idx="0"/>
              </p:cNvCxnSpPr>
              <p:nvPr/>
            </p:nvCxnSpPr>
            <p:spPr>
              <a:xfrm flipH="1" flipV="1">
                <a:off x="6254270" y="4438046"/>
                <a:ext cx="7988" cy="729552"/>
              </a:xfrm>
              <a:prstGeom prst="straightConnector1">
                <a:avLst/>
              </a:prstGeom>
              <a:noFill/>
              <a:ln w="12700" cap="flat" cmpd="sng" algn="ctr">
                <a:solidFill>
                  <a:srgbClr val="535B63"/>
                </a:solidFill>
                <a:prstDash val="solid"/>
                <a:miter lim="800000"/>
                <a:headEnd type="none" w="med" len="sm"/>
                <a:tailEnd type="arrow" w="med" len="sm"/>
              </a:ln>
              <a:effectLst/>
            </p:spPr>
          </p:cxnSp>
          <p:cxnSp>
            <p:nvCxnSpPr>
              <p:cNvPr id="55" name="Straight Arrow Connector 54">
                <a:extLst>
                  <a:ext uri="{FF2B5EF4-FFF2-40B4-BE49-F238E27FC236}">
                    <a16:creationId xmlns:a16="http://schemas.microsoft.com/office/drawing/2014/main" id="{FD45D9CC-D3E6-A443-8D69-97BE1AB4A278}"/>
                  </a:ext>
                </a:extLst>
              </p:cNvPr>
              <p:cNvCxnSpPr>
                <a:cxnSpLocks/>
              </p:cNvCxnSpPr>
              <p:nvPr/>
            </p:nvCxnSpPr>
            <p:spPr>
              <a:xfrm flipH="1">
                <a:off x="3915889" y="4042760"/>
                <a:ext cx="1480824" cy="760062"/>
              </a:xfrm>
              <a:prstGeom prst="straightConnector1">
                <a:avLst/>
              </a:prstGeom>
              <a:noFill/>
              <a:ln w="12700" cap="flat" cmpd="sng" algn="ctr">
                <a:solidFill>
                  <a:srgbClr val="545B64"/>
                </a:solidFill>
                <a:prstDash val="solid"/>
                <a:miter lim="800000"/>
                <a:headEnd type="arrow" w="med" len="sm"/>
                <a:tailEnd type="none" w="med" len="sm"/>
              </a:ln>
              <a:effectLst/>
            </p:spPr>
          </p:cxnSp>
          <p:grpSp>
            <p:nvGrpSpPr>
              <p:cNvPr id="72" name="Group 71">
                <a:extLst>
                  <a:ext uri="{FF2B5EF4-FFF2-40B4-BE49-F238E27FC236}">
                    <a16:creationId xmlns:a16="http://schemas.microsoft.com/office/drawing/2014/main" id="{01E4DC10-3414-E944-8246-24A334F9511D}"/>
                  </a:ext>
                </a:extLst>
              </p:cNvPr>
              <p:cNvGrpSpPr/>
              <p:nvPr/>
            </p:nvGrpSpPr>
            <p:grpSpPr>
              <a:xfrm>
                <a:off x="418431" y="3524265"/>
                <a:ext cx="2651233" cy="984977"/>
                <a:chOff x="252171" y="3288730"/>
                <a:chExt cx="2651233" cy="984977"/>
              </a:xfrm>
            </p:grpSpPr>
            <p:sp>
              <p:nvSpPr>
                <p:cNvPr id="60" name="TextBox 59">
                  <a:extLst>
                    <a:ext uri="{FF2B5EF4-FFF2-40B4-BE49-F238E27FC236}">
                      <a16:creationId xmlns:a16="http://schemas.microsoft.com/office/drawing/2014/main" id="{05F004B0-132B-4648-A198-3959515D4BA9}"/>
                    </a:ext>
                  </a:extLst>
                </p:cNvPr>
                <p:cNvSpPr txBox="1"/>
                <p:nvPr/>
              </p:nvSpPr>
              <p:spPr>
                <a:xfrm>
                  <a:off x="252171" y="3288730"/>
                  <a:ext cx="1716776" cy="584775"/>
                </a:xfrm>
                <a:prstGeom prst="rect">
                  <a:avLst/>
                </a:prstGeom>
                <a:noFill/>
              </p:spPr>
              <p:txBody>
                <a:bodyPr wrap="square" rtlCol="0">
                  <a:spAutoFit/>
                </a:bodyPr>
                <a:lstStyle/>
                <a:p>
                  <a:pPr algn="ctr" rtl="0"/>
                  <a:r>
                    <a:rPr lang="pt-BR" sz="1600">
                      <a:ea typeface="Amazon Ember" panose="02000000000000000000" pitchFamily="2" charset="0"/>
                    </a:rPr>
                    <a:t>Armazenamento de instâncias </a:t>
                  </a:r>
                  <a:r>
                    <a:rPr lang="pt-BR" sz="1600" i="1">
                      <a:ea typeface="Amazon Ember" panose="02000000000000000000" pitchFamily="2" charset="0"/>
                    </a:rPr>
                    <a:t>ou</a:t>
                  </a:r>
                </a:p>
                <a:p>
                  <a:pPr algn="ctr" rtl="0"/>
                  <a:r>
                    <a:rPr lang="pt-BR" sz="1600">
                      <a:ea typeface="Amazon Ember" panose="02000000000000000000" pitchFamily="2" charset="0"/>
                    </a:rPr>
                    <a:t>Amazon EBS</a:t>
                  </a:r>
                </a:p>
              </p:txBody>
            </p:sp>
            <p:pic>
              <p:nvPicPr>
                <p:cNvPr id="62" name="Graphic 24">
                  <a:extLst>
                    <a:ext uri="{FF2B5EF4-FFF2-40B4-BE49-F238E27FC236}">
                      <a16:creationId xmlns:a16="http://schemas.microsoft.com/office/drawing/2014/main" id="{4426F6B4-0783-8F40-87F6-E2BCFCBC0B58}"/>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2052087" y="3422390"/>
                  <a:ext cx="851317" cy="851317"/>
                </a:xfrm>
                <a:prstGeom prst="rect">
                  <a:avLst/>
                </a:prstGeom>
              </p:spPr>
            </p:pic>
          </p:grpSp>
          <p:pic>
            <p:nvPicPr>
              <p:cNvPr id="66" name="Graphic 65">
                <a:extLst>
                  <a:ext uri="{FF2B5EF4-FFF2-40B4-BE49-F238E27FC236}">
                    <a16:creationId xmlns:a16="http://schemas.microsoft.com/office/drawing/2014/main" id="{2ACF34C4-0A8B-6D4C-AC07-5FBB6AD6FAC0}"/>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4181332" y="1540615"/>
                <a:ext cx="469900" cy="469900"/>
              </a:xfrm>
              <a:prstGeom prst="rect">
                <a:avLst/>
              </a:prstGeom>
            </p:spPr>
          </p:pic>
          <p:cxnSp>
            <p:nvCxnSpPr>
              <p:cNvPr id="68" name="Straight Arrow Connector 67">
                <a:extLst>
                  <a:ext uri="{FF2B5EF4-FFF2-40B4-BE49-F238E27FC236}">
                    <a16:creationId xmlns:a16="http://schemas.microsoft.com/office/drawing/2014/main" id="{FDDC4E94-0FA6-2E4E-9D1D-8CA61F121538}"/>
                  </a:ext>
                </a:extLst>
              </p:cNvPr>
              <p:cNvCxnSpPr>
                <a:cxnSpLocks/>
              </p:cNvCxnSpPr>
              <p:nvPr/>
            </p:nvCxnSpPr>
            <p:spPr>
              <a:xfrm flipH="1">
                <a:off x="3170408" y="3555721"/>
                <a:ext cx="2165496" cy="414767"/>
              </a:xfrm>
              <a:prstGeom prst="straightConnector1">
                <a:avLst/>
              </a:prstGeom>
              <a:noFill/>
              <a:ln w="12700" cap="flat" cmpd="sng" algn="ctr">
                <a:solidFill>
                  <a:srgbClr val="545B64"/>
                </a:solidFill>
                <a:prstDash val="solid"/>
                <a:miter lim="800000"/>
                <a:headEnd type="arrow" w="med" len="sm"/>
                <a:tailEnd type="none" w="med" len="sm"/>
              </a:ln>
              <a:effectLst/>
            </p:spPr>
          </p:cxnSp>
          <p:sp>
            <p:nvSpPr>
              <p:cNvPr id="64" name="Rectangle 63">
                <a:extLst>
                  <a:ext uri="{FF2B5EF4-FFF2-40B4-BE49-F238E27FC236}">
                    <a16:creationId xmlns:a16="http://schemas.microsoft.com/office/drawing/2014/main" id="{3B72F359-261F-234C-ADE7-9C70341BC141}"/>
                  </a:ext>
                </a:extLst>
              </p:cNvPr>
              <p:cNvSpPr/>
              <p:nvPr/>
            </p:nvSpPr>
            <p:spPr>
              <a:xfrm>
                <a:off x="1403565" y="1858478"/>
                <a:ext cx="1733670" cy="1003971"/>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DF3312"/>
                  </a:solidFill>
                  <a:effectLst/>
                  <a:uLnTx/>
                  <a:uFillTx/>
                  <a:ea typeface="+mn-ea"/>
                  <a:cs typeface="+mn-cs"/>
                </a:endParaRPr>
              </a:p>
            </p:txBody>
          </p:sp>
          <p:sp>
            <p:nvSpPr>
              <p:cNvPr id="71" name="TextBox 70">
                <a:extLst>
                  <a:ext uri="{FF2B5EF4-FFF2-40B4-BE49-F238E27FC236}">
                    <a16:creationId xmlns:a16="http://schemas.microsoft.com/office/drawing/2014/main" id="{C7A3D430-7D9C-1B4C-9146-2F3F0BC887A2}"/>
                  </a:ext>
                </a:extLst>
              </p:cNvPr>
              <p:cNvSpPr txBox="1"/>
              <p:nvPr/>
            </p:nvSpPr>
            <p:spPr>
              <a:xfrm>
                <a:off x="3968189" y="1991353"/>
                <a:ext cx="896185" cy="338554"/>
              </a:xfrm>
              <a:prstGeom prst="rect">
                <a:avLst/>
              </a:prstGeom>
              <a:solidFill>
                <a:schemeClr val="bg1"/>
              </a:solidFill>
            </p:spPr>
            <p:txBody>
              <a:bodyPr wrap="square" rtlCol="0">
                <a:spAutoFit/>
              </a:bodyPr>
              <a:lstStyle/>
              <a:p>
                <a:pPr algn="ctr" rtl="0"/>
                <a:r>
                  <a:rPr lang="pt-BR" sz="1600">
                    <a:ea typeface="Amazon Ember" panose="02000000000000000000" pitchFamily="2" charset="0"/>
                  </a:rPr>
                  <a:t>Par de chaves</a:t>
                </a:r>
              </a:p>
            </p:txBody>
          </p:sp>
          <p:cxnSp>
            <p:nvCxnSpPr>
              <p:cNvPr id="75" name="Straight Arrow Connector 74">
                <a:extLst>
                  <a:ext uri="{FF2B5EF4-FFF2-40B4-BE49-F238E27FC236}">
                    <a16:creationId xmlns:a16="http://schemas.microsoft.com/office/drawing/2014/main" id="{99EC5BE1-82EB-0541-9093-5FA54453577F}"/>
                  </a:ext>
                </a:extLst>
              </p:cNvPr>
              <p:cNvCxnSpPr>
                <a:cxnSpLocks/>
              </p:cNvCxnSpPr>
              <p:nvPr/>
            </p:nvCxnSpPr>
            <p:spPr>
              <a:xfrm flipH="1" flipV="1">
                <a:off x="3140599" y="2517503"/>
                <a:ext cx="2264213" cy="528874"/>
              </a:xfrm>
              <a:prstGeom prst="straightConnector1">
                <a:avLst/>
              </a:prstGeom>
              <a:noFill/>
              <a:ln w="12700" cap="flat" cmpd="sng" algn="ctr">
                <a:solidFill>
                  <a:srgbClr val="545B64"/>
                </a:solidFill>
                <a:prstDash val="solid"/>
                <a:miter lim="800000"/>
                <a:headEnd type="arrow" w="med" len="sm"/>
                <a:tailEnd type="none" w="med" len="sm"/>
              </a:ln>
              <a:effectLst/>
            </p:spPr>
          </p:cxnSp>
          <p:cxnSp>
            <p:nvCxnSpPr>
              <p:cNvPr id="79" name="Straight Arrow Connector 78">
                <a:extLst>
                  <a:ext uri="{FF2B5EF4-FFF2-40B4-BE49-F238E27FC236}">
                    <a16:creationId xmlns:a16="http://schemas.microsoft.com/office/drawing/2014/main" id="{A08E0D53-9EF7-3840-8E96-CE68881DCC01}"/>
                  </a:ext>
                </a:extLst>
              </p:cNvPr>
              <p:cNvCxnSpPr>
                <a:cxnSpLocks/>
              </p:cNvCxnSpPr>
              <p:nvPr/>
            </p:nvCxnSpPr>
            <p:spPr>
              <a:xfrm flipH="1" flipV="1">
                <a:off x="4838294" y="2274281"/>
                <a:ext cx="787062" cy="528874"/>
              </a:xfrm>
              <a:prstGeom prst="straightConnector1">
                <a:avLst/>
              </a:prstGeom>
              <a:noFill/>
              <a:ln w="12700" cap="flat" cmpd="sng" algn="ctr">
                <a:solidFill>
                  <a:srgbClr val="545B64"/>
                </a:solidFill>
                <a:prstDash val="solid"/>
                <a:miter lim="800000"/>
                <a:headEnd type="arrow" w="med" len="sm"/>
                <a:tailEnd type="none" w="med" len="sm"/>
              </a:ln>
              <a:effectLst/>
            </p:spPr>
          </p:cxnSp>
        </p:grpSp>
        <p:sp>
          <p:nvSpPr>
            <p:cNvPr id="51" name="TextBox 50">
              <a:extLst>
                <a:ext uri="{FF2B5EF4-FFF2-40B4-BE49-F238E27FC236}">
                  <a16:creationId xmlns:a16="http://schemas.microsoft.com/office/drawing/2014/main" id="{497B58B1-E1F0-824F-8CBE-C35C863FE4D7}"/>
                </a:ext>
              </a:extLst>
            </p:cNvPr>
            <p:cNvSpPr txBox="1"/>
            <p:nvPr/>
          </p:nvSpPr>
          <p:spPr>
            <a:xfrm>
              <a:off x="2139055" y="2246160"/>
              <a:ext cx="1714892" cy="338554"/>
            </a:xfrm>
            <a:prstGeom prst="rect">
              <a:avLst/>
            </a:prstGeom>
            <a:noFill/>
          </p:spPr>
          <p:txBody>
            <a:bodyPr wrap="square" rtlCol="0">
              <a:spAutoFit/>
            </a:bodyPr>
            <a:lstStyle/>
            <a:p>
              <a:pPr algn="ctr" rtl="0"/>
              <a:r>
                <a:rPr lang="pt-BR" sz="1600">
                  <a:solidFill>
                    <a:srgbClr val="C00000"/>
                  </a:solidFill>
                  <a:ea typeface="Amazon Ember" panose="02000000000000000000" pitchFamily="2" charset="0"/>
                </a:rPr>
                <a:t>Grupo de segurança</a:t>
              </a:r>
            </a:p>
          </p:txBody>
        </p:sp>
        <p:pic>
          <p:nvPicPr>
            <p:cNvPr id="50" name="Graphic 58">
              <a:extLst>
                <a:ext uri="{FF2B5EF4-FFF2-40B4-BE49-F238E27FC236}">
                  <a16:creationId xmlns:a16="http://schemas.microsoft.com/office/drawing/2014/main" id="{BA4352A2-9003-C94F-8D89-669183D9BAE7}"/>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984481" y="2228843"/>
              <a:ext cx="286184" cy="286184"/>
            </a:xfrm>
            <a:prstGeom prst="rect">
              <a:avLst/>
            </a:prstGeom>
          </p:spPr>
        </p:pic>
      </p:grpSp>
    </p:spTree>
    <p:custDataLst>
      <p:tags r:id="rId1"/>
    </p:custDataLst>
    <p:extLst>
      <p:ext uri="{BB962C8B-B14F-4D97-AF65-F5344CB8AC3E}">
        <p14:creationId xmlns:p14="http://schemas.microsoft.com/office/powerpoint/2010/main" val="3620844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30095"/>
            <a:ext cx="5767612" cy="4814920"/>
          </a:xfrm>
        </p:spPr>
        <p:txBody>
          <a:bodyPr rtlCol="0"/>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Amazon EC2 </a:t>
            </a:r>
            <a:r>
              <a:rPr lang="pt-BR" sz="2400">
                <a:latin typeface="+mn-lt"/>
              </a:rPr>
              <a:t>permite que você execute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máquinas virtuais</a:t>
            </a:r>
            <a:r>
              <a:rPr lang="pt-BR" sz="2400">
                <a:latin typeface="+mn-lt"/>
              </a:rPr>
              <a:t> Microsoft Windows e Linux na nuvem.</a:t>
            </a:r>
          </a:p>
          <a:p>
            <a:pPr rtl="0"/>
            <a:r>
              <a:rPr lang="pt-BR" sz="2400">
                <a:latin typeface="+mn-lt"/>
              </a:rPr>
              <a:t>Você pode usar uma instância do EC2 quando precisar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controle completo dos recursos de computação </a:t>
            </a:r>
            <a:r>
              <a:rPr lang="pt-BR" sz="2400">
                <a:latin typeface="+mn-lt"/>
              </a:rPr>
              <a:t>e quiser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executar qualquer tipo de carga de trabalho</a:t>
            </a:r>
            <a:r>
              <a:rPr lang="pt-BR" sz="2400">
                <a:latin typeface="+mn-lt"/>
                <a:ea typeface="Amazon Ember" panose="020B0603020204020204" pitchFamily="34" charset="0"/>
                <a:cs typeface="Amazon Ember" panose="020B0603020204020204" pitchFamily="34" charset="0"/>
              </a:rPr>
              <a:t>.</a:t>
            </a:r>
            <a:endParaRPr lang="en-US" sz="2400" dirty="0">
              <a:latin typeface="+mn-lt"/>
            </a:endParaRPr>
          </a:p>
          <a:p>
            <a:pPr rtl="0"/>
            <a:r>
              <a:rPr lang="pt-BR" sz="2400"/>
              <a:t>Ao executar uma instância do EC2, você deve escolher</a:t>
            </a:r>
            <a:r>
              <a:rPr lang="pt-BR" sz="2400">
                <a:latin typeface="+mn-lt"/>
              </a:rPr>
              <a:t> uma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AMI</a:t>
            </a:r>
            <a:r>
              <a:rPr lang="pt-BR" sz="2400">
                <a:solidFill>
                  <a:schemeClr val="accent5"/>
                </a:solidFill>
                <a:latin typeface="+mn-lt"/>
                <a:ea typeface="Amazon Ember" panose="020B0603020204020204" pitchFamily="34" charset="0"/>
                <a:cs typeface="Amazon Ember" panose="020B0603020204020204" pitchFamily="34" charset="0"/>
              </a:rPr>
              <a:t> </a:t>
            </a:r>
            <a:r>
              <a:rPr lang="pt-BR" sz="2400">
                <a:latin typeface="+mn-lt"/>
                <a:ea typeface="Amazon Ember" panose="020B0603020204020204" pitchFamily="34" charset="0"/>
                <a:cs typeface="Amazon Ember" panose="020B0603020204020204" pitchFamily="34" charset="0"/>
              </a:rPr>
              <a:t> </a:t>
            </a:r>
            <a:r>
              <a:rPr lang="pt-BR" sz="2400">
                <a:solidFill>
                  <a:schemeClr val="accent5"/>
                </a:solidFill>
                <a:latin typeface="+mn-lt"/>
                <a:ea typeface="Amazon Ember" panose="020B0603020204020204" pitchFamily="34" charset="0"/>
                <a:cs typeface="Amazon Ember" panose="020B0603020204020204" pitchFamily="34" charset="0"/>
              </a:rPr>
              <a:t> </a:t>
            </a:r>
            <a:r>
              <a:rPr lang="pt-BR" sz="2400">
                <a:latin typeface="+mn-lt"/>
              </a:rPr>
              <a:t>e</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400">
                <a:latin typeface="+mn-lt"/>
              </a:rPr>
              <a:t>um tipo de instância. A execução de uma instância envolve a especificação de parâmetros de configuração, incluindo configurações de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rede</a:t>
            </a:r>
            <a:r>
              <a:rPr lang="pt-BR" sz="2400">
                <a:latin typeface="+mn-lt"/>
              </a:rPr>
              <a:t>,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segurança</a:t>
            </a:r>
            <a:r>
              <a:rPr lang="pt-BR" sz="2400">
                <a:latin typeface="+mn-lt"/>
              </a:rPr>
              <a:t>,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armazenamento</a:t>
            </a:r>
            <a:r>
              <a:rPr lang="pt-BR" sz="2400">
                <a:latin typeface="+mn-lt"/>
              </a:rPr>
              <a:t> 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dados do usuário</a:t>
            </a:r>
            <a:r>
              <a:rPr lang="pt-BR" sz="2400">
                <a:latin typeface="+mn-lt"/>
              </a:rPr>
              <a:t>.</a:t>
            </a:r>
            <a:endParaRPr lang="en-US" sz="2400" dirty="0">
              <a:latin typeface="+mn-lt"/>
            </a:endParaRPr>
          </a:p>
        </p:txBody>
      </p:sp>
    </p:spTree>
    <p:custDataLst>
      <p:tags r:id="rId1"/>
    </p:custDataLst>
    <p:extLst>
      <p:ext uri="{BB962C8B-B14F-4D97-AF65-F5344CB8AC3E}">
        <p14:creationId xmlns:p14="http://schemas.microsoft.com/office/powerpoint/2010/main" val="1240285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4: Adicionar uma camada de computação</a:t>
            </a:r>
          </a:p>
        </p:txBody>
      </p:sp>
      <p:sp>
        <p:nvSpPr>
          <p:cNvPr id="2" name="Title 1"/>
          <p:cNvSpPr>
            <a:spLocks noGrp="1"/>
          </p:cNvSpPr>
          <p:nvPr>
            <p:ph type="title"/>
          </p:nvPr>
        </p:nvSpPr>
        <p:spPr>
          <a:xfrm>
            <a:off x="419100" y="2969869"/>
            <a:ext cx="10794332" cy="1123386"/>
          </a:xfrm>
        </p:spPr>
        <p:txBody>
          <a:bodyPr rtlCol="0">
            <a:noAutofit/>
          </a:bodyPr>
          <a:lstStyle/>
          <a:p>
            <a:pPr rtl="0"/>
            <a:r>
              <a:rPr lang="pt-BR" sz="3600"/>
              <a:t>Seção 3: Escolher uma AMI para executar uma instância do EC2</a:t>
            </a:r>
          </a:p>
        </p:txBody>
      </p:sp>
    </p:spTree>
    <p:custDataLst>
      <p:tags r:id="rId1"/>
    </p:custDataLst>
    <p:extLst>
      <p:ext uri="{BB962C8B-B14F-4D97-AF65-F5344CB8AC3E}">
        <p14:creationId xmlns:p14="http://schemas.microsoft.com/office/powerpoint/2010/main" val="3539061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E439-A625-814B-80DC-F66B24608E16}"/>
              </a:ext>
            </a:extLst>
          </p:cNvPr>
          <p:cNvSpPr>
            <a:spLocks noGrp="1"/>
          </p:cNvSpPr>
          <p:nvPr>
            <p:ph type="title"/>
          </p:nvPr>
        </p:nvSpPr>
        <p:spPr/>
        <p:txBody>
          <a:bodyPr rtlCol="0">
            <a:normAutofit fontScale="90000"/>
          </a:bodyPr>
          <a:lstStyle/>
          <a:p>
            <a:pPr rtl="0"/>
            <a:r>
              <a:rPr lang="pt-BR"/>
              <a:t>Imagem de máquina da Amazon (AMI)</a:t>
            </a:r>
          </a:p>
        </p:txBody>
      </p:sp>
      <p:sp>
        <p:nvSpPr>
          <p:cNvPr id="6" name="Content Placeholder 5">
            <a:extLst>
              <a:ext uri="{FF2B5EF4-FFF2-40B4-BE49-F238E27FC236}">
                <a16:creationId xmlns:a16="http://schemas.microsoft.com/office/drawing/2014/main" id="{697BDF70-8408-384C-B1D9-447F83AEEEEF}"/>
              </a:ext>
            </a:extLst>
          </p:cNvPr>
          <p:cNvSpPr>
            <a:spLocks noGrp="1"/>
          </p:cNvSpPr>
          <p:nvPr>
            <p:ph idx="1"/>
          </p:nvPr>
        </p:nvSpPr>
        <p:spPr>
          <a:xfrm>
            <a:off x="419099" y="1528175"/>
            <a:ext cx="6757454" cy="4648788"/>
          </a:xfrm>
        </p:spPr>
        <p:txBody>
          <a:bodyPr rtlCol="0"/>
          <a:lstStyle/>
          <a:p>
            <a:pPr marL="0" indent="0" rtl="0">
              <a:buNone/>
            </a:pPr>
            <a:r>
              <a:rPr lang="pt-BR" sz="2400"/>
              <a:t>Uma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AMI</a:t>
            </a:r>
            <a:r>
              <a:rPr lang="pt-BR" sz="2400"/>
              <a:t> </a:t>
            </a:r>
            <a:r>
              <a:rPr lang="pt-BR" sz="2400">
                <a:latin typeface="+mn-lt"/>
              </a:rPr>
              <a:t> </a:t>
            </a:r>
            <a:r>
              <a:rPr lang="pt-BR" sz="2400">
                <a:latin typeface="+mn-lt"/>
                <a:ea typeface="Amazon Ember" panose="020B0603020204020204" pitchFamily="34" charset="0"/>
                <a:cs typeface="Amazon Ember" panose="020B0603020204020204" pitchFamily="34" charset="0"/>
              </a:rPr>
              <a:t>fornece as </a:t>
            </a:r>
            <a:r>
              <a:rPr lang="pt-BR" sz="2400">
                <a:latin typeface="+mn-lt"/>
              </a:rPr>
              <a:t>informações necessárias para executar uma instância, incluindo:</a:t>
            </a:r>
          </a:p>
          <a:p>
            <a:pPr lvl="2" rtl="0"/>
            <a:endParaRPr lang="en-US" sz="1400" dirty="0">
              <a:latin typeface="+mn-lt"/>
            </a:endParaRPr>
          </a:p>
          <a:p>
            <a:pPr rtl="0"/>
            <a:r>
              <a:rPr lang="pt-BR" sz="2400"/>
              <a:t>Um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modelo</a:t>
            </a:r>
            <a:r>
              <a:rPr lang="pt-BR" sz="2400"/>
              <a:t> para o volume raiz</a:t>
            </a:r>
            <a:endParaRPr lang="en-US" sz="2400" dirty="0"/>
          </a:p>
          <a:p>
            <a:pPr lvl="1" rtl="0"/>
            <a:r>
              <a:rPr lang="pt-BR" sz="1800"/>
              <a:t>Contém o sistema operacional convidado (OS) e talvez outro software instalado</a:t>
            </a:r>
          </a:p>
          <a:p>
            <a:pPr lvl="2" rtl="0"/>
            <a:endParaRPr lang="en-US" sz="1400" dirty="0"/>
          </a:p>
          <a:p>
            <a:pPr rtl="0">
              <a:buClr>
                <a:schemeClr val="tx1"/>
              </a:buCl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Permissões de execução</a:t>
            </a:r>
            <a:endPar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lvl="1" rtl="0">
              <a:buClr>
                <a:schemeClr val="tx1"/>
              </a:buClr>
            </a:pPr>
            <a:r>
              <a:rPr lang="pt-BR" sz="1800"/>
              <a:t>Controle quais as contas da AWS que podem acessar a AMI</a:t>
            </a:r>
          </a:p>
          <a:p>
            <a:pPr lvl="2" rtl="0">
              <a:buClr>
                <a:schemeClr val="tx1"/>
              </a:buClr>
            </a:pPr>
            <a:endParaRPr lang="en-US" sz="1400" dirty="0"/>
          </a:p>
          <a:p>
            <a:pPr rtl="0">
              <a:buClr>
                <a:schemeClr val="tx1"/>
              </a:buCl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Mapeamentos de dispositivos de blocos</a:t>
            </a:r>
            <a:endPar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lvl="1" rtl="0">
              <a:buClr>
                <a:schemeClr val="tx1"/>
              </a:buClr>
            </a:pPr>
            <a:r>
              <a:rPr lang="pt-BR" sz="1800"/>
              <a:t>Especifica todos os volumes de armazenamento a serem associados à instância</a:t>
            </a:r>
            <a:endParaRPr lang="en-US" dirty="0"/>
          </a:p>
        </p:txBody>
      </p:sp>
      <p:sp>
        <p:nvSpPr>
          <p:cNvPr id="3" name="TextBox 2">
            <a:extLst>
              <a:ext uri="{FF2B5EF4-FFF2-40B4-BE49-F238E27FC236}">
                <a16:creationId xmlns:a16="http://schemas.microsoft.com/office/drawing/2014/main" id="{007E99D7-2AF7-714F-88C7-84FF7F1D76CC}"/>
              </a:ext>
            </a:extLst>
          </p:cNvPr>
          <p:cNvSpPr txBox="1"/>
          <p:nvPr/>
        </p:nvSpPr>
        <p:spPr>
          <a:xfrm>
            <a:off x="8156524" y="1519862"/>
            <a:ext cx="2593695" cy="584775"/>
          </a:xfrm>
          <a:prstGeom prst="rect">
            <a:avLst/>
          </a:prstGeom>
          <a:noFill/>
        </p:spPr>
        <p:txBody>
          <a:bodyPr wrap="square" rtlCol="0">
            <a:spAutoFit/>
          </a:bodyPr>
          <a:lstStyle/>
          <a:p>
            <a:pPr algn="ctr" rtl="0"/>
            <a:r>
              <a:rPr lang="pt-BR" sz="1600">
                <a:ea typeface="Amazon Ember" panose="020B0603020204020204" pitchFamily="34" charset="0"/>
                <a:cs typeface="Amazon Ember" panose="020B0603020204020204" pitchFamily="34" charset="0"/>
              </a:rPr>
              <a:t>Criar várias instâncias na mesma AMI</a:t>
            </a:r>
            <a:endParaRPr lang="en-US" sz="1600" dirty="0"/>
          </a:p>
        </p:txBody>
      </p:sp>
      <p:grpSp>
        <p:nvGrpSpPr>
          <p:cNvPr id="36" name="Group 35" descr="A single AMI is used to launch three instances, labeled instance 1, instance 2, and instance 3 - all three are similarly configured.">
            <a:extLst>
              <a:ext uri="{FF2B5EF4-FFF2-40B4-BE49-F238E27FC236}">
                <a16:creationId xmlns:a16="http://schemas.microsoft.com/office/drawing/2014/main" id="{4AF95435-61E0-9C42-BC91-5FB618E3460B}"/>
              </a:ext>
            </a:extLst>
          </p:cNvPr>
          <p:cNvGrpSpPr/>
          <p:nvPr/>
        </p:nvGrpSpPr>
        <p:grpSpPr>
          <a:xfrm>
            <a:off x="8031594" y="2174330"/>
            <a:ext cx="3741306" cy="3739817"/>
            <a:chOff x="7471610" y="1674436"/>
            <a:chExt cx="3741306" cy="3739817"/>
          </a:xfrm>
        </p:grpSpPr>
        <p:sp>
          <p:nvSpPr>
            <p:cNvPr id="8" name="TextBox 7">
              <a:extLst>
                <a:ext uri="{FF2B5EF4-FFF2-40B4-BE49-F238E27FC236}">
                  <a16:creationId xmlns:a16="http://schemas.microsoft.com/office/drawing/2014/main" id="{EF9AA1EF-6088-8F4D-96A3-FD6D51400A31}"/>
                </a:ext>
              </a:extLst>
            </p:cNvPr>
            <p:cNvSpPr txBox="1"/>
            <p:nvPr/>
          </p:nvSpPr>
          <p:spPr>
            <a:xfrm>
              <a:off x="7471610" y="2431392"/>
              <a:ext cx="638976" cy="338554"/>
            </a:xfrm>
            <a:prstGeom prst="rect">
              <a:avLst/>
            </a:prstGeom>
            <a:noFill/>
          </p:spPr>
          <p:txBody>
            <a:bodyPr wrap="square" rtlCol="0">
              <a:spAutoFit/>
            </a:bodyPr>
            <a:lstStyle/>
            <a:p>
              <a:pPr algn="ctr" rtl="0"/>
              <a:r>
                <a:rPr lang="pt-BR" sz="1600"/>
                <a:t>AMI</a:t>
              </a:r>
            </a:p>
          </p:txBody>
        </p:sp>
        <p:grpSp>
          <p:nvGrpSpPr>
            <p:cNvPr id="33" name="Group 32">
              <a:extLst>
                <a:ext uri="{FF2B5EF4-FFF2-40B4-BE49-F238E27FC236}">
                  <a16:creationId xmlns:a16="http://schemas.microsoft.com/office/drawing/2014/main" id="{1F42D904-AB59-E74C-B2C8-2B2F6CE46C32}"/>
                </a:ext>
              </a:extLst>
            </p:cNvPr>
            <p:cNvGrpSpPr/>
            <p:nvPr/>
          </p:nvGrpSpPr>
          <p:grpSpPr>
            <a:xfrm>
              <a:off x="7554598" y="1674436"/>
              <a:ext cx="3658318" cy="3739817"/>
              <a:chOff x="7554598" y="1674436"/>
              <a:chExt cx="3658318" cy="3739817"/>
            </a:xfrm>
          </p:grpSpPr>
          <p:pic>
            <p:nvPicPr>
              <p:cNvPr id="9" name="Graphic 8">
                <a:extLst>
                  <a:ext uri="{FF2B5EF4-FFF2-40B4-BE49-F238E27FC236}">
                    <a16:creationId xmlns:a16="http://schemas.microsoft.com/office/drawing/2014/main" id="{5DD16DB7-DEFF-C741-9560-373DAA13E2B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54598" y="1985376"/>
                <a:ext cx="469900" cy="469900"/>
              </a:xfrm>
              <a:prstGeom prst="rect">
                <a:avLst/>
              </a:prstGeom>
            </p:spPr>
          </p:pic>
          <p:pic>
            <p:nvPicPr>
              <p:cNvPr id="10" name="Graphic 9">
                <a:extLst>
                  <a:ext uri="{FF2B5EF4-FFF2-40B4-BE49-F238E27FC236}">
                    <a16:creationId xmlns:a16="http://schemas.microsoft.com/office/drawing/2014/main" id="{A1BEF749-23F6-214A-8D07-BD5360F6449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511234" y="1985376"/>
                <a:ext cx="469900" cy="469900"/>
              </a:xfrm>
              <a:prstGeom prst="rect">
                <a:avLst/>
              </a:prstGeom>
            </p:spPr>
          </p:pic>
          <p:sp>
            <p:nvSpPr>
              <p:cNvPr id="11" name="TextBox 10">
                <a:extLst>
                  <a:ext uri="{FF2B5EF4-FFF2-40B4-BE49-F238E27FC236}">
                    <a16:creationId xmlns:a16="http://schemas.microsoft.com/office/drawing/2014/main" id="{8EF25787-8904-5C40-87B0-F50C58DC8FE3}"/>
                  </a:ext>
                </a:extLst>
              </p:cNvPr>
              <p:cNvSpPr txBox="1"/>
              <p:nvPr/>
            </p:nvSpPr>
            <p:spPr>
              <a:xfrm>
                <a:off x="9067521" y="2387559"/>
                <a:ext cx="1357328" cy="372409"/>
              </a:xfrm>
              <a:prstGeom prst="rect">
                <a:avLst/>
              </a:prstGeom>
              <a:noFill/>
            </p:spPr>
            <p:txBody>
              <a:bodyPr wrap="square" rtlCol="0">
                <a:noAutofit/>
              </a:bodyPr>
              <a:lstStyle/>
              <a:p>
                <a:pPr algn="ctr" rtl="0"/>
                <a:r>
                  <a:rPr lang="pt-BR" sz="1600"/>
                  <a:t>Instância 1</a:t>
                </a:r>
              </a:p>
            </p:txBody>
          </p:sp>
          <p:sp>
            <p:nvSpPr>
              <p:cNvPr id="13" name="TextBox 12">
                <a:extLst>
                  <a:ext uri="{FF2B5EF4-FFF2-40B4-BE49-F238E27FC236}">
                    <a16:creationId xmlns:a16="http://schemas.microsoft.com/office/drawing/2014/main" id="{FFC2EF06-F0EA-F342-9751-7C647EE33CE2}"/>
                  </a:ext>
                </a:extLst>
              </p:cNvPr>
              <p:cNvSpPr txBox="1"/>
              <p:nvPr/>
            </p:nvSpPr>
            <p:spPr>
              <a:xfrm>
                <a:off x="8348098" y="1674436"/>
                <a:ext cx="926857" cy="584775"/>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Executar</a:t>
                </a: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a:t>
                </a:r>
              </a:p>
            </p:txBody>
          </p:sp>
          <p:cxnSp>
            <p:nvCxnSpPr>
              <p:cNvPr id="19" name="Straight Arrow Connector 18">
                <a:extLst>
                  <a:ext uri="{FF2B5EF4-FFF2-40B4-BE49-F238E27FC236}">
                    <a16:creationId xmlns:a16="http://schemas.microsoft.com/office/drawing/2014/main" id="{583E07D8-F2FB-0C4E-B95F-3A3FF1F580C8}"/>
                  </a:ext>
                </a:extLst>
              </p:cNvPr>
              <p:cNvCxnSpPr>
                <a:cxnSpLocks/>
                <a:stCxn id="9" idx="3"/>
                <a:endCxn id="10" idx="1"/>
              </p:cNvCxnSpPr>
              <p:nvPr/>
            </p:nvCxnSpPr>
            <p:spPr>
              <a:xfrm>
                <a:off x="8024498" y="2220326"/>
                <a:ext cx="1486736"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21" name="Graphic 20">
                <a:extLst>
                  <a:ext uri="{FF2B5EF4-FFF2-40B4-BE49-F238E27FC236}">
                    <a16:creationId xmlns:a16="http://schemas.microsoft.com/office/drawing/2014/main" id="{66754C90-9A22-6F4B-A70C-B70190B137D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511234" y="3396209"/>
                <a:ext cx="469900" cy="469900"/>
              </a:xfrm>
              <a:prstGeom prst="rect">
                <a:avLst/>
              </a:prstGeom>
            </p:spPr>
          </p:pic>
          <p:sp>
            <p:nvSpPr>
              <p:cNvPr id="22" name="TextBox 21">
                <a:extLst>
                  <a:ext uri="{FF2B5EF4-FFF2-40B4-BE49-F238E27FC236}">
                    <a16:creationId xmlns:a16="http://schemas.microsoft.com/office/drawing/2014/main" id="{26FC97D3-B400-3D4B-AD59-859118B0192A}"/>
                  </a:ext>
                </a:extLst>
              </p:cNvPr>
              <p:cNvSpPr txBox="1"/>
              <p:nvPr/>
            </p:nvSpPr>
            <p:spPr>
              <a:xfrm>
                <a:off x="9067520" y="3798392"/>
                <a:ext cx="1357330" cy="372409"/>
              </a:xfrm>
              <a:prstGeom prst="rect">
                <a:avLst/>
              </a:prstGeom>
              <a:noFill/>
            </p:spPr>
            <p:txBody>
              <a:bodyPr wrap="square" rtlCol="0">
                <a:noAutofit/>
              </a:bodyPr>
              <a:lstStyle/>
              <a:p>
                <a:pPr algn="ctr" rtl="0"/>
                <a:r>
                  <a:rPr lang="pt-BR" sz="1600"/>
                  <a:t>Instância 2</a:t>
                </a:r>
              </a:p>
            </p:txBody>
          </p:sp>
          <p:pic>
            <p:nvPicPr>
              <p:cNvPr id="23" name="Graphic 22">
                <a:extLst>
                  <a:ext uri="{FF2B5EF4-FFF2-40B4-BE49-F238E27FC236}">
                    <a16:creationId xmlns:a16="http://schemas.microsoft.com/office/drawing/2014/main" id="{46C16312-F55F-0E46-B08A-01976E07938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511234" y="4639661"/>
                <a:ext cx="469900" cy="469900"/>
              </a:xfrm>
              <a:prstGeom prst="rect">
                <a:avLst/>
              </a:prstGeom>
            </p:spPr>
          </p:pic>
          <p:sp>
            <p:nvSpPr>
              <p:cNvPr id="24" name="TextBox 23">
                <a:extLst>
                  <a:ext uri="{FF2B5EF4-FFF2-40B4-BE49-F238E27FC236}">
                    <a16:creationId xmlns:a16="http://schemas.microsoft.com/office/drawing/2014/main" id="{8E83DA55-E294-314C-BC5F-3B475AF289CD}"/>
                  </a:ext>
                </a:extLst>
              </p:cNvPr>
              <p:cNvSpPr txBox="1"/>
              <p:nvPr/>
            </p:nvSpPr>
            <p:spPr>
              <a:xfrm>
                <a:off x="9067519" y="5041844"/>
                <a:ext cx="1357332" cy="372409"/>
              </a:xfrm>
              <a:prstGeom prst="rect">
                <a:avLst/>
              </a:prstGeom>
              <a:noFill/>
            </p:spPr>
            <p:txBody>
              <a:bodyPr wrap="square" rtlCol="0">
                <a:noAutofit/>
              </a:bodyPr>
              <a:lstStyle/>
              <a:p>
                <a:pPr algn="ctr" rtl="0"/>
                <a:r>
                  <a:rPr lang="pt-BR" sz="1600"/>
                  <a:t>Instância 3</a:t>
                </a:r>
              </a:p>
            </p:txBody>
          </p:sp>
          <p:cxnSp>
            <p:nvCxnSpPr>
              <p:cNvPr id="26" name="Elbow Connector 25">
                <a:extLst>
                  <a:ext uri="{FF2B5EF4-FFF2-40B4-BE49-F238E27FC236}">
                    <a16:creationId xmlns:a16="http://schemas.microsoft.com/office/drawing/2014/main" id="{389750D9-F749-6147-A52E-B2699D47B2E6}"/>
                  </a:ext>
                </a:extLst>
              </p:cNvPr>
              <p:cNvCxnSpPr>
                <a:cxnSpLocks/>
                <a:stCxn id="8" idx="2"/>
                <a:endCxn id="21" idx="1"/>
              </p:cNvCxnSpPr>
              <p:nvPr/>
            </p:nvCxnSpPr>
            <p:spPr>
              <a:xfrm rot="16200000" flipH="1">
                <a:off x="8220560" y="2340484"/>
                <a:ext cx="861213" cy="1720136"/>
              </a:xfrm>
              <a:prstGeom prst="bentConnector2">
                <a:avLst/>
              </a:prstGeom>
              <a:noFill/>
              <a:ln w="12700" cap="flat" cmpd="sng" algn="ctr">
                <a:solidFill>
                  <a:srgbClr val="545B64"/>
                </a:solidFill>
                <a:prstDash val="dash"/>
                <a:miter lim="800000"/>
                <a:headEnd type="none" w="med" len="sm"/>
                <a:tailEnd type="arrow" w="med" len="sm"/>
              </a:ln>
              <a:effectLst/>
            </p:spPr>
          </p:cxnSp>
          <p:sp>
            <p:nvSpPr>
              <p:cNvPr id="29" name="TextBox 28">
                <a:extLst>
                  <a:ext uri="{FF2B5EF4-FFF2-40B4-BE49-F238E27FC236}">
                    <a16:creationId xmlns:a16="http://schemas.microsoft.com/office/drawing/2014/main" id="{1138043C-8836-5841-B191-99464A6F506F}"/>
                  </a:ext>
                </a:extLst>
              </p:cNvPr>
              <p:cNvSpPr txBox="1"/>
              <p:nvPr/>
            </p:nvSpPr>
            <p:spPr>
              <a:xfrm>
                <a:off x="7789548" y="2814725"/>
                <a:ext cx="3423368" cy="830997"/>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Executar instâncias adicionais configuradas de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forma semelhante</a:t>
                </a:r>
              </a:p>
              <a:p>
                <a:pPr rtl="0"/>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0" name="Elbow Connector 29">
                <a:extLst>
                  <a:ext uri="{FF2B5EF4-FFF2-40B4-BE49-F238E27FC236}">
                    <a16:creationId xmlns:a16="http://schemas.microsoft.com/office/drawing/2014/main" id="{42BF932D-B4C8-F548-B605-863AB4550E39}"/>
                  </a:ext>
                </a:extLst>
              </p:cNvPr>
              <p:cNvCxnSpPr>
                <a:cxnSpLocks/>
                <a:stCxn id="8" idx="2"/>
                <a:endCxn id="23" idx="1"/>
              </p:cNvCxnSpPr>
              <p:nvPr/>
            </p:nvCxnSpPr>
            <p:spPr>
              <a:xfrm rot="16200000" flipH="1">
                <a:off x="7598834" y="2962210"/>
                <a:ext cx="2104665" cy="1720136"/>
              </a:xfrm>
              <a:prstGeom prst="bentConnector2">
                <a:avLst/>
              </a:prstGeom>
              <a:noFill/>
              <a:ln w="12700" cap="flat" cmpd="sng" algn="ctr">
                <a:solidFill>
                  <a:srgbClr val="545B64"/>
                </a:solidFill>
                <a:prstDash val="dash"/>
                <a:miter lim="800000"/>
                <a:headEnd type="none" w="med" len="sm"/>
                <a:tailEnd type="arrow" w="med" len="sm"/>
              </a:ln>
              <a:effectLst/>
            </p:spPr>
          </p:cxnSp>
        </p:grpSp>
      </p:grpSp>
    </p:spTree>
    <p:custDataLst>
      <p:tags r:id="rId1"/>
    </p:custDataLst>
    <p:extLst>
      <p:ext uri="{BB962C8B-B14F-4D97-AF65-F5344CB8AC3E}">
        <p14:creationId xmlns:p14="http://schemas.microsoft.com/office/powerpoint/2010/main" val="3496349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95D7-0D9A-344D-999C-0D1C22430076}"/>
              </a:ext>
            </a:extLst>
          </p:cNvPr>
          <p:cNvSpPr>
            <a:spLocks noGrp="1"/>
          </p:cNvSpPr>
          <p:nvPr>
            <p:ph type="title"/>
          </p:nvPr>
        </p:nvSpPr>
        <p:spPr/>
        <p:txBody>
          <a:bodyPr rtlCol="0"/>
          <a:lstStyle/>
          <a:p>
            <a:pPr rtl="0"/>
            <a:r>
              <a:rPr lang="pt-BR"/>
              <a:t>Benefícios da AMI </a:t>
            </a:r>
          </a:p>
        </p:txBody>
      </p:sp>
      <p:pic>
        <p:nvPicPr>
          <p:cNvPr id="11" name="Picture 10">
            <a:extLst>
              <a:ext uri="{FF2B5EF4-FFF2-40B4-BE49-F238E27FC236}">
                <a16:creationId xmlns:a16="http://schemas.microsoft.com/office/drawing/2014/main" id="{BD978336-4529-FA4C-9776-A464FA439E3D}"/>
              </a:ext>
              <a:ext uri="{C183D7F6-B498-43B3-948B-1728B52AA6E4}">
                <adec:decorative xmlns:adec="http://schemas.microsoft.com/office/drawing/2017/decorative" xmlns="" val="1"/>
              </a:ext>
            </a:extLst>
          </p:cNvPr>
          <p:cNvPicPr>
            <a:picLocks noChangeAspect="1"/>
          </p:cNvPicPr>
          <p:nvPr/>
        </p:nvPicPr>
        <p:blipFill>
          <a:blip r:embed="rId4" cstate="hqprint">
            <a:alphaModFix amt="88000"/>
            <a:extLst>
              <a:ext uri="{28A0092B-C50C-407E-A947-70E740481C1C}">
                <a14:useLocalDpi xmlns:a14="http://schemas.microsoft.com/office/drawing/2010/main"/>
              </a:ext>
            </a:extLst>
          </a:blip>
          <a:stretch>
            <a:fillRect/>
          </a:stretch>
        </p:blipFill>
        <p:spPr>
          <a:xfrm>
            <a:off x="541064" y="2490073"/>
            <a:ext cx="5386944" cy="2693472"/>
          </a:xfrm>
          <a:prstGeom prst="rect">
            <a:avLst/>
          </a:prstGeom>
          <a:effectLst>
            <a:softEdge rad="76200"/>
          </a:effectLst>
        </p:spPr>
      </p:pic>
      <p:sp>
        <p:nvSpPr>
          <p:cNvPr id="3" name="Content Placeholder 2">
            <a:extLst>
              <a:ext uri="{FF2B5EF4-FFF2-40B4-BE49-F238E27FC236}">
                <a16:creationId xmlns:a16="http://schemas.microsoft.com/office/drawing/2014/main" id="{2C9AA644-0CB1-9E4B-BD3E-A0F14AB0A671}"/>
              </a:ext>
            </a:extLst>
          </p:cNvPr>
          <p:cNvSpPr>
            <a:spLocks noGrp="1"/>
          </p:cNvSpPr>
          <p:nvPr>
            <p:ph idx="1"/>
          </p:nvPr>
        </p:nvSpPr>
        <p:spPr>
          <a:xfrm>
            <a:off x="6096000" y="1595540"/>
            <a:ext cx="5554936" cy="4648788"/>
          </a:xfrm>
        </p:spPr>
        <p:txBody>
          <a:bodyPr rtlCol="0"/>
          <a:lstStyle/>
          <a:p>
            <a:pPr lvl="0" rtl="0">
              <a:buClr>
                <a:schemeClr val="tx1"/>
              </a:buCl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Repetibilidade</a:t>
            </a:r>
          </a:p>
          <a:p>
            <a:pPr lvl="1" rtl="0">
              <a:buClr>
                <a:schemeClr val="tx1"/>
              </a:buClr>
            </a:pPr>
            <a:r>
              <a:rPr lang="pt-BR" sz="2000">
                <a:latin typeface="+mn-lt"/>
              </a:rPr>
              <a:t>Uma AMI pode ser </a:t>
            </a:r>
            <a:r>
              <a:rPr lang="pt-BR" sz="2000">
                <a:latin typeface="+mn-lt"/>
                <a:ea typeface="Amazon Ember" panose="020B0603020204020204" pitchFamily="34" charset="0"/>
                <a:cs typeface="Amazon Ember" panose="020B0603020204020204" pitchFamily="34" charset="0"/>
              </a:rPr>
              <a:t>usada repetidamente </a:t>
            </a:r>
            <a:r>
              <a:rPr lang="pt-BR" sz="2000">
                <a:latin typeface="+mn-lt"/>
              </a:rPr>
              <a:t>para executar instâncias com eficiência e precisão</a:t>
            </a:r>
          </a:p>
          <a:p>
            <a:pPr lvl="3" rtl="0">
              <a:buClr>
                <a:schemeClr val="tx1"/>
              </a:buClr>
            </a:pPr>
            <a:endParaRPr lang="en-US" sz="1400" dirty="0">
              <a:latin typeface="+mn-lt"/>
            </a:endParaRPr>
          </a:p>
          <a:p>
            <a:pPr lvl="0" rtl="0">
              <a:buClr>
                <a:schemeClr val="tx1"/>
              </a:buCl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Capacidade de reutilização</a:t>
            </a:r>
          </a:p>
          <a:p>
            <a:pPr lvl="1" rtl="0">
              <a:buClr>
                <a:schemeClr val="tx1"/>
              </a:buClr>
            </a:pPr>
            <a:r>
              <a:rPr lang="pt-BR" sz="2000">
                <a:latin typeface="+mn-lt"/>
              </a:rPr>
              <a:t>Instâncias executadas a partir da </a:t>
            </a:r>
            <a:r>
              <a:rPr lang="pt-BR" sz="2000">
                <a:latin typeface="+mn-lt"/>
                <a:ea typeface="Amazon Ember" panose="020B0603020204020204" pitchFamily="34" charset="0"/>
                <a:cs typeface="Amazon Ember" panose="020B0603020204020204" pitchFamily="34" charset="0"/>
              </a:rPr>
              <a:t>mesma AMI </a:t>
            </a:r>
            <a:r>
              <a:rPr lang="pt-BR" sz="2000">
                <a:latin typeface="+mn-lt"/>
              </a:rPr>
              <a:t>são </a:t>
            </a:r>
            <a:r>
              <a:rPr lang="pt-BR" sz="2000">
                <a:latin typeface="+mn-lt"/>
                <a:ea typeface="Amazon Ember" panose="020B0603020204020204" pitchFamily="34" charset="0"/>
                <a:cs typeface="Amazon Ember" panose="020B0603020204020204" pitchFamily="34" charset="0"/>
              </a:rPr>
              <a:t>configuradas de forma idêntica</a:t>
            </a:r>
            <a:endParaRPr lang="en-US" sz="2000" dirty="0">
              <a:latin typeface="+mn-lt"/>
            </a:endParaRPr>
          </a:p>
          <a:p>
            <a:pPr lvl="3" rtl="0">
              <a:buClr>
                <a:schemeClr val="tx1"/>
              </a:buClr>
            </a:pPr>
            <a:endParaRPr lang="en-US" sz="1400" dirty="0">
              <a:latin typeface="+mn-lt"/>
            </a:endParaRPr>
          </a:p>
          <a:p>
            <a:pPr lvl="0" rtl="0">
              <a:buClr>
                <a:schemeClr val="tx1"/>
              </a:buCl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Capacidade de recuperação</a:t>
            </a:r>
          </a:p>
          <a:p>
            <a:pPr lvl="1" rtl="0">
              <a:buClr>
                <a:schemeClr val="tx1"/>
              </a:buClr>
            </a:pPr>
            <a:r>
              <a:rPr lang="pt-BR" sz="2000"/>
              <a:t>Você pode criar uma AMI em uma instância configurada como um backup restaurável</a:t>
            </a:r>
          </a:p>
          <a:p>
            <a:pPr lvl="1" rtl="0">
              <a:buClr>
                <a:schemeClr val="tx1"/>
              </a:buClr>
            </a:pPr>
            <a:r>
              <a:rPr lang="pt-BR" sz="2000">
                <a:latin typeface="+mn-lt"/>
              </a:rPr>
              <a:t>Você pode substituir uma instância com falha executando uma nova instância da mesma AMI</a:t>
            </a:r>
          </a:p>
        </p:txBody>
      </p:sp>
    </p:spTree>
    <p:custDataLst>
      <p:tags r:id="rId1"/>
    </p:custDataLst>
    <p:extLst>
      <p:ext uri="{BB962C8B-B14F-4D97-AF65-F5344CB8AC3E}">
        <p14:creationId xmlns:p14="http://schemas.microsoft.com/office/powerpoint/2010/main" val="334811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133095-52DD-7E4E-BE9A-49606FAE629A}"/>
              </a:ext>
            </a:extLst>
          </p:cNvPr>
          <p:cNvSpPr>
            <a:spLocks noGrp="1"/>
          </p:cNvSpPr>
          <p:nvPr>
            <p:ph type="title"/>
          </p:nvPr>
        </p:nvSpPr>
        <p:spPr/>
        <p:txBody>
          <a:bodyPr rtlCol="0"/>
          <a:lstStyle/>
          <a:p>
            <a:pPr rtl="0"/>
            <a:r>
              <a:rPr lang="pt-BR"/>
              <a:t>Escolher uma AMI</a:t>
            </a:r>
          </a:p>
        </p:txBody>
      </p:sp>
      <p:sp>
        <p:nvSpPr>
          <p:cNvPr id="8" name="Text Placeholder 7">
            <a:extLst>
              <a:ext uri="{FF2B5EF4-FFF2-40B4-BE49-F238E27FC236}">
                <a16:creationId xmlns:a16="http://schemas.microsoft.com/office/drawing/2014/main" id="{F67FB464-06A2-2347-AF83-0692A57241E7}"/>
              </a:ext>
            </a:extLst>
          </p:cNvPr>
          <p:cNvSpPr>
            <a:spLocks noGrp="1"/>
          </p:cNvSpPr>
          <p:nvPr>
            <p:ph idx="13"/>
          </p:nvPr>
        </p:nvSpPr>
        <p:spPr>
          <a:xfrm>
            <a:off x="591312" y="1615486"/>
            <a:ext cx="4295404" cy="4262799"/>
          </a:xfrm>
        </p:spPr>
        <p:txBody>
          <a:bodyPr rtlCol="0">
            <a:normAutofit/>
          </a:bodyPr>
          <a:lstStyle/>
          <a:p>
            <a:pPr marL="0" indent="0" rtl="0">
              <a:buNone/>
            </a:pPr>
            <a:r>
              <a:rPr lang="pt-BR">
                <a:latin typeface="+mn-lt"/>
              </a:rPr>
              <a:t>Escolha uma AMI com base em:</a:t>
            </a:r>
          </a:p>
          <a:p>
            <a:pPr rtl="0"/>
            <a:r>
              <a:rPr lang="pt-BR" sz="2400">
                <a:latin typeface="+mn-lt"/>
              </a:rPr>
              <a:t>Região</a:t>
            </a:r>
          </a:p>
          <a:p>
            <a:pPr rtl="0"/>
            <a:r>
              <a:rPr lang="pt-BR" sz="2400">
                <a:latin typeface="+mn-lt"/>
              </a:rPr>
              <a:t>Sistema operacional</a:t>
            </a:r>
          </a:p>
          <a:p>
            <a:pPr lvl="1" rtl="0"/>
            <a:r>
              <a:rPr lang="pt-BR" sz="2000">
                <a:latin typeface="+mn-lt"/>
              </a:rPr>
              <a:t>Microsoft Windows ou Linux</a:t>
            </a:r>
            <a:endParaRPr lang="en-US" sz="2000" dirty="0">
              <a:latin typeface="+mn-lt"/>
            </a:endParaRPr>
          </a:p>
          <a:p>
            <a:pPr rtl="0"/>
            <a:r>
              <a:rPr lang="pt-BR" sz="2400">
                <a:latin typeface="+mn-lt"/>
              </a:rPr>
              <a:t>Tipo de armazenamento do dispositivo raiz</a:t>
            </a:r>
            <a:endParaRPr lang="en-US" sz="2000" dirty="0">
              <a:latin typeface="+mn-lt"/>
            </a:endParaRPr>
          </a:p>
          <a:p>
            <a:pPr rtl="0"/>
            <a:r>
              <a:rPr lang="pt-BR" sz="2400">
                <a:latin typeface="+mn-lt"/>
              </a:rPr>
              <a:t>Arquitetura</a:t>
            </a:r>
          </a:p>
          <a:p>
            <a:pPr rtl="0"/>
            <a:r>
              <a:rPr lang="pt-BR" sz="2400">
                <a:latin typeface="+mn-lt"/>
              </a:rPr>
              <a:t>Tipo de virtualização.</a:t>
            </a:r>
            <a:endParaRPr lang="en-US" sz="2400" dirty="0">
              <a:latin typeface="+mn-lt"/>
            </a:endParaRPr>
          </a:p>
        </p:txBody>
      </p:sp>
      <p:pic>
        <p:nvPicPr>
          <p:cNvPr id="16" name="Picture 15">
            <a:extLst>
              <a:ext uri="{FF2B5EF4-FFF2-40B4-BE49-F238E27FC236}">
                <a16:creationId xmlns:a16="http://schemas.microsoft.com/office/drawing/2014/main" id="{10035197-F1B1-234F-8FE1-2E1CEB724A0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03267" y="1389056"/>
            <a:ext cx="6705600" cy="2805642"/>
          </a:xfrm>
          <a:prstGeom prst="rect">
            <a:avLst/>
          </a:prstGeom>
          <a:ln>
            <a:solidFill>
              <a:schemeClr val="bg1">
                <a:lumMod val="50000"/>
              </a:schemeClr>
            </a:solidFill>
          </a:ln>
          <a:effectLst>
            <a:softEdge rad="88900"/>
          </a:effectLst>
        </p:spPr>
      </p:pic>
      <p:sp>
        <p:nvSpPr>
          <p:cNvPr id="7" name="Content Placeholder 6">
            <a:extLst>
              <a:ext uri="{FF2B5EF4-FFF2-40B4-BE49-F238E27FC236}">
                <a16:creationId xmlns:a16="http://schemas.microsoft.com/office/drawing/2014/main" id="{6D8CC517-A1A6-694C-B629-E5205EA86E65}"/>
              </a:ext>
            </a:extLst>
          </p:cNvPr>
          <p:cNvSpPr>
            <a:spLocks noGrp="1"/>
          </p:cNvSpPr>
          <p:nvPr>
            <p:ph idx="1"/>
          </p:nvPr>
        </p:nvSpPr>
        <p:spPr>
          <a:xfrm>
            <a:off x="5067300" y="4334493"/>
            <a:ext cx="6954371" cy="2158381"/>
          </a:xfrm>
        </p:spPr>
        <p:txBody>
          <a:bodyPr rtlCol="0"/>
          <a:lstStyle/>
          <a:p>
            <a:pPr marL="0" indent="0" rtl="0">
              <a:buNone/>
            </a:pPr>
            <a:r>
              <a:rPr lang="pt-BR" sz="2400"/>
              <a:t>Fontes de AMI:</a:t>
            </a:r>
            <a:endParaRPr lang="en-US" dirty="0"/>
          </a:p>
          <a:p>
            <a:pPr rtl="0">
              <a:buClr>
                <a:schemeClr val="tx1"/>
              </a:buClr>
            </a:pPr>
            <a:r>
              <a:rPr lang="pt-BR" sz="1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Quick Start </a:t>
            </a:r>
            <a:r>
              <a:rPr lang="pt-BR" sz="1800" i="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1800" i="1"/>
              <a:t>– AMIs do Linux e do Windows fornecidas pela AWS.</a:t>
            </a:r>
          </a:p>
          <a:p>
            <a:pPr rtl="0">
              <a:buClr>
                <a:schemeClr val="tx1"/>
              </a:buClr>
            </a:pPr>
            <a:r>
              <a:rPr lang="pt-BR" sz="1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Minhas AMIs</a:t>
            </a:r>
            <a:r>
              <a:rPr lang="pt-BR" sz="1800" i="1"/>
              <a:t> – Todas as AMIs que você criou.</a:t>
            </a:r>
          </a:p>
          <a:p>
            <a:pPr rtl="0">
              <a:buClr>
                <a:schemeClr val="tx1"/>
              </a:buClr>
            </a:pPr>
            <a:r>
              <a:rPr lang="pt-BR" sz="1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Marketplace </a:t>
            </a:r>
            <a:r>
              <a:rPr lang="pt-BR" sz="1800" i="1"/>
              <a:t>– Modelos pré-configurados de terceiros</a:t>
            </a:r>
          </a:p>
          <a:p>
            <a:pPr rtl="0">
              <a:buClr>
                <a:schemeClr val="tx1"/>
              </a:buClr>
            </a:pPr>
            <a:r>
              <a:rPr lang="pt-BR" sz="1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AMIs da comunidade </a:t>
            </a:r>
            <a:r>
              <a:rPr lang="pt-BR" sz="1800" i="1"/>
              <a:t>— AMIs compartilhadas por outras pessoas. Use por sua conta e risco.</a:t>
            </a:r>
            <a:endParaRPr lang="en-US" sz="1800" i="1" dirty="0"/>
          </a:p>
        </p:txBody>
      </p:sp>
    </p:spTree>
    <p:custDataLst>
      <p:tags r:id="rId1"/>
    </p:custDataLst>
    <p:extLst>
      <p:ext uri="{BB962C8B-B14F-4D97-AF65-F5344CB8AC3E}">
        <p14:creationId xmlns:p14="http://schemas.microsoft.com/office/powerpoint/2010/main" val="79268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8627-4F8D-8141-92FE-55D42297025E}"/>
              </a:ext>
            </a:extLst>
          </p:cNvPr>
          <p:cNvSpPr>
            <a:spLocks noGrp="1"/>
          </p:cNvSpPr>
          <p:nvPr>
            <p:ph type="title"/>
          </p:nvPr>
        </p:nvSpPr>
        <p:spPr>
          <a:xfrm>
            <a:off x="419100" y="365125"/>
            <a:ext cx="8291764" cy="474119"/>
          </a:xfrm>
        </p:spPr>
        <p:txBody>
          <a:bodyPr rtlCol="0">
            <a:noAutofit/>
          </a:bodyPr>
          <a:lstStyle/>
          <a:p>
            <a:pPr rtl="0"/>
            <a:r>
              <a:rPr lang="pt-BR" sz="3200"/>
              <a:t>Instância compatível com armazenamento versus AMI baseada em Amazon EBS</a:t>
            </a:r>
          </a:p>
        </p:txBody>
      </p:sp>
      <p:graphicFrame>
        <p:nvGraphicFramePr>
          <p:cNvPr id="7" name="Table Placeholder 3">
            <a:extLst>
              <a:ext uri="{FF2B5EF4-FFF2-40B4-BE49-F238E27FC236}">
                <a16:creationId xmlns:a16="http://schemas.microsoft.com/office/drawing/2014/main" id="{F6205238-3027-3B40-8D80-95808FDBC793}"/>
              </a:ext>
            </a:extLst>
          </p:cNvPr>
          <p:cNvGraphicFramePr>
            <a:graphicFrameLocks/>
          </p:cNvGraphicFramePr>
          <p:nvPr>
            <p:extLst>
              <p:ext uri="{D42A27DB-BD31-4B8C-83A1-F6EECF244321}">
                <p14:modId xmlns:p14="http://schemas.microsoft.com/office/powerpoint/2010/main" val="3720525844"/>
              </p:ext>
            </p:extLst>
          </p:nvPr>
        </p:nvGraphicFramePr>
        <p:xfrm>
          <a:off x="946248" y="1327679"/>
          <a:ext cx="10299504" cy="5213712"/>
        </p:xfrm>
        <a:graphic>
          <a:graphicData uri="http://schemas.openxmlformats.org/drawingml/2006/table">
            <a:tbl>
              <a:tblPr firstRow="1" bandRow="1"/>
              <a:tblGrid>
                <a:gridCol w="3433168">
                  <a:extLst>
                    <a:ext uri="{9D8B030D-6E8A-4147-A177-3AD203B41FA5}">
                      <a16:colId xmlns:a16="http://schemas.microsoft.com/office/drawing/2014/main" val="20000"/>
                    </a:ext>
                  </a:extLst>
                </a:gridCol>
                <a:gridCol w="3433168">
                  <a:extLst>
                    <a:ext uri="{9D8B030D-6E8A-4147-A177-3AD203B41FA5}">
                      <a16:colId xmlns:a16="http://schemas.microsoft.com/office/drawing/2014/main" val="20001"/>
                    </a:ext>
                  </a:extLst>
                </a:gridCol>
                <a:gridCol w="3433168">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0" i="0">
                          <a:solidFill>
                            <a:schemeClr val="bg1"/>
                          </a:solidFill>
                          <a:latin typeface="Amazon Ember" panose="020B0603020204020204" pitchFamily="34" charset="0"/>
                          <a:ea typeface="Amazon Ember" panose="020B0603020204020204" pitchFamily="34" charset="0"/>
                          <a:cs typeface="Amazon Ember" panose="020B0603020204020204" pitchFamily="34" charset="0"/>
                        </a:rPr>
                        <a:t>Característica</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0" i="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Instância compatível com o Amazon EBS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0" i="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Instância compatível com o armazenamento de instâncias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800" b="0" i="0">
                          <a:solidFill>
                            <a:schemeClr val="tx1"/>
                          </a:solidFill>
                          <a:latin typeface="+mn-lt"/>
                          <a:ea typeface="Amazon Ember" panose="02000000000000000000" pitchFamily="2" charset="0"/>
                          <a:cs typeface="Amazon Ember Light" panose="020B0403020204020204" pitchFamily="34" charset="0"/>
                        </a:rPr>
                        <a:t>Tempo de inicialização para a instância</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800" b="0" i="0">
                          <a:solidFill>
                            <a:schemeClr val="tx1"/>
                          </a:solidFill>
                          <a:latin typeface="+mn-lt"/>
                          <a:ea typeface="Amazon Ember Light" panose="020B0403020204020204" pitchFamily="34" charset="0"/>
                          <a:cs typeface="Amazon Ember Light" panose="020B0403020204020204" pitchFamily="34" charset="0"/>
                        </a:rPr>
                        <a:t>Inicialização mais rápida</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800" b="0" i="0">
                          <a:solidFill>
                            <a:schemeClr val="tx1"/>
                          </a:solidFill>
                          <a:latin typeface="+mn-lt"/>
                          <a:ea typeface="Amazon Ember Light" panose="020B0403020204020204" pitchFamily="34" charset="0"/>
                          <a:cs typeface="Amazon Ember Light" panose="020B0403020204020204" pitchFamily="34" charset="0"/>
                        </a:rPr>
                        <a:t>Demora mais tempo para inicializar</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Light" panose="020B0403020204020204" pitchFamily="34" charset="0"/>
                          <a:cs typeface="Amazon Ember Light" panose="020B0403020204020204" pitchFamily="34" charset="0"/>
                        </a:rPr>
                        <a:t>Tamanho máximo do dispositivo raiz</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Light" panose="020B0403020204020204" pitchFamily="34" charset="0"/>
                          <a:cs typeface="Amazon Ember Light" panose="020B0403020204020204" pitchFamily="34" charset="0"/>
                        </a:rPr>
                        <a:t>16 TiB</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Light" panose="020B0403020204020204" pitchFamily="34" charset="0"/>
                          <a:cs typeface="Amazon Ember Light" panose="020B0403020204020204" pitchFamily="34" charset="0"/>
                        </a:rPr>
                        <a:t>10 GiB</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47179586"/>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Light" panose="020B0403020204020204" pitchFamily="34" charset="0"/>
                          <a:cs typeface="Amazon Ember Light" panose="020B0403020204020204" pitchFamily="34" charset="0"/>
                        </a:rPr>
                        <a:t>Capacidade de interromper a instância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Light" panose="020B0403020204020204" pitchFamily="34" charset="0"/>
                          <a:cs typeface="Amazon Ember Light" panose="020B0403020204020204" pitchFamily="34" charset="0"/>
                        </a:rPr>
                        <a:t>Interrompe a instância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panose="02000000000000000000" pitchFamily="2" charset="0"/>
                          <a:cs typeface="Amazon Ember Light" panose="020B0403020204020204" pitchFamily="34" charset="0"/>
                        </a:rPr>
                        <a:t>Não é possível interromper a instância, apenas reinicializar ou encerrá-la</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panose="02000000000000000000" pitchFamily="2" charset="0"/>
                          <a:cs typeface="Amazon Ember Light" panose="020B0403020204020204" pitchFamily="34" charset="0"/>
                        </a:rPr>
                        <a:t>Capacidade de alterar o tipo de instância</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panose="02000000000000000000" pitchFamily="2" charset="0"/>
                          <a:cs typeface="Amazon Ember Light" panose="020B0403020204020204" pitchFamily="34" charset="0"/>
                        </a:rPr>
                        <a:t>Pode alterar o tipo de instância interrompendo a instância</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panose="02000000000000000000" pitchFamily="2" charset="0"/>
                          <a:cs typeface="Amazon Ember Light" panose="020B0403020204020204" pitchFamily="34" charset="0"/>
                        </a:rPr>
                        <a:t>Não é possível alterar o tipo de instância porque a instância não pode ser interrompida</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Light" panose="020B0403020204020204" pitchFamily="34" charset="0"/>
                          <a:cs typeface="Amazon Ember Light" panose="020B0403020204020204" pitchFamily="34" charset="0"/>
                        </a:rPr>
                        <a:t>Cobranças de instâncias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chemeClr val="tx1"/>
                          </a:solidFill>
                          <a:latin typeface="+mn-lt"/>
                          <a:ea typeface="Amazon Ember Light" panose="020B0403020204020204" pitchFamily="34" charset="0"/>
                          <a:cs typeface="Amazon Ember Light" panose="020B0403020204020204" pitchFamily="34" charset="0"/>
                        </a:rPr>
                        <a:t>Você é cobrado pelo uso de instâncias, uso de volume do EBS e pelo armazenamento da AMI como um snapshot do EBS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800" b="0" i="0">
                          <a:solidFill>
                            <a:schemeClr val="tx1"/>
                          </a:solidFill>
                          <a:latin typeface="+mn-lt"/>
                          <a:ea typeface="Amazon Ember" panose="02000000000000000000" pitchFamily="2" charset="0"/>
                          <a:cs typeface="Amazon Ember Light" panose="020B0403020204020204" pitchFamily="34" charset="0"/>
                        </a:rPr>
                        <a:t>Você </a:t>
                      </a:r>
                      <a:r>
                        <a:rPr lang="pt-BR" sz="1800" b="0" i="0" kern="1200">
                          <a:solidFill>
                            <a:schemeClr val="tx1"/>
                          </a:solidFill>
                          <a:latin typeface="+mn-lt"/>
                          <a:ea typeface="Amazon Ember" panose="02000000000000000000" pitchFamily="2" charset="0"/>
                          <a:cs typeface="Amazon Ember Light" panose="020B0403020204020204" pitchFamily="34" charset="0"/>
                        </a:rPr>
                        <a:t>é cobrado pelo uso da instância e pelo armazenamento da AMI no Amazon S3</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790876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8156729" cy="474119"/>
          </a:xfrm>
        </p:spPr>
        <p:txBody>
          <a:bodyPr rtlCol="0"/>
          <a:lstStyle/>
          <a:p>
            <a:pPr rtl="0"/>
            <a:r>
              <a:rPr lang="pt-BR">
                <a:latin typeface="+mn-lt"/>
              </a:rPr>
              <a:t>Ciclo de vida da instância do Amazon EC2</a:t>
            </a:r>
          </a:p>
        </p:txBody>
      </p:sp>
      <p:grpSp>
        <p:nvGrpSpPr>
          <p:cNvPr id="23" name="Group 22" descr="diagram showing the states an instance can have after launch. A launched instance becomes &quot;pending&quot; and then &quot;running&quot;. Running instances can be rebooted, terminated, or stopped. A stopped instance can be started or termninated."/>
          <p:cNvGrpSpPr/>
          <p:nvPr/>
        </p:nvGrpSpPr>
        <p:grpSpPr>
          <a:xfrm>
            <a:off x="962526" y="1364438"/>
            <a:ext cx="9473244" cy="4826316"/>
            <a:chOff x="962526" y="1364438"/>
            <a:chExt cx="9473244" cy="4826316"/>
          </a:xfrm>
        </p:grpSpPr>
        <p:sp>
          <p:nvSpPr>
            <p:cNvPr id="52" name="Rectangle 51">
              <a:extLst>
                <a:ext uri="{FF2B5EF4-FFF2-40B4-BE49-F238E27FC236}">
                  <a16:creationId xmlns:a16="http://schemas.microsoft.com/office/drawing/2014/main" id="{B6751EC9-C4AA-E744-AEC5-B1E7EF5C711C}"/>
                </a:ext>
                <a:ext uri="{C183D7F6-B498-43B3-948B-1728B52AA6E4}">
                  <adec:decorative xmlns:adec="http://schemas.microsoft.com/office/drawing/2017/decorative" xmlns="" val="1"/>
                </a:ext>
              </a:extLst>
            </p:cNvPr>
            <p:cNvSpPr/>
            <p:nvPr/>
          </p:nvSpPr>
          <p:spPr>
            <a:xfrm>
              <a:off x="6089211" y="1624171"/>
              <a:ext cx="4346559" cy="4566583"/>
            </a:xfrm>
            <a:prstGeom prst="rect">
              <a:avLst/>
            </a:prstGeom>
            <a:solidFill>
              <a:schemeClr val="bg1">
                <a:lumMod val="95000"/>
              </a:schemeClr>
            </a:solid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a:solidFill>
                    <a:schemeClr val="tx1"/>
                  </a:solidFill>
                  <a:latin typeface="Amazon Ember" panose="02000000000000000000" pitchFamily="2" charset="0"/>
                  <a:ea typeface="Amazon Ember" panose="02000000000000000000" pitchFamily="2" charset="0"/>
                </a:rPr>
                <a:t>Somente instâncias compatíveis com o Amazon EBS</a:t>
              </a:r>
            </a:p>
          </p:txBody>
        </p:sp>
        <p:sp>
          <p:nvSpPr>
            <p:cNvPr id="6" name="TextBox 71">
              <a:extLst>
                <a:ext uri="{C183D7F6-B498-43B3-948B-1728B52AA6E4}">
                  <adec:decorative xmlns:adec="http://schemas.microsoft.com/office/drawing/2017/decorative" xmlns="" val="1"/>
                </a:ext>
              </a:extLst>
            </p:cNvPr>
            <p:cNvSpPr txBox="1"/>
            <p:nvPr/>
          </p:nvSpPr>
          <p:spPr>
            <a:xfrm>
              <a:off x="1766093" y="285625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ea typeface="Amazon Ember" panose="020B0603020204020204" pitchFamily="34" charset="0"/>
                  <a:cs typeface="Amazon Ember" panose="020B0603020204020204" pitchFamily="34" charset="0"/>
                </a:rPr>
                <a:t>AMI</a:t>
              </a:r>
            </a:p>
          </p:txBody>
        </p:sp>
        <p:cxnSp>
          <p:nvCxnSpPr>
            <p:cNvPr id="9" name="Straight Arrow Connector 8"/>
            <p:cNvCxnSpPr>
              <a:cxnSpLocks/>
              <a:stCxn id="49" idx="3"/>
              <a:endCxn id="10" idx="1"/>
            </p:cNvCxnSpPr>
            <p:nvPr/>
          </p:nvCxnSpPr>
          <p:spPr>
            <a:xfrm>
              <a:off x="2546731" y="2498105"/>
              <a:ext cx="1100690"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647421" y="2203189"/>
              <a:ext cx="1395752" cy="589831"/>
            </a:xfrm>
            <a:prstGeom prst="roundRect">
              <a:avLst/>
            </a:prstGeom>
            <a:solidFill>
              <a:schemeClr val="accent4">
                <a:lumMod val="60000"/>
                <a:lumOff val="40000"/>
                <a:alpha val="5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lumMod val="50000"/>
                    </a:schemeClr>
                  </a:solidFill>
                  <a:ea typeface="Amazon Ember" panose="020B0603020204020204" pitchFamily="34" charset="0"/>
                  <a:cs typeface="Amazon Ember" panose="020B0603020204020204" pitchFamily="34" charset="0"/>
                </a:rPr>
                <a:t>Pendente</a:t>
              </a:r>
            </a:p>
          </p:txBody>
        </p:sp>
        <p:sp>
          <p:nvSpPr>
            <p:cNvPr id="12" name="TextBox 71"/>
            <p:cNvSpPr txBox="1"/>
            <p:nvPr/>
          </p:nvSpPr>
          <p:spPr>
            <a:xfrm>
              <a:off x="2624468" y="2260613"/>
              <a:ext cx="815962"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Executar</a:t>
              </a:r>
            </a:p>
          </p:txBody>
        </p:sp>
        <p:sp>
          <p:nvSpPr>
            <p:cNvPr id="16" name="Rounded Rectangle 15"/>
            <p:cNvSpPr/>
            <p:nvPr/>
          </p:nvSpPr>
          <p:spPr>
            <a:xfrm>
              <a:off x="3641008" y="3333298"/>
              <a:ext cx="1395752" cy="589831"/>
            </a:xfrm>
            <a:prstGeom prst="roundRect">
              <a:avLst/>
            </a:prstGeom>
            <a:solidFill>
              <a:srgbClr val="00B05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lumMod val="50000"/>
                    </a:schemeClr>
                  </a:solidFill>
                  <a:ea typeface="Amazon Ember" panose="020B0603020204020204" pitchFamily="34" charset="0"/>
                  <a:cs typeface="Amazon Ember" panose="020B0603020204020204" pitchFamily="34" charset="0"/>
                </a:rPr>
                <a:t>Em execução</a:t>
              </a:r>
            </a:p>
          </p:txBody>
        </p:sp>
        <p:cxnSp>
          <p:nvCxnSpPr>
            <p:cNvPr id="17" name="Straight Arrow Connector 16"/>
            <p:cNvCxnSpPr>
              <a:cxnSpLocks/>
              <a:stCxn id="10" idx="2"/>
              <a:endCxn id="16" idx="0"/>
            </p:cNvCxnSpPr>
            <p:nvPr/>
          </p:nvCxnSpPr>
          <p:spPr>
            <a:xfrm flipH="1">
              <a:off x="4338884" y="2793020"/>
              <a:ext cx="6413" cy="540278"/>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563600" y="3701582"/>
              <a:ext cx="1094661"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962526" y="3333298"/>
              <a:ext cx="1580372" cy="589830"/>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lumMod val="50000"/>
                    </a:schemeClr>
                  </a:solidFill>
                  <a:ea typeface="Amazon Ember" panose="020B0603020204020204" pitchFamily="34" charset="0"/>
                  <a:cs typeface="Amazon Ember" panose="020B0603020204020204" pitchFamily="34" charset="0"/>
                </a:rPr>
                <a:t>Reinicializando</a:t>
              </a:r>
            </a:p>
          </p:txBody>
        </p:sp>
        <p:sp>
          <p:nvSpPr>
            <p:cNvPr id="47" name="TextBox 71"/>
            <p:cNvSpPr txBox="1"/>
            <p:nvPr/>
          </p:nvSpPr>
          <p:spPr>
            <a:xfrm>
              <a:off x="2458206" y="3151470"/>
              <a:ext cx="1254804" cy="24943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Reinicializar</a:t>
              </a:r>
            </a:p>
          </p:txBody>
        </p:sp>
        <p:cxnSp>
          <p:nvCxnSpPr>
            <p:cNvPr id="48" name="Straight Arrow Connector 47"/>
            <p:cNvCxnSpPr/>
            <p:nvPr/>
          </p:nvCxnSpPr>
          <p:spPr>
            <a:xfrm flipH="1" flipV="1">
              <a:off x="2542898" y="3497587"/>
              <a:ext cx="1098110"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C183D7F6-B498-43B3-948B-1728B52AA6E4}">
                  <adec:decorative xmlns:adec="http://schemas.microsoft.com/office/drawing/2017/decorative" xmlns="" val="1"/>
                </a:ext>
              </a:extLst>
            </p:cNvPr>
            <p:cNvGrpSpPr/>
            <p:nvPr/>
          </p:nvGrpSpPr>
          <p:grpSpPr>
            <a:xfrm>
              <a:off x="5043174" y="2265027"/>
              <a:ext cx="4267926" cy="1068271"/>
              <a:chOff x="3833412" y="1132752"/>
              <a:chExt cx="3200944" cy="801203"/>
            </a:xfrm>
          </p:grpSpPr>
          <p:cxnSp>
            <p:nvCxnSpPr>
              <p:cNvPr id="57" name="Elbow Connector 56"/>
              <p:cNvCxnSpPr>
                <a:cxnSpLocks/>
                <a:stCxn id="39" idx="0"/>
                <a:endCxn id="10" idx="3"/>
              </p:cNvCxnSpPr>
              <p:nvPr/>
            </p:nvCxnSpPr>
            <p:spPr>
              <a:xfrm rot="16200000" flipV="1">
                <a:off x="5120686" y="20286"/>
                <a:ext cx="626395" cy="3200944"/>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41881" y="113275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Iniciar</a:t>
                </a:r>
              </a:p>
            </p:txBody>
          </p:sp>
        </p:grpSp>
        <p:grpSp>
          <p:nvGrpSpPr>
            <p:cNvPr id="72" name="Group 71"/>
            <p:cNvGrpSpPr/>
            <p:nvPr/>
          </p:nvGrpSpPr>
          <p:grpSpPr>
            <a:xfrm>
              <a:off x="3641009" y="5091978"/>
              <a:ext cx="1394933" cy="955553"/>
              <a:chOff x="2987063" y="3252969"/>
              <a:chExt cx="1046200" cy="716666"/>
            </a:xfrm>
          </p:grpSpPr>
          <p:sp>
            <p:nvSpPr>
              <p:cNvPr id="21" name="Rounded Rectangle 20"/>
              <p:cNvSpPr/>
              <p:nvPr/>
            </p:nvSpPr>
            <p:spPr>
              <a:xfrm>
                <a:off x="2987063" y="3527262"/>
                <a:ext cx="1046200" cy="442373"/>
              </a:xfrm>
              <a:prstGeom prst="roundRect">
                <a:avLst/>
              </a:prstGeom>
              <a:solidFill>
                <a:schemeClr val="accent6">
                  <a:lumMod val="75000"/>
                  <a:alpha val="23922"/>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lumMod val="50000"/>
                      </a:schemeClr>
                    </a:solidFill>
                    <a:ea typeface="Amazon Ember" panose="020B0603020204020204" pitchFamily="34" charset="0"/>
                    <a:cs typeface="Amazon Ember" panose="020B0603020204020204" pitchFamily="34" charset="0"/>
                  </a:rPr>
                  <a:t>Encerrada</a:t>
                </a:r>
              </a:p>
            </p:txBody>
          </p:sp>
          <p:cxnSp>
            <p:nvCxnSpPr>
              <p:cNvPr id="33" name="Straight Arrow Connector 32"/>
              <p:cNvCxnSpPr>
                <a:cxnSpLocks/>
                <a:stCxn id="19" idx="2"/>
                <a:endCxn id="21" idx="0"/>
              </p:cNvCxnSpPr>
              <p:nvPr/>
            </p:nvCxnSpPr>
            <p:spPr>
              <a:xfrm flipH="1">
                <a:off x="3510163" y="3252969"/>
                <a:ext cx="1" cy="27429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641009" y="3907463"/>
              <a:ext cx="1394935" cy="1184515"/>
              <a:chOff x="2987063" y="2364581"/>
              <a:chExt cx="1046201" cy="888388"/>
            </a:xfrm>
          </p:grpSpPr>
          <p:sp>
            <p:nvSpPr>
              <p:cNvPr id="19" name="Rounded Rectangle 18"/>
              <p:cNvSpPr/>
              <p:nvPr/>
            </p:nvSpPr>
            <p:spPr>
              <a:xfrm>
                <a:off x="2987063" y="2810596"/>
                <a:ext cx="1046201" cy="442373"/>
              </a:xfrm>
              <a:prstGeom prst="roundRect">
                <a:avLst/>
              </a:prstGeom>
              <a:solidFill>
                <a:srgbClr val="D87A00">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lumMod val="50000"/>
                      </a:schemeClr>
                    </a:solidFill>
                    <a:ea typeface="Amazon Ember" panose="020B0603020204020204" pitchFamily="34" charset="0"/>
                    <a:cs typeface="Amazon Ember" panose="020B0603020204020204" pitchFamily="34" charset="0"/>
                  </a:rPr>
                  <a:t>Desligando</a:t>
                </a:r>
              </a:p>
            </p:txBody>
          </p:sp>
          <p:cxnSp>
            <p:nvCxnSpPr>
              <p:cNvPr id="32" name="Straight Arrow Connector 31"/>
              <p:cNvCxnSpPr>
                <a:cxnSpLocks/>
                <a:endCxn id="19" idx="0"/>
              </p:cNvCxnSpPr>
              <p:nvPr/>
            </p:nvCxnSpPr>
            <p:spPr>
              <a:xfrm flipH="1">
                <a:off x="3510164" y="2364581"/>
                <a:ext cx="2965" cy="446015"/>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733558"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Encerrar</a:t>
                </a:r>
              </a:p>
            </p:txBody>
          </p:sp>
        </p:grpSp>
        <p:grpSp>
          <p:nvGrpSpPr>
            <p:cNvPr id="77" name="Group 76"/>
            <p:cNvGrpSpPr/>
            <p:nvPr/>
          </p:nvGrpSpPr>
          <p:grpSpPr>
            <a:xfrm>
              <a:off x="5035943" y="3923128"/>
              <a:ext cx="4275157" cy="1829488"/>
              <a:chOff x="3590580" y="2376331"/>
              <a:chExt cx="3206365" cy="1372119"/>
            </a:xfrm>
          </p:grpSpPr>
          <p:cxnSp>
            <p:nvCxnSpPr>
              <p:cNvPr id="63" name="Elbow Connector 62"/>
              <p:cNvCxnSpPr>
                <a:cxnSpLocks/>
                <a:stCxn id="39" idx="2"/>
                <a:endCxn id="21" idx="3"/>
              </p:cNvCxnSpPr>
              <p:nvPr/>
            </p:nvCxnSpPr>
            <p:spPr>
              <a:xfrm rot="5400000">
                <a:off x="4507703" y="1459208"/>
                <a:ext cx="1372119" cy="3206365"/>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054591" y="3549275"/>
                <a:ext cx="862147"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Encerrar</a:t>
                </a:r>
              </a:p>
            </p:txBody>
          </p:sp>
        </p:grpSp>
        <p:cxnSp>
          <p:nvCxnSpPr>
            <p:cNvPr id="36" name="Straight Arrow Connector 35"/>
            <p:cNvCxnSpPr>
              <a:cxnSpLocks/>
              <a:stCxn id="16" idx="3"/>
              <a:endCxn id="38" idx="1"/>
            </p:cNvCxnSpPr>
            <p:nvPr/>
          </p:nvCxnSpPr>
          <p:spPr>
            <a:xfrm flipV="1">
              <a:off x="5036760" y="3628213"/>
              <a:ext cx="1496387"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976647" y="2765280"/>
              <a:ext cx="1171861" cy="72950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Interromper</a:t>
              </a:r>
            </a:p>
            <a:p>
              <a:pPr algn="ctr" rtl="0"/>
              <a:r>
                <a:rPr lang="pt-BR" sz="1600">
                  <a:latin typeface="Amazon Ember" panose="02000000000000000000" pitchFamily="2" charset="0"/>
                  <a:ea typeface="Amazon Ember" panose="02000000000000000000" pitchFamily="2" charset="0"/>
                  <a:cs typeface="Amazon Ember" panose="020B0603020204020204" pitchFamily="34" charset="0"/>
                </a:rPr>
                <a:t>Parar-Hibernar</a:t>
              </a:r>
            </a:p>
          </p:txBody>
        </p:sp>
        <p:sp>
          <p:nvSpPr>
            <p:cNvPr id="38" name="Rounded Rectangle 37"/>
            <p:cNvSpPr/>
            <p:nvPr/>
          </p:nvSpPr>
          <p:spPr>
            <a:xfrm>
              <a:off x="6533147" y="3333298"/>
              <a:ext cx="1604342" cy="589830"/>
            </a:xfrm>
            <a:prstGeom prst="roundRect">
              <a:avLst/>
            </a:prstGeom>
            <a:solidFill>
              <a:schemeClr val="accent4">
                <a:lumMod val="60000"/>
                <a:lumOff val="40000"/>
                <a:alpha val="5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lumMod val="50000"/>
                    </a:schemeClr>
                  </a:solidFill>
                  <a:ea typeface="Amazon Ember" panose="020B0603020204020204" pitchFamily="34" charset="0"/>
                  <a:cs typeface="Amazon Ember" panose="020B0603020204020204" pitchFamily="34" charset="0"/>
                </a:rPr>
                <a:t>Interrompendo</a:t>
              </a:r>
            </a:p>
          </p:txBody>
        </p:sp>
        <p:sp>
          <p:nvSpPr>
            <p:cNvPr id="39" name="Rounded Rectangle 38"/>
            <p:cNvSpPr/>
            <p:nvPr/>
          </p:nvSpPr>
          <p:spPr>
            <a:xfrm>
              <a:off x="8575829" y="3333298"/>
              <a:ext cx="1470539" cy="589830"/>
            </a:xfrm>
            <a:prstGeom prst="roundRect">
              <a:avLst/>
            </a:prstGeom>
            <a:solidFill>
              <a:schemeClr val="accent6">
                <a:lumMod val="75000"/>
                <a:alpha val="23922"/>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lumMod val="50000"/>
                    </a:schemeClr>
                  </a:solidFill>
                  <a:ea typeface="Amazon Ember" panose="020B0603020204020204" pitchFamily="34" charset="0"/>
                  <a:cs typeface="Amazon Ember" panose="020B0603020204020204" pitchFamily="34" charset="0"/>
                </a:rPr>
                <a:t>Interrompida</a:t>
              </a:r>
            </a:p>
          </p:txBody>
        </p:sp>
        <p:cxnSp>
          <p:nvCxnSpPr>
            <p:cNvPr id="40" name="Straight Arrow Connector 39"/>
            <p:cNvCxnSpPr>
              <a:cxnSpLocks/>
              <a:stCxn id="38" idx="3"/>
              <a:endCxn id="39" idx="1"/>
            </p:cNvCxnSpPr>
            <p:nvPr/>
          </p:nvCxnSpPr>
          <p:spPr>
            <a:xfrm>
              <a:off x="8137489" y="3628213"/>
              <a:ext cx="43834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098B6D9A-1DD0-DB49-A3B1-06B3623B506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71030" y="2160254"/>
              <a:ext cx="675701" cy="675701"/>
            </a:xfrm>
            <a:prstGeom prst="rect">
              <a:avLst/>
            </a:prstGeom>
          </p:spPr>
        </p:pic>
        <p:pic>
          <p:nvPicPr>
            <p:cNvPr id="50" name="Graphic 49">
              <a:extLst>
                <a:ext uri="{FF2B5EF4-FFF2-40B4-BE49-F238E27FC236}">
                  <a16:creationId xmlns:a16="http://schemas.microsoft.com/office/drawing/2014/main" id="{8DAAD020-BA8D-284F-882A-5D3E71ED3E6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0085" y="1364438"/>
              <a:ext cx="591829" cy="591829"/>
            </a:xfrm>
            <a:prstGeom prst="rect">
              <a:avLst/>
            </a:prstGeom>
          </p:spPr>
        </p:pic>
      </p:grpSp>
    </p:spTree>
    <p:custDataLst>
      <p:tags r:id="rId1"/>
    </p:custDataLst>
    <p:extLst>
      <p:ext uri="{BB962C8B-B14F-4D97-AF65-F5344CB8AC3E}">
        <p14:creationId xmlns:p14="http://schemas.microsoft.com/office/powerpoint/2010/main" val="313315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Visão geral do módulo</a:t>
            </a:r>
          </a:p>
        </p:txBody>
      </p:sp>
      <p:sp>
        <p:nvSpPr>
          <p:cNvPr id="5" name="Content Placeholder 4"/>
          <p:cNvSpPr>
            <a:spLocks noGrp="1"/>
          </p:cNvSpPr>
          <p:nvPr>
            <p:ph idx="1"/>
          </p:nvPr>
        </p:nvSpPr>
        <p:spPr/>
        <p:txBody>
          <a:bodyPr rtlCol="0">
            <a:noAutofit/>
          </a:bodyPr>
          <a:lstStyle/>
          <a:p>
            <a:pPr marL="0" indent="0" rtl="0">
              <a:spcBef>
                <a:spcPts val="1800"/>
              </a:spcBef>
              <a:buNone/>
            </a:pPr>
            <a:r>
              <a:rPr lang="pt-BR" sz="2400">
                <a:latin typeface="Amazon Ember" panose="02000000000000000000" pitchFamily="2" charset="0"/>
                <a:ea typeface="Amazon Ember" panose="02000000000000000000" pitchFamily="2" charset="0"/>
              </a:rPr>
              <a:t>Seções</a:t>
            </a:r>
          </a:p>
          <a:p>
            <a:pPr marL="457200" indent="-457200" rtl="0">
              <a:buFont typeface="+mj-lt"/>
              <a:buAutoNum type="arabicPeriod"/>
            </a:pPr>
            <a:r>
              <a:rPr lang="pt-BR" sz="1800">
                <a:latin typeface="+mn-lt"/>
              </a:rPr>
              <a:t>Necessidade arquitetônica</a:t>
            </a:r>
          </a:p>
          <a:p>
            <a:pPr marL="457200" indent="-457200" rtl="0">
              <a:buFont typeface="+mj-lt"/>
              <a:buAutoNum type="arabicPeriod"/>
            </a:pPr>
            <a:r>
              <a:rPr lang="pt-BR" sz="1800">
                <a:latin typeface="+mn-lt"/>
              </a:rPr>
              <a:t>Adicionar computação com o Amazon EC2</a:t>
            </a:r>
          </a:p>
          <a:p>
            <a:pPr marL="457200" indent="-457200" rtl="0">
              <a:buFont typeface="+mj-lt"/>
              <a:buAutoNum type="arabicPeriod"/>
            </a:pPr>
            <a:r>
              <a:rPr lang="pt-BR" sz="1800">
                <a:latin typeface="+mn-lt"/>
              </a:rPr>
              <a:t>Escolher uma AMI para executar uma instância do Amazon EC2</a:t>
            </a:r>
          </a:p>
          <a:p>
            <a:pPr marL="457200" indent="-457200" rtl="0">
              <a:buFont typeface="+mj-lt"/>
              <a:buAutoNum type="arabicPeriod"/>
            </a:pPr>
            <a:r>
              <a:rPr lang="pt-BR" sz="1800"/>
              <a:t>Selecionar um tipo de instância do Amazon EC2</a:t>
            </a:r>
          </a:p>
          <a:p>
            <a:pPr marL="457200" indent="-457200" rtl="0">
              <a:buFont typeface="+mj-lt"/>
              <a:buAutoNum type="arabicPeriod"/>
            </a:pPr>
            <a:r>
              <a:rPr lang="pt-BR" sz="1800">
                <a:latin typeface="+mn-lt"/>
              </a:rPr>
              <a:t>Usar os dados do usuário para configurar uma instância do Amazon EC2</a:t>
            </a:r>
          </a:p>
          <a:p>
            <a:pPr marL="457200" indent="-457200" rtl="0">
              <a:buFont typeface="+mj-lt"/>
              <a:buAutoNum type="arabicPeriod"/>
            </a:pPr>
            <a:r>
              <a:rPr lang="pt-BR" sz="1800">
                <a:latin typeface="+mn-lt"/>
              </a:rPr>
              <a:t>Adicionar armazenamento a uma instância do Amazon EC2 </a:t>
            </a:r>
          </a:p>
          <a:p>
            <a:pPr marL="457200" indent="-457200" rtl="0">
              <a:buFont typeface="+mj-lt"/>
              <a:buAutoNum type="arabicPeriod"/>
            </a:pPr>
            <a:r>
              <a:rPr lang="pt-BR" sz="1800">
                <a:latin typeface="+mn-lt"/>
              </a:rPr>
              <a:t>Opções de definição de preço do Amazon EC2</a:t>
            </a:r>
          </a:p>
          <a:p>
            <a:pPr marL="457200" indent="-457200" rtl="0">
              <a:buFont typeface="+mj-lt"/>
              <a:buAutoNum type="arabicPeriod"/>
            </a:pPr>
            <a:r>
              <a:rPr lang="pt-BR" sz="1800">
                <a:latin typeface="+mn-lt"/>
              </a:rPr>
              <a:t>Considerações sobre o Amazon EC2</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rtlCol="0"/>
          <a:lstStyle/>
          <a:p>
            <a:pPr marL="0" indent="0" rtl="0">
              <a:buNone/>
            </a:pPr>
            <a:r>
              <a:rPr lang="pt-BR" sz="2400">
                <a:latin typeface="Amazon Ember" panose="02000000000000000000" pitchFamily="2" charset="0"/>
                <a:ea typeface="Amazon Ember" panose="02000000000000000000" pitchFamily="2" charset="0"/>
              </a:rPr>
              <a:t>Demonstrações</a:t>
            </a:r>
          </a:p>
          <a:p>
            <a:pPr rtl="0"/>
            <a:r>
              <a:rPr lang="pt-BR" sz="1800"/>
              <a:t>Configurar uma instância do EC2 com dados do usuário</a:t>
            </a:r>
          </a:p>
          <a:p>
            <a:pPr rtl="0"/>
            <a:r>
              <a:rPr lang="pt-BR" sz="1800"/>
              <a:t>Revisar a página do histórico de instâncias spot</a:t>
            </a:r>
          </a:p>
          <a:p>
            <a:pPr marL="0" indent="0" rtl="0">
              <a:buNone/>
            </a:pPr>
            <a:endParaRPr lang="en-US" sz="2400" b="1" dirty="0">
              <a:latin typeface="+mn-lt"/>
            </a:endParaRPr>
          </a:p>
          <a:p>
            <a:pPr marL="0" indent="0" rtl="0">
              <a:buNone/>
            </a:pPr>
            <a:r>
              <a:rPr lang="pt-BR" sz="2400">
                <a:latin typeface="Amazon Ember" panose="02000000000000000000" pitchFamily="2" charset="0"/>
                <a:ea typeface="Amazon Ember" panose="02000000000000000000" pitchFamily="2" charset="0"/>
              </a:rPr>
              <a:t>Laboratórios</a:t>
            </a:r>
          </a:p>
          <a:p>
            <a:pPr rtl="0"/>
            <a:r>
              <a:rPr lang="pt-BR" sz="1800">
                <a:latin typeface="+mn-lt"/>
              </a:rPr>
              <a:t>Laboratório guiado: Introdução ao </a:t>
            </a:r>
            <a:r>
              <a:rPr lang="pt-BR" sz="1800"/>
              <a:t>Amazon </a:t>
            </a:r>
            <a:r>
              <a:rPr lang="pt-BR" sz="1800">
                <a:latin typeface="+mn-lt"/>
              </a:rPr>
              <a:t>EFS</a:t>
            </a:r>
          </a:p>
          <a:p>
            <a:pPr rtl="0"/>
            <a:r>
              <a:rPr lang="pt-BR" sz="1800">
                <a:latin typeface="+mn-lt"/>
              </a:rPr>
              <a:t>Laboratório de desafio: Criar um site dinâmico para a </a:t>
            </a:r>
            <a:r>
              <a:rPr lang="pt-BR" sz="1800"/>
              <a:t>cafeteria</a:t>
            </a:r>
            <a:endParaRPr lang="en-US" sz="1800" dirty="0">
              <a:latin typeface="+mn-lt"/>
            </a:endParaRPr>
          </a:p>
          <a:p>
            <a:pPr rtl="0"/>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xmlns="" val="0"/>
              </a:ext>
            </a:extLst>
          </p:cNvPr>
          <p:cNvGrpSpPr/>
          <p:nvPr/>
        </p:nvGrpSpPr>
        <p:grpSpPr>
          <a:xfrm>
            <a:off x="6246312" y="5640693"/>
            <a:ext cx="2744788" cy="532323"/>
            <a:chOff x="4188879" y="4810544"/>
            <a:chExt cx="2744788"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212465" cy="400110"/>
            </a:xfrm>
            <a:prstGeom prst="rect">
              <a:avLst/>
            </a:prstGeom>
            <a:noFill/>
          </p:spPr>
          <p:txBody>
            <a:bodyPr wrap="none" rtlCol="0">
              <a:spAutoFit/>
            </a:bodyPr>
            <a:lstStyle/>
            <a:p>
              <a:pPr rtl="0"/>
              <a:r>
                <a:rPr lang="pt-BR" sz="2000">
                  <a:latin typeface="Amazon Ember" panose="02000000000000000000" pitchFamily="2" charset="0"/>
                  <a:ea typeface="Amazon Ember" panose="02000000000000000000" pitchFamily="2"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89137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C21E-C12C-6D4C-A0F5-0D03AC2FBA36}"/>
              </a:ext>
            </a:extLst>
          </p:cNvPr>
          <p:cNvSpPr>
            <a:spLocks noGrp="1"/>
          </p:cNvSpPr>
          <p:nvPr>
            <p:ph type="title"/>
          </p:nvPr>
        </p:nvSpPr>
        <p:spPr/>
        <p:txBody>
          <a:bodyPr rtlCol="0"/>
          <a:lstStyle/>
          <a:p>
            <a:pPr rtl="0"/>
            <a:r>
              <a:rPr lang="pt-BR"/>
              <a:t>Criar uma nova AMI</a:t>
            </a:r>
          </a:p>
        </p:txBody>
      </p:sp>
      <p:grpSp>
        <p:nvGrpSpPr>
          <p:cNvPr id="3" name="Group 2" descr="An instance is launched from a starter AMI, then modified and captured as a new AMI that then itself becomes a new starter AMI that can be optionally copied to other Regions.">
            <a:extLst>
              <a:ext uri="{FF2B5EF4-FFF2-40B4-BE49-F238E27FC236}">
                <a16:creationId xmlns:a16="http://schemas.microsoft.com/office/drawing/2014/main" id="{A8AC394F-112D-884E-A0D8-E976365E4CAA}"/>
              </a:ext>
            </a:extLst>
          </p:cNvPr>
          <p:cNvGrpSpPr/>
          <p:nvPr/>
        </p:nvGrpSpPr>
        <p:grpSpPr>
          <a:xfrm>
            <a:off x="267611" y="1269215"/>
            <a:ext cx="11590713" cy="4929880"/>
            <a:chOff x="267611" y="1269215"/>
            <a:chExt cx="11590713" cy="4929880"/>
          </a:xfrm>
        </p:grpSpPr>
        <p:pic>
          <p:nvPicPr>
            <p:cNvPr id="66" name="Graphic 65">
              <a:extLst>
                <a:ext uri="{FF2B5EF4-FFF2-40B4-BE49-F238E27FC236}">
                  <a16:creationId xmlns:a16="http://schemas.microsoft.com/office/drawing/2014/main" id="{A71E226E-DD79-8A42-A367-188EFB772C1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045767" y="1280347"/>
              <a:ext cx="330200" cy="330200"/>
            </a:xfrm>
            <a:prstGeom prst="rect">
              <a:avLst/>
            </a:prstGeom>
          </p:spPr>
        </p:pic>
        <p:sp>
          <p:nvSpPr>
            <p:cNvPr id="12" name="TextBox 11">
              <a:extLst>
                <a:ext uri="{FF2B5EF4-FFF2-40B4-BE49-F238E27FC236}">
                  <a16:creationId xmlns:a16="http://schemas.microsoft.com/office/drawing/2014/main" id="{9E85C031-3350-3248-AEB4-CFFAA0CF8318}"/>
                </a:ext>
              </a:extLst>
            </p:cNvPr>
            <p:cNvSpPr txBox="1"/>
            <p:nvPr/>
          </p:nvSpPr>
          <p:spPr>
            <a:xfrm>
              <a:off x="267611" y="4301281"/>
              <a:ext cx="1766964"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(Opcional) Importe uma máquina virtual</a:t>
              </a:r>
            </a:p>
          </p:txBody>
        </p:sp>
        <p:cxnSp>
          <p:nvCxnSpPr>
            <p:cNvPr id="11" name="Straight Arrow Connector 10">
              <a:extLst>
                <a:ext uri="{FF2B5EF4-FFF2-40B4-BE49-F238E27FC236}">
                  <a16:creationId xmlns:a16="http://schemas.microsoft.com/office/drawing/2014/main" id="{020EBD09-D16C-3E4B-B3ED-A1E97A18F4C7}"/>
                </a:ext>
              </a:extLst>
            </p:cNvPr>
            <p:cNvCxnSpPr>
              <a:cxnSpLocks/>
              <a:stCxn id="9" idx="3"/>
              <a:endCxn id="6" idx="1"/>
            </p:cNvCxnSpPr>
            <p:nvPr/>
          </p:nvCxnSpPr>
          <p:spPr>
            <a:xfrm>
              <a:off x="1666407" y="4047940"/>
              <a:ext cx="18554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21FBC-1BF2-0944-8C78-D5D8AB066103}"/>
                </a:ext>
              </a:extLst>
            </p:cNvPr>
            <p:cNvSpPr txBox="1"/>
            <p:nvPr/>
          </p:nvSpPr>
          <p:spPr>
            <a:xfrm>
              <a:off x="2133941" y="2361098"/>
              <a:ext cx="1410216" cy="721993"/>
            </a:xfrm>
            <a:prstGeom prst="rect">
              <a:avLst/>
            </a:prstGeom>
            <a:noFill/>
          </p:spPr>
          <p:txBody>
            <a:bodyPr wrap="square" rtlCol="0">
              <a:spAutoFit/>
            </a:bodyPr>
            <a:lstStyle/>
            <a:p>
              <a:pPr algn="r" rtl="0">
                <a:lnSpc>
                  <a:spcPct val="85000"/>
                </a:lnSpc>
              </a:pPr>
              <a:r>
                <a:rPr lang="pt-BR" sz="1600">
                  <a:latin typeface="Amazon Ember" panose="020B0603020204020204" pitchFamily="34" charset="0"/>
                  <a:ea typeface="Amazon Ember" panose="020B0603020204020204" pitchFamily="34" charset="0"/>
                  <a:cs typeface="Amazon Ember" panose="020B0603020204020204" pitchFamily="34" charset="0"/>
                </a:rPr>
                <a:t>Quick Start </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ou outro</a:t>
              </a:r>
            </a:p>
            <a:p>
              <a:pPr algn="r" rtl="0">
                <a:lnSpc>
                  <a:spcPct val="85000"/>
                </a:lnSpc>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AMI existente</a:t>
              </a:r>
            </a:p>
          </p:txBody>
        </p:sp>
        <p:sp>
          <p:nvSpPr>
            <p:cNvPr id="67" name="Rectangle 66">
              <a:extLst>
                <a:ext uri="{FF2B5EF4-FFF2-40B4-BE49-F238E27FC236}">
                  <a16:creationId xmlns:a16="http://schemas.microsoft.com/office/drawing/2014/main" id="{51D747B1-D5C6-2D46-9ACD-852737814D3F}"/>
                </a:ext>
              </a:extLst>
            </p:cNvPr>
            <p:cNvSpPr/>
            <p:nvPr/>
          </p:nvSpPr>
          <p:spPr>
            <a:xfrm>
              <a:off x="2044222" y="1269215"/>
              <a:ext cx="9814102" cy="49298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ln w="0"/>
                  <a:solidFill>
                    <a:sysClr val="windowText" lastClr="000000"/>
                  </a:solidFill>
                </a:rPr>
                <a:t>Nuvem AWS</a:t>
              </a:r>
            </a:p>
          </p:txBody>
        </p:sp>
        <p:pic>
          <p:nvPicPr>
            <p:cNvPr id="6" name="Graphic 5">
              <a:extLst>
                <a:ext uri="{FF2B5EF4-FFF2-40B4-BE49-F238E27FC236}">
                  <a16:creationId xmlns:a16="http://schemas.microsoft.com/office/drawing/2014/main" id="{E6AE7E77-BB91-E340-916B-0EE2446A36E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521826" y="3812990"/>
              <a:ext cx="469900" cy="469900"/>
            </a:xfrm>
            <a:prstGeom prst="rect">
              <a:avLst/>
            </a:prstGeom>
          </p:spPr>
        </p:pic>
        <p:sp>
          <p:nvSpPr>
            <p:cNvPr id="7" name="TextBox 6">
              <a:extLst>
                <a:ext uri="{FF2B5EF4-FFF2-40B4-BE49-F238E27FC236}">
                  <a16:creationId xmlns:a16="http://schemas.microsoft.com/office/drawing/2014/main" id="{546CD2BD-3FEF-B643-A3FD-7320952A05C0}"/>
                </a:ext>
              </a:extLst>
            </p:cNvPr>
            <p:cNvSpPr txBox="1"/>
            <p:nvPr/>
          </p:nvSpPr>
          <p:spPr>
            <a:xfrm>
              <a:off x="3262469" y="4282890"/>
              <a:ext cx="988614" cy="338554"/>
            </a:xfrm>
            <a:prstGeom prst="rect">
              <a:avLst/>
            </a:prstGeom>
            <a:noFill/>
          </p:spPr>
          <p:txBody>
            <a:bodyPr wrap="square" rtlCol="0">
              <a:spAutoFit/>
            </a:bodyPr>
            <a:lstStyle/>
            <a:p>
              <a:pPr algn="ctr" rtl="0"/>
              <a:r>
                <a:rPr lang="pt-BR" sz="1600"/>
                <a:t>MyAMI</a:t>
              </a:r>
            </a:p>
          </p:txBody>
        </p:sp>
        <p:cxnSp>
          <p:nvCxnSpPr>
            <p:cNvPr id="14" name="Straight Arrow Connector 13">
              <a:extLst>
                <a:ext uri="{FF2B5EF4-FFF2-40B4-BE49-F238E27FC236}">
                  <a16:creationId xmlns:a16="http://schemas.microsoft.com/office/drawing/2014/main" id="{F7B26E2C-1AC1-2243-8B64-5AE21A16B3BF}"/>
                </a:ext>
              </a:extLst>
            </p:cNvPr>
            <p:cNvCxnSpPr>
              <a:cxnSpLocks/>
              <a:stCxn id="6" idx="3"/>
              <a:endCxn id="20" idx="1"/>
            </p:cNvCxnSpPr>
            <p:nvPr/>
          </p:nvCxnSpPr>
          <p:spPr>
            <a:xfrm flipV="1">
              <a:off x="3991726" y="3398047"/>
              <a:ext cx="1862237" cy="649893"/>
            </a:xfrm>
            <a:prstGeom prst="bentConnector3">
              <a:avLst>
                <a:gd name="adj1" fmla="val 28337"/>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1313C9-D2FD-2D4D-A843-A745AE8B12F1}"/>
                </a:ext>
              </a:extLst>
            </p:cNvPr>
            <p:cNvSpPr txBox="1"/>
            <p:nvPr/>
          </p:nvSpPr>
          <p:spPr>
            <a:xfrm>
              <a:off x="4564019" y="2544083"/>
              <a:ext cx="1165705" cy="584775"/>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Execute </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uma instância</a:t>
              </a:r>
            </a:p>
          </p:txBody>
        </p:sp>
        <p:pic>
          <p:nvPicPr>
            <p:cNvPr id="17" name="Graphic 16">
              <a:extLst>
                <a:ext uri="{FF2B5EF4-FFF2-40B4-BE49-F238E27FC236}">
                  <a16:creationId xmlns:a16="http://schemas.microsoft.com/office/drawing/2014/main" id="{C0E2041F-B11A-234B-BA3D-D65768812DE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521826" y="2583191"/>
              <a:ext cx="469900" cy="469900"/>
            </a:xfrm>
            <a:prstGeom prst="rect">
              <a:avLst/>
            </a:prstGeom>
          </p:spPr>
        </p:pic>
        <p:sp>
          <p:nvSpPr>
            <p:cNvPr id="18" name="TextBox 17">
              <a:extLst>
                <a:ext uri="{FF2B5EF4-FFF2-40B4-BE49-F238E27FC236}">
                  <a16:creationId xmlns:a16="http://schemas.microsoft.com/office/drawing/2014/main" id="{AE2F8747-E903-EC4C-B6B8-B673998B1C4F}"/>
                </a:ext>
              </a:extLst>
            </p:cNvPr>
            <p:cNvSpPr txBox="1"/>
            <p:nvPr/>
          </p:nvSpPr>
          <p:spPr>
            <a:xfrm>
              <a:off x="3096588" y="3059493"/>
              <a:ext cx="1320376" cy="584775"/>
            </a:xfrm>
            <a:prstGeom prst="rect">
              <a:avLst/>
            </a:prstGeom>
            <a:noFill/>
          </p:spPr>
          <p:txBody>
            <a:bodyPr wrap="square" rtlCol="0">
              <a:spAutoFit/>
            </a:bodyPr>
            <a:lstStyle/>
            <a:p>
              <a:pPr algn="ctr" rtl="0"/>
              <a:r>
                <a:rPr lang="pt-BR" sz="1600"/>
                <a:t>Instância modificada</a:t>
              </a:r>
              <a:endParaRPr lang="en-US" sz="1600" dirty="0"/>
            </a:p>
          </p:txBody>
        </p:sp>
        <p:pic>
          <p:nvPicPr>
            <p:cNvPr id="20" name="Graphic 19">
              <a:extLst>
                <a:ext uri="{FF2B5EF4-FFF2-40B4-BE49-F238E27FC236}">
                  <a16:creationId xmlns:a16="http://schemas.microsoft.com/office/drawing/2014/main" id="{B8C5075C-37A6-C24C-8551-71992CEDC07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853963" y="3163097"/>
              <a:ext cx="469900" cy="469900"/>
            </a:xfrm>
            <a:prstGeom prst="rect">
              <a:avLst/>
            </a:prstGeom>
          </p:spPr>
        </p:pic>
        <p:cxnSp>
          <p:nvCxnSpPr>
            <p:cNvPr id="22" name="Straight Arrow Connector 13">
              <a:extLst>
                <a:ext uri="{FF2B5EF4-FFF2-40B4-BE49-F238E27FC236}">
                  <a16:creationId xmlns:a16="http://schemas.microsoft.com/office/drawing/2014/main" id="{1A958301-1A86-5840-9CF9-E9D99C0F9FFE}"/>
                </a:ext>
              </a:extLst>
            </p:cNvPr>
            <p:cNvCxnSpPr>
              <a:cxnSpLocks/>
              <a:stCxn id="17" idx="3"/>
              <a:endCxn id="20" idx="1"/>
            </p:cNvCxnSpPr>
            <p:nvPr/>
          </p:nvCxnSpPr>
          <p:spPr>
            <a:xfrm>
              <a:off x="3991726" y="2818141"/>
              <a:ext cx="1862237" cy="579906"/>
            </a:xfrm>
            <a:prstGeom prst="bentConnector3">
              <a:avLst>
                <a:gd name="adj1" fmla="val 2833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E9AABAE5-8871-2C48-99DD-55DD8DDFD64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691330" y="3144912"/>
              <a:ext cx="469900" cy="469900"/>
            </a:xfrm>
            <a:prstGeom prst="rect">
              <a:avLst/>
            </a:prstGeom>
          </p:spPr>
        </p:pic>
        <p:cxnSp>
          <p:nvCxnSpPr>
            <p:cNvPr id="38" name="Straight Arrow Connector 13">
              <a:extLst>
                <a:ext uri="{FF2B5EF4-FFF2-40B4-BE49-F238E27FC236}">
                  <a16:creationId xmlns:a16="http://schemas.microsoft.com/office/drawing/2014/main" id="{E6855DF9-DF35-5C40-858D-919D692720DA}"/>
                </a:ext>
              </a:extLst>
            </p:cNvPr>
            <p:cNvCxnSpPr>
              <a:cxnSpLocks/>
              <a:stCxn id="20" idx="3"/>
            </p:cNvCxnSpPr>
            <p:nvPr/>
          </p:nvCxnSpPr>
          <p:spPr>
            <a:xfrm flipV="1">
              <a:off x="6323863" y="3381618"/>
              <a:ext cx="2367467"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A3E308F-39F9-6D4D-8228-D56FBEF84E84}"/>
                </a:ext>
              </a:extLst>
            </p:cNvPr>
            <p:cNvSpPr txBox="1"/>
            <p:nvPr/>
          </p:nvSpPr>
          <p:spPr>
            <a:xfrm>
              <a:off x="6325591" y="1767347"/>
              <a:ext cx="2325398" cy="1384995"/>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Conecte-se à instância e modifique-a manualmente </a:t>
              </a:r>
              <a:r>
                <a:rPr lang="pt-BR" sz="1400" i="1">
                  <a:latin typeface="Amazon Ember Light" panose="020B0403020204020204" pitchFamily="34" charset="0"/>
                  <a:ea typeface="Amazon Ember Light" panose="020B0403020204020204" pitchFamily="34" charset="0"/>
                  <a:cs typeface="Amazon Ember Light" panose="020B0403020204020204" pitchFamily="34" charset="0"/>
                </a:rPr>
                <a:t>ou</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execute um script que modifique a instância (por exemplo, atualize o software instalado)</a:t>
              </a:r>
            </a:p>
          </p:txBody>
        </p:sp>
        <p:sp>
          <p:nvSpPr>
            <p:cNvPr id="45" name="TextBox 44">
              <a:extLst>
                <a:ext uri="{FF2B5EF4-FFF2-40B4-BE49-F238E27FC236}">
                  <a16:creationId xmlns:a16="http://schemas.microsoft.com/office/drawing/2014/main" id="{3CF16551-E1B3-054F-8484-89179D52A74B}"/>
                </a:ext>
              </a:extLst>
            </p:cNvPr>
            <p:cNvSpPr txBox="1"/>
            <p:nvPr/>
          </p:nvSpPr>
          <p:spPr>
            <a:xfrm>
              <a:off x="5299965" y="3612838"/>
              <a:ext cx="1601704" cy="584775"/>
            </a:xfrm>
            <a:prstGeom prst="rect">
              <a:avLst/>
            </a:prstGeom>
            <a:noFill/>
          </p:spPr>
          <p:txBody>
            <a:bodyPr wrap="square" rtlCol="0">
              <a:spAutoFit/>
            </a:bodyPr>
            <a:lstStyle/>
            <a:p>
              <a:pPr algn="ctr" rtl="0"/>
              <a:r>
                <a:rPr lang="pt-BR" sz="1600"/>
                <a:t>Instância não modificada</a:t>
              </a:r>
              <a:endParaRPr lang="en-US" sz="1600" dirty="0"/>
            </a:p>
          </p:txBody>
        </p:sp>
        <p:sp>
          <p:nvSpPr>
            <p:cNvPr id="46" name="TextBox 45">
              <a:extLst>
                <a:ext uri="{FF2B5EF4-FFF2-40B4-BE49-F238E27FC236}">
                  <a16:creationId xmlns:a16="http://schemas.microsoft.com/office/drawing/2014/main" id="{F3617422-825F-D34D-B660-F0B5BC25F4A6}"/>
                </a:ext>
              </a:extLst>
            </p:cNvPr>
            <p:cNvSpPr txBox="1"/>
            <p:nvPr/>
          </p:nvSpPr>
          <p:spPr>
            <a:xfrm>
              <a:off x="8338668" y="3577741"/>
              <a:ext cx="1175224" cy="584775"/>
            </a:xfrm>
            <a:prstGeom prst="rect">
              <a:avLst/>
            </a:prstGeom>
            <a:noFill/>
          </p:spPr>
          <p:txBody>
            <a:bodyPr wrap="square" rtlCol="0">
              <a:spAutoFit/>
            </a:bodyPr>
            <a:lstStyle/>
            <a:p>
              <a:pPr algn="ctr" rtl="0"/>
              <a:r>
                <a:rPr lang="pt-BR" sz="1600"/>
                <a:t>Instância modificada</a:t>
              </a:r>
              <a:endParaRPr lang="en-US" sz="1600" dirty="0"/>
            </a:p>
          </p:txBody>
        </p:sp>
        <p:pic>
          <p:nvPicPr>
            <p:cNvPr id="50" name="Graphic 49">
              <a:extLst>
                <a:ext uri="{FF2B5EF4-FFF2-40B4-BE49-F238E27FC236}">
                  <a16:creationId xmlns:a16="http://schemas.microsoft.com/office/drawing/2014/main" id="{8AFE4C3B-5866-C545-B43F-2BD378AF9DF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595636" y="3144912"/>
              <a:ext cx="469900" cy="469900"/>
            </a:xfrm>
            <a:prstGeom prst="rect">
              <a:avLst/>
            </a:prstGeom>
          </p:spPr>
        </p:pic>
        <p:sp>
          <p:nvSpPr>
            <p:cNvPr id="51" name="TextBox 50">
              <a:extLst>
                <a:ext uri="{FF2B5EF4-FFF2-40B4-BE49-F238E27FC236}">
                  <a16:creationId xmlns:a16="http://schemas.microsoft.com/office/drawing/2014/main" id="{1307E494-C86F-E740-A679-EE24D341217B}"/>
                </a:ext>
              </a:extLst>
            </p:cNvPr>
            <p:cNvSpPr txBox="1"/>
            <p:nvPr/>
          </p:nvSpPr>
          <p:spPr>
            <a:xfrm>
              <a:off x="10363553" y="3639399"/>
              <a:ext cx="901379" cy="584775"/>
            </a:xfrm>
            <a:prstGeom prst="rect">
              <a:avLst/>
            </a:prstGeom>
            <a:noFill/>
          </p:spPr>
          <p:txBody>
            <a:bodyPr wrap="square" rtlCol="0">
              <a:spAutoFit/>
            </a:bodyPr>
            <a:lstStyle/>
            <a:p>
              <a:pPr algn="ctr" rtl="0"/>
              <a:r>
                <a:rPr lang="pt-BR" sz="1600"/>
                <a:t>Nova AMI</a:t>
              </a:r>
              <a:endParaRPr lang="en-US" sz="1600" dirty="0"/>
            </a:p>
          </p:txBody>
        </p:sp>
        <p:cxnSp>
          <p:nvCxnSpPr>
            <p:cNvPr id="52" name="Straight Arrow Connector 13">
              <a:extLst>
                <a:ext uri="{FF2B5EF4-FFF2-40B4-BE49-F238E27FC236}">
                  <a16:creationId xmlns:a16="http://schemas.microsoft.com/office/drawing/2014/main" id="{3376D86C-A3CB-DA48-A834-E77377FF64DC}"/>
                </a:ext>
              </a:extLst>
            </p:cNvPr>
            <p:cNvCxnSpPr>
              <a:cxnSpLocks/>
              <a:endCxn id="50" idx="1"/>
            </p:cNvCxnSpPr>
            <p:nvPr/>
          </p:nvCxnSpPr>
          <p:spPr>
            <a:xfrm flipV="1">
              <a:off x="9145803" y="3379862"/>
              <a:ext cx="1449833"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1AADD9-7230-9F49-8E07-6244F6F19C6E}"/>
                </a:ext>
              </a:extLst>
            </p:cNvPr>
            <p:cNvSpPr txBox="1"/>
            <p:nvPr/>
          </p:nvSpPr>
          <p:spPr>
            <a:xfrm>
              <a:off x="8865964" y="1787846"/>
              <a:ext cx="2618351" cy="1169551"/>
            </a:xfrm>
            <a:prstGeom prst="rect">
              <a:avLst/>
            </a:prstGeom>
            <a:noFill/>
          </p:spPr>
          <p:txBody>
            <a:bodyPr wrap="square" rtlCol="0">
              <a:spAutoFit/>
            </a:bodyPr>
            <a:lstStyle/>
            <a:p>
              <a:pPr rtl="0"/>
              <a:r>
                <a:rPr lang="pt-BR" sz="1400">
                  <a:ea typeface="Amazon Ember" panose="020B0603020204020204" pitchFamily="34" charset="0"/>
                  <a:cs typeface="Amazon Ember" panose="020B0603020204020204" pitchFamily="34" charset="0"/>
                </a:rPr>
                <a:t>Capture</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como uma nova AMI:</a:t>
              </a:r>
            </a:p>
            <a:p>
              <a:pPr marL="285750" indent="-285750" rtl="0">
                <a:buFont typeface="Arial" panose="020B0604020202020204" pitchFamily="34" charset="0"/>
                <a:buChar char="•"/>
              </a:pPr>
              <a:r>
                <a:rPr lang="pt-BR" sz="1400">
                  <a:latin typeface="Amazon Ember Light" panose="020B0403020204020204" pitchFamily="34" charset="0"/>
                  <a:ea typeface="Amazon Ember Light" panose="020B0403020204020204" pitchFamily="34" charset="0"/>
                  <a:cs typeface="Amazon Ember Light" panose="020B0403020204020204" pitchFamily="34" charset="0"/>
                </a:rPr>
                <a:t>Crie uma </a:t>
              </a:r>
              <a:r>
                <a:rPr lang="pt-BR" sz="1400">
                  <a:latin typeface="Amazon Ember" panose="020B0603020204020204" pitchFamily="34" charset="0"/>
                  <a:ea typeface="Amazon Ember" panose="020B0603020204020204" pitchFamily="34" charset="0"/>
                  <a:cs typeface="Amazon Ember" panose="020B0603020204020204" pitchFamily="34" charset="0"/>
                </a:rPr>
                <a:t>nova imagem </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(compatível com o EBS)</a:t>
              </a:r>
            </a:p>
            <a:p>
              <a:pPr marL="285750" indent="-285750" rtl="0">
                <a:buFont typeface="Arial" panose="020B0604020202020204" pitchFamily="34" charset="0"/>
                <a:buChar char="•"/>
              </a:pPr>
              <a:r>
                <a:rPr lang="pt-BR" sz="1400">
                  <a:latin typeface="Amazon Ember Light" panose="020B0403020204020204" pitchFamily="34" charset="0"/>
                  <a:ea typeface="Amazon Ember Light" panose="020B0403020204020204" pitchFamily="34" charset="0"/>
                  <a:cs typeface="Amazon Ember Light" panose="020B0403020204020204" pitchFamily="34" charset="0"/>
                </a:rPr>
                <a:t>Crie um </a:t>
              </a:r>
              <a:r>
                <a:rPr lang="pt-BR" sz="1400">
                  <a:latin typeface="Amazon Ember" panose="020B0603020204020204" pitchFamily="34" charset="0"/>
                  <a:ea typeface="Amazon Ember" panose="020B0603020204020204" pitchFamily="34" charset="0"/>
                  <a:cs typeface="Amazon Ember" panose="020B0603020204020204" pitchFamily="34" charset="0"/>
                </a:rPr>
                <a:t>pacote</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(com suporte de instância)</a:t>
              </a:r>
            </a:p>
          </p:txBody>
        </p:sp>
        <p:sp>
          <p:nvSpPr>
            <p:cNvPr id="55" name="Rectangle 54">
              <a:extLst>
                <a:ext uri="{FF2B5EF4-FFF2-40B4-BE49-F238E27FC236}">
                  <a16:creationId xmlns:a16="http://schemas.microsoft.com/office/drawing/2014/main" id="{C95115EA-2A94-3641-86E4-CF917D02A90C}"/>
                </a:ext>
              </a:extLst>
            </p:cNvPr>
            <p:cNvSpPr/>
            <p:nvPr/>
          </p:nvSpPr>
          <p:spPr>
            <a:xfrm>
              <a:off x="2295405" y="1691308"/>
              <a:ext cx="9394619" cy="2930136"/>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chemeClr val="accent4"/>
                  </a:solidFill>
                </a:rPr>
                <a:t>Região A</a:t>
              </a:r>
            </a:p>
          </p:txBody>
        </p:sp>
        <p:pic>
          <p:nvPicPr>
            <p:cNvPr id="56" name="Graphic 55">
              <a:extLst>
                <a:ext uri="{FF2B5EF4-FFF2-40B4-BE49-F238E27FC236}">
                  <a16:creationId xmlns:a16="http://schemas.microsoft.com/office/drawing/2014/main" id="{7A778276-C328-6849-AB28-A7EFF8D903F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292403" y="1691307"/>
              <a:ext cx="370816" cy="330200"/>
            </a:xfrm>
            <a:prstGeom prst="rect">
              <a:avLst/>
            </a:prstGeom>
          </p:spPr>
        </p:pic>
        <p:sp>
          <p:nvSpPr>
            <p:cNvPr id="57" name="Rectangle 56">
              <a:extLst>
                <a:ext uri="{FF2B5EF4-FFF2-40B4-BE49-F238E27FC236}">
                  <a16:creationId xmlns:a16="http://schemas.microsoft.com/office/drawing/2014/main" id="{7F4D006C-3B7F-4844-869D-42BF952CE9BF}"/>
                </a:ext>
              </a:extLst>
            </p:cNvPr>
            <p:cNvSpPr/>
            <p:nvPr/>
          </p:nvSpPr>
          <p:spPr>
            <a:xfrm>
              <a:off x="2292403" y="4819322"/>
              <a:ext cx="4543233" cy="1273911"/>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chemeClr val="accent4"/>
                  </a:solidFill>
                </a:rPr>
                <a:t>Região B</a:t>
              </a:r>
            </a:p>
          </p:txBody>
        </p:sp>
        <p:pic>
          <p:nvPicPr>
            <p:cNvPr id="58" name="Graphic 57">
              <a:extLst>
                <a:ext uri="{FF2B5EF4-FFF2-40B4-BE49-F238E27FC236}">
                  <a16:creationId xmlns:a16="http://schemas.microsoft.com/office/drawing/2014/main" id="{79714A2B-DFDC-434A-87CA-70DDFAFD2EA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294517" y="4819322"/>
              <a:ext cx="330200" cy="330200"/>
            </a:xfrm>
            <a:prstGeom prst="rect">
              <a:avLst/>
            </a:prstGeom>
          </p:spPr>
        </p:pic>
        <p:pic>
          <p:nvPicPr>
            <p:cNvPr id="59" name="Graphic 58">
              <a:extLst>
                <a:ext uri="{FF2B5EF4-FFF2-40B4-BE49-F238E27FC236}">
                  <a16:creationId xmlns:a16="http://schemas.microsoft.com/office/drawing/2014/main" id="{8EC9AC57-91FD-2E44-BB0A-7DC3E0123A7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39162" y="5024449"/>
              <a:ext cx="469900" cy="469900"/>
            </a:xfrm>
            <a:prstGeom prst="rect">
              <a:avLst/>
            </a:prstGeom>
          </p:spPr>
        </p:pic>
        <p:sp>
          <p:nvSpPr>
            <p:cNvPr id="60" name="TextBox 59">
              <a:extLst>
                <a:ext uri="{FF2B5EF4-FFF2-40B4-BE49-F238E27FC236}">
                  <a16:creationId xmlns:a16="http://schemas.microsoft.com/office/drawing/2014/main" id="{5BE6BC40-4095-F649-B10D-93927B358556}"/>
                </a:ext>
              </a:extLst>
            </p:cNvPr>
            <p:cNvSpPr txBox="1"/>
            <p:nvPr/>
          </p:nvSpPr>
          <p:spPr>
            <a:xfrm>
              <a:off x="4879805" y="5508458"/>
              <a:ext cx="974158" cy="584775"/>
            </a:xfrm>
            <a:prstGeom prst="rect">
              <a:avLst/>
            </a:prstGeom>
            <a:noFill/>
          </p:spPr>
          <p:txBody>
            <a:bodyPr wrap="square" rtlCol="0">
              <a:spAutoFit/>
            </a:bodyPr>
            <a:lstStyle/>
            <a:p>
              <a:pPr algn="ctr" rtl="0"/>
              <a:r>
                <a:rPr lang="pt-BR" sz="1600"/>
                <a:t>Nova </a:t>
              </a:r>
              <a:r>
                <a:rPr lang="en-US" sz="1600" dirty="0"/>
                <a:t/>
              </a:r>
              <a:br>
                <a:rPr lang="en-US" sz="1600" dirty="0"/>
              </a:br>
              <a:r>
                <a:rPr lang="pt-BR" sz="1600"/>
                <a:t>AMI</a:t>
              </a:r>
            </a:p>
          </p:txBody>
        </p:sp>
        <p:cxnSp>
          <p:nvCxnSpPr>
            <p:cNvPr id="61" name="Straight Arrow Connector 13">
              <a:extLst>
                <a:ext uri="{FF2B5EF4-FFF2-40B4-BE49-F238E27FC236}">
                  <a16:creationId xmlns:a16="http://schemas.microsoft.com/office/drawing/2014/main" id="{284DF9A9-C7C8-A54E-B8E6-D9032D010158}"/>
                </a:ext>
              </a:extLst>
            </p:cNvPr>
            <p:cNvCxnSpPr>
              <a:cxnSpLocks/>
              <a:stCxn id="50" idx="3"/>
              <a:endCxn id="59" idx="3"/>
            </p:cNvCxnSpPr>
            <p:nvPr/>
          </p:nvCxnSpPr>
          <p:spPr>
            <a:xfrm flipH="1">
              <a:off x="5609062" y="3379862"/>
              <a:ext cx="5456474" cy="1879537"/>
            </a:xfrm>
            <a:prstGeom prst="bentConnector3">
              <a:avLst>
                <a:gd name="adj1" fmla="val -41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5FADE03-1358-7D40-BF57-A8E8C7F73335}"/>
                </a:ext>
              </a:extLst>
            </p:cNvPr>
            <p:cNvSpPr txBox="1"/>
            <p:nvPr/>
          </p:nvSpPr>
          <p:spPr>
            <a:xfrm>
              <a:off x="7125209" y="4865130"/>
              <a:ext cx="3949974" cy="732508"/>
            </a:xfrm>
            <a:prstGeom prst="rect">
              <a:avLst/>
            </a:prstGeom>
            <a:noFill/>
          </p:spPr>
          <p:txBody>
            <a:bodyPr wrap="square" rtlCol="0">
              <a:spAutoFit/>
            </a:bodyPr>
            <a:lstStyle/>
            <a:p>
              <a:pPr algn="ctr" rtl="0">
                <a:lnSpc>
                  <a:spcPct val="130000"/>
                </a:lnSpc>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(Optional)</a:t>
              </a:r>
              <a:r>
                <a:rPr lang="pt-BR" sz="1600">
                  <a:latin typeface="Amazon Ember" panose="020B0603020204020204" pitchFamily="34" charset="0"/>
                  <a:ea typeface="Amazon Ember" panose="020B0603020204020204" pitchFamily="34" charset="0"/>
                  <a:cs typeface="Amazon Ember" panose="020B0603020204020204" pitchFamily="34" charset="0"/>
                </a:rPr>
                <a:t> Copie</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a AMI em qualquer outra região onde você queira usá-la</a:t>
              </a:r>
            </a:p>
          </p:txBody>
        </p:sp>
        <p:sp>
          <p:nvSpPr>
            <p:cNvPr id="69" name="Oval 68">
              <a:extLst>
                <a:ext uri="{FF2B5EF4-FFF2-40B4-BE49-F238E27FC236}">
                  <a16:creationId xmlns:a16="http://schemas.microsoft.com/office/drawing/2014/main" id="{B9EED663-746E-5449-9A6F-3E851AFCB1C5}"/>
                </a:ext>
              </a:extLst>
            </p:cNvPr>
            <p:cNvSpPr/>
            <p:nvPr/>
          </p:nvSpPr>
          <p:spPr>
            <a:xfrm>
              <a:off x="5041235"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1</a:t>
              </a:r>
            </a:p>
          </p:txBody>
        </p:sp>
        <p:sp>
          <p:nvSpPr>
            <p:cNvPr id="70" name="Oval 69">
              <a:extLst>
                <a:ext uri="{FF2B5EF4-FFF2-40B4-BE49-F238E27FC236}">
                  <a16:creationId xmlns:a16="http://schemas.microsoft.com/office/drawing/2014/main" id="{A42C9383-7DF3-A947-8283-C4757DD6BABD}"/>
                </a:ext>
              </a:extLst>
            </p:cNvPr>
            <p:cNvSpPr/>
            <p:nvPr/>
          </p:nvSpPr>
          <p:spPr>
            <a:xfrm>
              <a:off x="7332171"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2</a:t>
              </a:r>
            </a:p>
          </p:txBody>
        </p:sp>
        <p:sp>
          <p:nvSpPr>
            <p:cNvPr id="71" name="Oval 70">
              <a:extLst>
                <a:ext uri="{FF2B5EF4-FFF2-40B4-BE49-F238E27FC236}">
                  <a16:creationId xmlns:a16="http://schemas.microsoft.com/office/drawing/2014/main" id="{AB3A427B-9515-8E4F-BD5D-2FD3356AAF93}"/>
                </a:ext>
              </a:extLst>
            </p:cNvPr>
            <p:cNvSpPr/>
            <p:nvPr/>
          </p:nvSpPr>
          <p:spPr>
            <a:xfrm>
              <a:off x="9767444"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3</a:t>
              </a:r>
            </a:p>
          </p:txBody>
        </p:sp>
        <p:sp>
          <p:nvSpPr>
            <p:cNvPr id="72" name="Oval 71">
              <a:extLst>
                <a:ext uri="{FF2B5EF4-FFF2-40B4-BE49-F238E27FC236}">
                  <a16:creationId xmlns:a16="http://schemas.microsoft.com/office/drawing/2014/main" id="{AC64F6CB-8F0A-7847-B06C-26650879FBDD}"/>
                </a:ext>
              </a:extLst>
            </p:cNvPr>
            <p:cNvSpPr/>
            <p:nvPr/>
          </p:nvSpPr>
          <p:spPr>
            <a:xfrm>
              <a:off x="8787152" y="5553889"/>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4</a:t>
              </a:r>
            </a:p>
          </p:txBody>
        </p:sp>
      </p:grpSp>
      <p:pic>
        <p:nvPicPr>
          <p:cNvPr id="9" name="Content Placeholder 8">
            <a:extLst>
              <a:ext uri="{FF2B5EF4-FFF2-40B4-BE49-F238E27FC236}">
                <a16:creationId xmlns:a16="http://schemas.microsoft.com/office/drawing/2014/main" id="{1C8E1992-A47C-8344-8054-297DDF6250AB}"/>
              </a:ext>
              <a:ext uri="{C183D7F6-B498-43B3-948B-1728B52AA6E4}">
                <adec:decorative xmlns:adec="http://schemas.microsoft.com/office/drawing/2017/decorative" xmlns="" val="1"/>
              </a:ext>
            </a:extLst>
          </p:cNvPr>
          <p:cNvPicPr>
            <a:picLocks noGrp="1" noChangeAspect="1"/>
          </p:cNvPicPr>
          <p:nvPr>
            <p:ph idx="1"/>
          </p:nvPr>
        </p:nvPicPr>
        <p:blipFill>
          <a:blip r:embed="rId12">
            <a:extLst>
              <a:ext uri="{96DAC541-7B7A-43D3-8B79-37D633B846F1}">
                <asvg:svgBlip xmlns:asvg="http://schemas.microsoft.com/office/drawing/2016/SVG/main" xmlns="" r:embed="rId13"/>
              </a:ext>
            </a:extLst>
          </a:blip>
          <a:stretch>
            <a:fillRect/>
          </a:stretch>
        </p:blipFill>
        <p:spPr>
          <a:xfrm>
            <a:off x="929807" y="3679640"/>
            <a:ext cx="736600" cy="736600"/>
          </a:xfrm>
        </p:spPr>
      </p:pic>
    </p:spTree>
    <p:custDataLst>
      <p:tags r:id="rId1"/>
    </p:custDataLst>
    <p:extLst>
      <p:ext uri="{BB962C8B-B14F-4D97-AF65-F5344CB8AC3E}">
        <p14:creationId xmlns:p14="http://schemas.microsoft.com/office/powerpoint/2010/main" val="1417678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rtlCol="0"/>
          <a:lstStyle/>
          <a:p>
            <a:pPr rtl="0"/>
            <a:r>
              <a:rPr lang="pt-BR"/>
              <a:t>EC2 Image Builder</a:t>
            </a:r>
          </a:p>
        </p:txBody>
      </p:sp>
      <p:pic>
        <p:nvPicPr>
          <p:cNvPr id="16" name="Picture 15">
            <a:extLst>
              <a:ext uri="{FF2B5EF4-FFF2-40B4-BE49-F238E27FC236}">
                <a16:creationId xmlns:a16="http://schemas.microsoft.com/office/drawing/2014/main" id="{B93EB628-73CF-6740-848E-FF62DA4C144D}"/>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413103" y="2387245"/>
            <a:ext cx="1097280" cy="1097280"/>
          </a:xfrm>
          <a:prstGeom prst="rect">
            <a:avLst/>
          </a:prstGeom>
        </p:spPr>
      </p:pic>
      <p:sp>
        <p:nvSpPr>
          <p:cNvPr id="6" name="TextBox 5">
            <a:extLst>
              <a:ext uri="{FF2B5EF4-FFF2-40B4-BE49-F238E27FC236}">
                <a16:creationId xmlns:a16="http://schemas.microsoft.com/office/drawing/2014/main" id="{185EAA45-D4B7-7A45-9BC8-8965B9BA6195}"/>
              </a:ext>
              <a:ext uri="{C183D7F6-B498-43B3-948B-1728B52AA6E4}">
                <adec:decorative xmlns:adec="http://schemas.microsoft.com/office/drawing/2017/decorative" xmlns="" val="1"/>
              </a:ext>
            </a:extLst>
          </p:cNvPr>
          <p:cNvSpPr txBox="1"/>
          <p:nvPr/>
        </p:nvSpPr>
        <p:spPr>
          <a:xfrm>
            <a:off x="763269" y="3640040"/>
            <a:ext cx="2396947" cy="400110"/>
          </a:xfrm>
          <a:prstGeom prst="rect">
            <a:avLst/>
          </a:prstGeom>
          <a:noFill/>
          <a:ln>
            <a:noFill/>
          </a:ln>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EC2 Image Builder</a:t>
            </a:r>
          </a:p>
        </p:txBody>
      </p:sp>
      <p:sp>
        <p:nvSpPr>
          <p:cNvPr id="7" name="Rectangle 6">
            <a:extLst>
              <a:ext uri="{FF2B5EF4-FFF2-40B4-BE49-F238E27FC236}">
                <a16:creationId xmlns:a16="http://schemas.microsoft.com/office/drawing/2014/main" id="{3902E542-247F-084D-BCC4-F47FB2DB31EB}"/>
              </a:ext>
              <a:ext uri="{C183D7F6-B498-43B3-948B-1728B52AA6E4}">
                <adec:decorative xmlns:adec="http://schemas.microsoft.com/office/drawing/2017/decorative" xmlns="" val="1"/>
              </a:ext>
            </a:extLst>
          </p:cNvPr>
          <p:cNvSpPr/>
          <p:nvPr/>
        </p:nvSpPr>
        <p:spPr>
          <a:xfrm>
            <a:off x="546817" y="1904815"/>
            <a:ext cx="2829850" cy="277014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TextBox 10">
            <a:extLst>
              <a:ext uri="{FF2B5EF4-FFF2-40B4-BE49-F238E27FC236}">
                <a16:creationId xmlns:a16="http://schemas.microsoft.com/office/drawing/2014/main" id="{1853B1FA-449B-4948-B4F3-D5D21006EB0F}"/>
              </a:ext>
            </a:extLst>
          </p:cNvPr>
          <p:cNvSpPr txBox="1"/>
          <p:nvPr/>
        </p:nvSpPr>
        <p:spPr>
          <a:xfrm>
            <a:off x="3838860" y="1916492"/>
            <a:ext cx="7934039" cy="4585871"/>
          </a:xfrm>
          <a:prstGeom prst="rect">
            <a:avLst/>
          </a:prstGeom>
          <a:noFill/>
        </p:spPr>
        <p:txBody>
          <a:bodyPr wrap="square" rtlCol="0">
            <a:spAutoFit/>
          </a:bodyPr>
          <a:lstStyle/>
          <a:p>
            <a:pPr rtl="0"/>
            <a:r>
              <a:rPr lang="pt-BR" sz="2200"/>
              <a:t>O</a:t>
            </a:r>
            <a:r>
              <a:rPr lang="pt-BR" sz="2200">
                <a:latin typeface="Amazon Ember" panose="020B0603020204020204" pitchFamily="34" charset="0"/>
                <a:ea typeface="Amazon Ember" panose="020B0603020204020204" pitchFamily="34" charset="0"/>
                <a:cs typeface="Amazon Ember" panose="020B0603020204020204" pitchFamily="34" charset="0"/>
              </a:rPr>
              <a:t> EC2 Image Builder </a:t>
            </a:r>
            <a:r>
              <a:rPr lang="pt-BR" sz="2200"/>
              <a:t>automatiza a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criação</a:t>
            </a:r>
            <a:r>
              <a:rPr lang="pt-BR" sz="2200"/>
              <a:t>, o</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gerenciamento </a:t>
            </a:r>
            <a:r>
              <a:rPr lang="pt-BR" sz="2200"/>
              <a:t>e</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200"/>
              <a:t>a</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implantação</a:t>
            </a:r>
            <a:r>
              <a:rPr lang="pt-BR" sz="2200">
                <a:solidFill>
                  <a:schemeClr val="accent6"/>
                </a:solidFill>
              </a:rPr>
              <a:t> de imagens de VM </a:t>
            </a:r>
            <a:r>
              <a:rPr lang="pt-BR" sz="2200">
                <a:solidFill>
                  <a:schemeClr val="accent6"/>
                </a:solidFill>
                <a:ea typeface="Amazon Ember" panose="020B0603020204020204" pitchFamily="34" charset="0"/>
                <a:cs typeface="Amazon Ember" panose="020B0603020204020204" pitchFamily="34" charset="0"/>
              </a:rPr>
              <a:t>de referência</a:t>
            </a:r>
            <a:r>
              <a:rPr lang="pt-BR" sz="2200">
                <a:ea typeface="Amazon Ember" panose="020B0603020204020204" pitchFamily="34" charset="0"/>
                <a:cs typeface="Amazon Ember" panose="020B0603020204020204" pitchFamily="34" charset="0"/>
              </a:rPr>
              <a:t> atualizadas e compatíveis.</a:t>
            </a:r>
            <a:endParaRPr lang="en-US" sz="2200" dirty="0"/>
          </a:p>
          <a:p>
            <a:pPr lvl="2" rtl="0"/>
            <a:r>
              <a:rPr lang="pt-BR" sz="2200" b="1">
                <a:solidFill>
                  <a:schemeClr val="accent5"/>
                </a:solidFill>
              </a:rPr>
              <a:t>	</a:t>
            </a:r>
            <a:r>
              <a:rPr lang="pt-BR" sz="1400" b="1">
                <a:solidFill>
                  <a:schemeClr val="accent5"/>
                </a:solidFill>
              </a:rPr>
              <a:t>	</a:t>
            </a:r>
            <a:endParaRPr lang="en-US" sz="2200" b="1" dirty="0">
              <a:solidFill>
                <a:schemeClr val="accent5"/>
              </a:solidFill>
            </a:endParaRPr>
          </a:p>
          <a:p>
            <a:pPr marL="342900" indent="-342900" rtl="0">
              <a:buFont typeface="Arial" panose="020B0604020202020204" pitchFamily="34" charset="0"/>
              <a:buChar char="•"/>
            </a:pPr>
            <a:r>
              <a:rPr lang="pt-BR" sz="2200"/>
              <a:t>Fornece uma interface gráfica para criar pipelines de criação de imagens</a:t>
            </a:r>
          </a:p>
          <a:p>
            <a:pPr marL="800100" lvl="1" indent="-342900" rtl="0">
              <a:buFont typeface="Arial" panose="020B0604020202020204" pitchFamily="34" charset="0"/>
              <a:buChar char="•"/>
            </a:pPr>
            <a:endParaRPr lang="en-US" sz="1600" dirty="0"/>
          </a:p>
          <a:p>
            <a:pPr marL="342900" indent="-342900" rtl="0">
              <a:buFont typeface="Arial" panose="020B0604020202020204" pitchFamily="34" charset="0"/>
              <a:buChar char="•"/>
            </a:pPr>
            <a:r>
              <a:rPr lang="pt-BR" sz="2200"/>
              <a:t>Cria e mantém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AMIs do Amazon EC2 </a:t>
            </a:r>
            <a:r>
              <a:rPr lang="pt-BR" sz="2200"/>
              <a:t>e imagens de VM on-premises</a:t>
            </a:r>
          </a:p>
          <a:p>
            <a:pPr marL="1257300" lvl="2" indent="-342900" rtl="0">
              <a:buFont typeface="Arial" panose="020B0604020202020204" pitchFamily="34" charset="0"/>
              <a:buChar char="•"/>
            </a:pPr>
            <a:endParaRPr lang="en-US" sz="1600" dirty="0"/>
          </a:p>
          <a:p>
            <a:pPr marL="342900" indent="-342900" rtl="0">
              <a:buFont typeface="Arial" panose="020B0604020202020204" pitchFamily="34" charset="0"/>
              <a:buChar char="•"/>
            </a:pPr>
            <a:r>
              <a:rPr lang="pt-BR" sz="2200"/>
              <a:t>Produz imagens seguras, validadas e atualizadas</a:t>
            </a:r>
            <a:endParaRPr lang="en-US" sz="2200" dirty="0"/>
          </a:p>
          <a:p>
            <a:pPr marL="1257300" lvl="2" indent="-342900" rtl="0">
              <a:buFont typeface="Arial" panose="020B0604020202020204" pitchFamily="34" charset="0"/>
              <a:buChar char="•"/>
            </a:pPr>
            <a:endParaRPr lang="en-US" sz="1600" dirty="0"/>
          </a:p>
          <a:p>
            <a:pPr marL="342900" indent="-342900" rtl="0">
              <a:buFont typeface="Arial" panose="020B0604020202020204" pitchFamily="34" charset="0"/>
              <a:buChar char="•"/>
            </a:pPr>
            <a:r>
              <a:rPr lang="pt-BR" sz="2200"/>
              <a:t>Impõe o controle de versão</a:t>
            </a:r>
          </a:p>
          <a:p>
            <a:pPr rtl="0"/>
            <a:endParaRPr lang="en-US" sz="2400" b="1" dirty="0">
              <a:solidFill>
                <a:schemeClr val="accent5"/>
              </a:solidFill>
            </a:endParaRPr>
          </a:p>
        </p:txBody>
      </p:sp>
    </p:spTree>
    <p:custDataLst>
      <p:tags r:id="rId1"/>
    </p:custDataLst>
    <p:extLst>
      <p:ext uri="{BB962C8B-B14F-4D97-AF65-F5344CB8AC3E}">
        <p14:creationId xmlns:p14="http://schemas.microsoft.com/office/powerpoint/2010/main" val="110338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005883B0-1223-4F2D-9A68-871052345A9D}"/>
              </a:ext>
            </a:extLst>
          </p:cNvPr>
          <p:cNvSpPr>
            <a:spLocks noGrp="1"/>
          </p:cNvSpPr>
          <p:nvPr>
            <p:ph type="title"/>
          </p:nvPr>
        </p:nvSpPr>
        <p:spPr/>
        <p:txBody>
          <a:bodyPr rtlCol="0"/>
          <a:lstStyle/>
          <a:p>
            <a:pPr rtl="0"/>
            <a:r>
              <a:rPr lang="pt-BR"/>
              <a:t>Como funciona o EC2 Image Builder</a:t>
            </a:r>
          </a:p>
        </p:txBody>
      </p:sp>
      <p:sp>
        <p:nvSpPr>
          <p:cNvPr id="37" name="TextBox 36">
            <a:extLst>
              <a:ext uri="{FF2B5EF4-FFF2-40B4-BE49-F238E27FC236}">
                <a16:creationId xmlns:a16="http://schemas.microsoft.com/office/drawing/2014/main" id="{5E62DBB2-038F-8242-AF58-E4AA01F3087C}"/>
              </a:ext>
            </a:extLst>
          </p:cNvPr>
          <p:cNvSpPr txBox="1"/>
          <p:nvPr/>
        </p:nvSpPr>
        <p:spPr>
          <a:xfrm>
            <a:off x="322009" y="1259060"/>
            <a:ext cx="6592189" cy="627864"/>
          </a:xfrm>
          <a:prstGeom prst="rect">
            <a:avLst/>
          </a:prstGeom>
          <a:noFill/>
        </p:spPr>
        <p:txBody>
          <a:bodyPr wrap="none" lIns="182880" tIns="146304" rIns="182880" bIns="146304" rtlCol="0">
            <a:spAutoFit/>
          </a:bodyPr>
          <a:lstStyle>
            <a:defPPr>
              <a:defRPr lang="en-US"/>
            </a:defPPr>
            <a:lvl1pPr algn="ctr">
              <a:lnSpc>
                <a:spcPct val="90000"/>
              </a:lnSpc>
              <a:defRPr sz="1800">
                <a:solidFill>
                  <a:schemeClr val="accent2"/>
                </a:solidFill>
              </a:defRPr>
            </a:lvl1pPr>
          </a:lstStyle>
          <a:p>
            <a:pPr rtl="0"/>
            <a:r>
              <a:rPr lang="pt-BR" sz="2400">
                <a:solidFill>
                  <a:schemeClr val="tx1"/>
                </a:solidFill>
              </a:rPr>
              <a:t>Um </a:t>
            </a:r>
            <a:r>
              <a:rPr lang="pt-BR" sz="2400">
                <a:solidFill>
                  <a:schemeClr val="accent6"/>
                </a:solidFill>
              </a:rPr>
              <a:t>pipeline de imagens </a:t>
            </a:r>
            <a:r>
              <a:rPr lang="pt-BR" sz="2400">
                <a:solidFill>
                  <a:schemeClr val="tx1"/>
                </a:solidFill>
              </a:rPr>
              <a:t>do EC2 Image Builder</a:t>
            </a:r>
          </a:p>
        </p:txBody>
      </p:sp>
      <p:grpSp>
        <p:nvGrpSpPr>
          <p:cNvPr id="3" name="Group 2" descr="the notes below the slide describe the five phases of the image pipeline illustrated here.">
            <a:extLst>
              <a:ext uri="{FF2B5EF4-FFF2-40B4-BE49-F238E27FC236}">
                <a16:creationId xmlns:a16="http://schemas.microsoft.com/office/drawing/2014/main" id="{ADBDFA49-10A1-4F42-98A2-610FC7074C63}"/>
              </a:ext>
            </a:extLst>
          </p:cNvPr>
          <p:cNvGrpSpPr/>
          <p:nvPr/>
        </p:nvGrpSpPr>
        <p:grpSpPr>
          <a:xfrm>
            <a:off x="522515" y="1859475"/>
            <a:ext cx="11389569" cy="3947559"/>
            <a:chOff x="522515" y="1859475"/>
            <a:chExt cx="11389569" cy="3947559"/>
          </a:xfrm>
        </p:grpSpPr>
        <p:sp>
          <p:nvSpPr>
            <p:cNvPr id="2" name="TextBox 1"/>
            <p:cNvSpPr txBox="1"/>
            <p:nvPr/>
          </p:nvSpPr>
          <p:spPr>
            <a:xfrm>
              <a:off x="522516" y="3887354"/>
              <a:ext cx="1708268" cy="738664"/>
            </a:xfrm>
            <a:prstGeom prst="rect">
              <a:avLst/>
            </a:prstGeom>
            <a:noFill/>
          </p:spPr>
          <p:txBody>
            <a:bodyPr wrap="square" rtlCol="0">
              <a:spAutoFit/>
            </a:bodyPr>
            <a:lstStyle/>
            <a:p>
              <a:pPr algn="ctr" rtl="0"/>
              <a:r>
                <a:rPr lang="pt-BR" sz="1400">
                  <a:ea typeface="Amazon Ember Light" panose="020B0403020204020204" pitchFamily="34" charset="0"/>
                  <a:cs typeface="Amazon Ember Light" panose="020B0403020204020204" pitchFamily="34" charset="0"/>
                </a:rPr>
                <a:t>A </a:t>
              </a:r>
              <a:r>
                <a:rPr lang="pt-BR" sz="1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imagem de origem </a:t>
              </a:r>
              <a:r>
                <a:rPr lang="pt-BR" sz="1400">
                  <a:ea typeface="Amazon Ember Light" panose="020B0403020204020204" pitchFamily="34" charset="0"/>
                  <a:cs typeface="Amazon Ember Light" panose="020B0403020204020204" pitchFamily="34" charset="0"/>
                </a:rPr>
                <a:t>especificada</a:t>
              </a:r>
            </a:p>
          </p:txBody>
        </p:sp>
        <p:sp>
          <p:nvSpPr>
            <p:cNvPr id="4" name="TextBox 3"/>
            <p:cNvSpPr txBox="1"/>
            <p:nvPr/>
          </p:nvSpPr>
          <p:spPr>
            <a:xfrm>
              <a:off x="2494689" y="3909582"/>
              <a:ext cx="2168135" cy="1600438"/>
            </a:xfrm>
            <a:prstGeom prst="rect">
              <a:avLst/>
            </a:prstGeom>
            <a:noFill/>
          </p:spPr>
          <p:txBody>
            <a:bodyPr wrap="square" rtlCol="0">
              <a:spAutoFit/>
            </a:bodyPr>
            <a:lstStyle/>
            <a:p>
              <a:pPr algn="ctr" rtl="0"/>
              <a:r>
                <a:rPr lang="pt-BR" sz="1400"/>
                <a:t>Um ou mais </a:t>
              </a:r>
              <a:r>
                <a:rPr lang="pt-BR" sz="1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componentes de compilação</a:t>
              </a:r>
              <a:r>
                <a:rPr lang="pt-BR" sz="1400" b="1"/>
                <a:t> </a:t>
              </a:r>
              <a:r>
                <a:rPr lang="pt-BR" sz="1400"/>
                <a:t> adicionados para personalizar as instalações e configurações de software</a:t>
              </a:r>
            </a:p>
          </p:txBody>
        </p:sp>
        <p:sp>
          <p:nvSpPr>
            <p:cNvPr id="11" name="TextBox 10"/>
            <p:cNvSpPr txBox="1"/>
            <p:nvPr/>
          </p:nvSpPr>
          <p:spPr>
            <a:xfrm>
              <a:off x="4916136" y="3909581"/>
              <a:ext cx="2168135" cy="1384995"/>
            </a:xfrm>
            <a:prstGeom prst="rect">
              <a:avLst/>
            </a:prstGeom>
            <a:noFill/>
          </p:spPr>
          <p:txBody>
            <a:bodyPr wrap="square" rtlCol="0">
              <a:spAutoFit/>
            </a:bodyPr>
            <a:lstStyle/>
            <a:p>
              <a:pPr algn="ctr" rtl="0"/>
              <a:r>
                <a:rPr lang="pt-BR" sz="1400"/>
                <a:t>Um ou mais </a:t>
              </a:r>
              <a:r>
                <a:rPr lang="pt-BR" sz="1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testes de proteção</a:t>
              </a:r>
              <a:r>
                <a:rPr lang="pt-BR" sz="1400"/>
                <a:t> </a:t>
              </a:r>
              <a:r>
                <a:rPr lang="pt-BR" sz="1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adicionados </a:t>
              </a:r>
              <a:r>
                <a:rPr lang="pt-BR" sz="1400"/>
                <a:t>(fornecidos pela AWS ou personalizados) para verificar a segurança na imagem </a:t>
              </a:r>
            </a:p>
          </p:txBody>
        </p:sp>
        <p:sp>
          <p:nvSpPr>
            <p:cNvPr id="13" name="TextBox 12"/>
            <p:cNvSpPr txBox="1"/>
            <p:nvPr/>
          </p:nvSpPr>
          <p:spPr>
            <a:xfrm>
              <a:off x="9231665" y="3913624"/>
              <a:ext cx="2631002" cy="1169551"/>
            </a:xfrm>
            <a:prstGeom prst="rect">
              <a:avLst/>
            </a:prstGeom>
            <a:noFill/>
          </p:spPr>
          <p:txBody>
            <a:bodyPr wrap="square" rtlCol="0">
              <a:spAutoFit/>
            </a:bodyPr>
            <a:lstStyle/>
            <a:p>
              <a:pPr algn="ctr" rtl="0"/>
              <a:r>
                <a:rPr lang="pt-BR" sz="1400">
                  <a:ea typeface="Amazon Ember" panose="020B0603020204020204" pitchFamily="34" charset="0"/>
                  <a:cs typeface="Amazon Ember" panose="020B0603020204020204" pitchFamily="34" charset="0"/>
                </a:rPr>
                <a:t>Detalhes da </a:t>
              </a:r>
              <a:r>
                <a:rPr lang="en-US" sz="1400" dirty="0">
                  <a:ea typeface="Amazon Ember" panose="020B0603020204020204" pitchFamily="34" charset="0"/>
                  <a:cs typeface="Amazon Ember" panose="020B0603020204020204" pitchFamily="34" charset="0"/>
                </a:rPr>
                <a:t/>
              </a:r>
              <a:br>
                <a:rPr lang="en-US" sz="1400" dirty="0">
                  <a:ea typeface="Amazon Ember" panose="020B0603020204020204" pitchFamily="34" charset="0"/>
                  <a:cs typeface="Amazon Ember" panose="020B0603020204020204" pitchFamily="34" charset="0"/>
                </a:rPr>
              </a:br>
              <a:r>
                <a:rPr lang="pt-BR" sz="1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distribuição automatizada</a:t>
              </a:r>
              <a:r>
                <a:rPr lang="pt-BR" sz="1400"/>
                <a:t> definida: especifique as regiões da AWS para as quais distribuir a imagem de referência</a:t>
              </a:r>
            </a:p>
          </p:txBody>
        </p:sp>
        <p:cxnSp>
          <p:nvCxnSpPr>
            <p:cNvPr id="5" name="Straight Arrow Connector 4">
              <a:extLst>
                <a:ext uri="{FF2B5EF4-FFF2-40B4-BE49-F238E27FC236}">
                  <a16:creationId xmlns:a16="http://schemas.microsoft.com/office/drawing/2014/main" id="{30512498-3E91-49FB-8B3E-87B468FDC6BC}"/>
                </a:ext>
              </a:extLst>
            </p:cNvPr>
            <p:cNvCxnSpPr>
              <a:cxnSpLocks/>
            </p:cNvCxnSpPr>
            <p:nvPr/>
          </p:nvCxnSpPr>
          <p:spPr>
            <a:xfrm>
              <a:off x="2079025" y="3380490"/>
              <a:ext cx="1003785" cy="0"/>
            </a:xfrm>
            <a:prstGeom prst="straightConnector1">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426A777-A82A-463C-AA15-CA1A2AF59EFF}"/>
                </a:ext>
              </a:extLst>
            </p:cNvPr>
            <p:cNvCxnSpPr>
              <a:cxnSpLocks/>
            </p:cNvCxnSpPr>
            <p:nvPr/>
          </p:nvCxnSpPr>
          <p:spPr>
            <a:xfrm>
              <a:off x="4334492" y="3380490"/>
              <a:ext cx="1021277" cy="0"/>
            </a:xfrm>
            <a:prstGeom prst="straightConnector1">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696A2C-D81F-4CB2-8B0B-3E24D562B214}"/>
                </a:ext>
              </a:extLst>
            </p:cNvPr>
            <p:cNvCxnSpPr>
              <a:cxnSpLocks/>
            </p:cNvCxnSpPr>
            <p:nvPr/>
          </p:nvCxnSpPr>
          <p:spPr>
            <a:xfrm>
              <a:off x="6578930" y="3380490"/>
              <a:ext cx="1029575" cy="0"/>
            </a:xfrm>
            <a:prstGeom prst="straightConnector1">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6DDB725-4A29-4FE6-BA6D-ED2DDC94B3B7}"/>
                </a:ext>
              </a:extLst>
            </p:cNvPr>
            <p:cNvCxnSpPr>
              <a:cxnSpLocks/>
            </p:cNvCxnSpPr>
            <p:nvPr/>
          </p:nvCxnSpPr>
          <p:spPr>
            <a:xfrm>
              <a:off x="9066103" y="3380490"/>
              <a:ext cx="54162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Freeform 5">
              <a:extLst>
                <a:ext uri="{FF2B5EF4-FFF2-40B4-BE49-F238E27FC236}">
                  <a16:creationId xmlns:a16="http://schemas.microsoft.com/office/drawing/2014/main" id="{CD654F71-D519-4104-9F7F-1AECED224DE5}"/>
                </a:ext>
              </a:extLst>
            </p:cNvPr>
            <p:cNvSpPr>
              <a:spLocks/>
            </p:cNvSpPr>
            <p:nvPr/>
          </p:nvSpPr>
          <p:spPr bwMode="auto">
            <a:xfrm>
              <a:off x="522515" y="2027257"/>
              <a:ext cx="5506008" cy="3779777"/>
            </a:xfrm>
            <a:custGeom>
              <a:avLst/>
              <a:gdLst>
                <a:gd name="T0" fmla="*/ 900 w 900"/>
                <a:gd name="T1" fmla="*/ 545 h 545"/>
                <a:gd name="T2" fmla="*/ 50 w 900"/>
                <a:gd name="T3" fmla="*/ 545 h 545"/>
                <a:gd name="T4" fmla="*/ 0 w 900"/>
                <a:gd name="T5" fmla="*/ 495 h 545"/>
                <a:gd name="T6" fmla="*/ 0 w 900"/>
                <a:gd name="T7" fmla="*/ 50 h 545"/>
                <a:gd name="T8" fmla="*/ 50 w 900"/>
                <a:gd name="T9" fmla="*/ 0 h 545"/>
                <a:gd name="T10" fmla="*/ 604 w 900"/>
                <a:gd name="T11" fmla="*/ 0 h 545"/>
              </a:gdLst>
              <a:ahLst/>
              <a:cxnLst>
                <a:cxn ang="0">
                  <a:pos x="T0" y="T1"/>
                </a:cxn>
                <a:cxn ang="0">
                  <a:pos x="T2" y="T3"/>
                </a:cxn>
                <a:cxn ang="0">
                  <a:pos x="T4" y="T5"/>
                </a:cxn>
                <a:cxn ang="0">
                  <a:pos x="T6" y="T7"/>
                </a:cxn>
                <a:cxn ang="0">
                  <a:pos x="T8" y="T9"/>
                </a:cxn>
                <a:cxn ang="0">
                  <a:pos x="T10" y="T11"/>
                </a:cxn>
              </a:cxnLst>
              <a:rect l="0" t="0" r="r" b="b"/>
              <a:pathLst>
                <a:path w="900" h="545">
                  <a:moveTo>
                    <a:pt x="900" y="545"/>
                  </a:moveTo>
                  <a:cubicBezTo>
                    <a:pt x="472" y="545"/>
                    <a:pt x="50" y="545"/>
                    <a:pt x="50" y="545"/>
                  </a:cubicBezTo>
                  <a:cubicBezTo>
                    <a:pt x="23" y="545"/>
                    <a:pt x="0" y="523"/>
                    <a:pt x="0" y="495"/>
                  </a:cubicBezTo>
                  <a:cubicBezTo>
                    <a:pt x="0" y="495"/>
                    <a:pt x="0" y="50"/>
                    <a:pt x="0" y="50"/>
                  </a:cubicBezTo>
                  <a:cubicBezTo>
                    <a:pt x="0" y="23"/>
                    <a:pt x="23" y="0"/>
                    <a:pt x="50" y="0"/>
                  </a:cubicBezTo>
                  <a:cubicBezTo>
                    <a:pt x="50" y="0"/>
                    <a:pt x="604" y="0"/>
                    <a:pt x="604" y="0"/>
                  </a:cubicBezTo>
                </a:path>
              </a:pathLst>
            </a:custGeom>
            <a:noFill/>
            <a:ln w="19050" cap="flat">
              <a:solidFill>
                <a:schemeClr val="tx1"/>
              </a:solidFill>
              <a:prstDash val="solid"/>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sz="1600" dirty="0"/>
            </a:p>
          </p:txBody>
        </p:sp>
        <p:sp>
          <p:nvSpPr>
            <p:cNvPr id="30" name="Freeform 6">
              <a:extLst>
                <a:ext uri="{FF2B5EF4-FFF2-40B4-BE49-F238E27FC236}">
                  <a16:creationId xmlns:a16="http://schemas.microsoft.com/office/drawing/2014/main" id="{8EF580C8-007A-48DF-89E3-111AC034939D}"/>
                </a:ext>
              </a:extLst>
            </p:cNvPr>
            <p:cNvSpPr>
              <a:spLocks/>
            </p:cNvSpPr>
            <p:nvPr/>
          </p:nvSpPr>
          <p:spPr bwMode="auto">
            <a:xfrm>
              <a:off x="6484876" y="2027258"/>
              <a:ext cx="5427208" cy="3779776"/>
            </a:xfrm>
            <a:custGeom>
              <a:avLst/>
              <a:gdLst>
                <a:gd name="T0" fmla="*/ 295 w 900"/>
                <a:gd name="T1" fmla="*/ 0 h 545"/>
                <a:gd name="T2" fmla="*/ 850 w 900"/>
                <a:gd name="T3" fmla="*/ 0 h 545"/>
                <a:gd name="T4" fmla="*/ 900 w 900"/>
                <a:gd name="T5" fmla="*/ 50 h 545"/>
                <a:gd name="T6" fmla="*/ 900 w 900"/>
                <a:gd name="T7" fmla="*/ 495 h 545"/>
                <a:gd name="T8" fmla="*/ 850 w 900"/>
                <a:gd name="T9" fmla="*/ 545 h 545"/>
                <a:gd name="T10" fmla="*/ 0 w 900"/>
                <a:gd name="T11" fmla="*/ 545 h 545"/>
              </a:gdLst>
              <a:ahLst/>
              <a:cxnLst>
                <a:cxn ang="0">
                  <a:pos x="T0" y="T1"/>
                </a:cxn>
                <a:cxn ang="0">
                  <a:pos x="T2" y="T3"/>
                </a:cxn>
                <a:cxn ang="0">
                  <a:pos x="T4" y="T5"/>
                </a:cxn>
                <a:cxn ang="0">
                  <a:pos x="T6" y="T7"/>
                </a:cxn>
                <a:cxn ang="0">
                  <a:pos x="T8" y="T9"/>
                </a:cxn>
                <a:cxn ang="0">
                  <a:pos x="T10" y="T11"/>
                </a:cxn>
              </a:cxnLst>
              <a:rect l="0" t="0" r="r" b="b"/>
              <a:pathLst>
                <a:path w="900" h="545">
                  <a:moveTo>
                    <a:pt x="295" y="0"/>
                  </a:moveTo>
                  <a:cubicBezTo>
                    <a:pt x="295" y="0"/>
                    <a:pt x="850" y="0"/>
                    <a:pt x="850" y="0"/>
                  </a:cubicBezTo>
                  <a:cubicBezTo>
                    <a:pt x="879" y="0"/>
                    <a:pt x="900" y="23"/>
                    <a:pt x="900" y="50"/>
                  </a:cubicBezTo>
                  <a:cubicBezTo>
                    <a:pt x="900" y="50"/>
                    <a:pt x="900" y="495"/>
                    <a:pt x="900" y="495"/>
                  </a:cubicBezTo>
                  <a:cubicBezTo>
                    <a:pt x="900" y="523"/>
                    <a:pt x="879" y="545"/>
                    <a:pt x="850" y="545"/>
                  </a:cubicBezTo>
                  <a:cubicBezTo>
                    <a:pt x="850" y="545"/>
                    <a:pt x="428" y="545"/>
                    <a:pt x="0" y="545"/>
                  </a:cubicBezTo>
                </a:path>
              </a:pathLst>
            </a:custGeom>
            <a:noFill/>
            <a:ln w="19050" cap="flat">
              <a:solidFill>
                <a:schemeClr val="tx1"/>
              </a:solidFill>
              <a:prstDash val="solid"/>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sz="1600" dirty="0"/>
            </a:p>
          </p:txBody>
        </p:sp>
        <p:sp>
          <p:nvSpPr>
            <p:cNvPr id="35" name="TextBox 34"/>
            <p:cNvSpPr txBox="1"/>
            <p:nvPr/>
          </p:nvSpPr>
          <p:spPr>
            <a:xfrm>
              <a:off x="4230996" y="1859475"/>
              <a:ext cx="3890320" cy="738664"/>
            </a:xfrm>
            <a:prstGeom prst="rect">
              <a:avLst/>
            </a:prstGeom>
            <a:noFill/>
          </p:spPr>
          <p:txBody>
            <a:bodyPr wrap="square" lIns="182880" tIns="146304" rIns="182880" bIns="146304" rtlCol="0">
              <a:spAutoFit/>
            </a:bodyPr>
            <a:lstStyle>
              <a:defPPr>
                <a:defRPr lang="en-US"/>
              </a:defPPr>
              <a:lvl1pPr algn="ctr">
                <a:lnSpc>
                  <a:spcPct val="90000"/>
                </a:lnSpc>
                <a:defRPr sz="1800">
                  <a:solidFill>
                    <a:schemeClr val="accent2"/>
                  </a:solidFill>
                </a:defRPr>
              </a:lvl1pPr>
            </a:lstStyle>
            <a:p>
              <a:pPr rtl="0"/>
              <a:r>
                <a:rPr lang="pt-BR" sz="1600">
                  <a:solidFill>
                    <a:schemeClr val="tx1"/>
                  </a:solidFill>
                </a:rPr>
                <a:t>Repete de acordo com o cronograma de compilação definido</a:t>
              </a:r>
            </a:p>
          </p:txBody>
        </p:sp>
        <p:pic>
          <p:nvPicPr>
            <p:cNvPr id="27" name="Graphic 26">
              <a:extLst>
                <a:ext uri="{FF2B5EF4-FFF2-40B4-BE49-F238E27FC236}">
                  <a16:creationId xmlns:a16="http://schemas.microsoft.com/office/drawing/2014/main" id="{60D12CEB-EA98-1346-B31E-678BA497C80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1056" y="2816972"/>
              <a:ext cx="930404" cy="930404"/>
            </a:xfrm>
            <a:prstGeom prst="rect">
              <a:avLst/>
            </a:prstGeom>
          </p:spPr>
        </p:pic>
        <p:sp>
          <p:nvSpPr>
            <p:cNvPr id="31" name="TextBox 30">
              <a:extLst>
                <a:ext uri="{FF2B5EF4-FFF2-40B4-BE49-F238E27FC236}">
                  <a16:creationId xmlns:a16="http://schemas.microsoft.com/office/drawing/2014/main" id="{B98EA854-2E7D-8549-927F-1433D3A1C1C2}"/>
                </a:ext>
              </a:extLst>
            </p:cNvPr>
            <p:cNvSpPr txBox="1"/>
            <p:nvPr/>
          </p:nvSpPr>
          <p:spPr>
            <a:xfrm>
              <a:off x="7173426" y="3922979"/>
              <a:ext cx="2168135" cy="1600438"/>
            </a:xfrm>
            <a:prstGeom prst="rect">
              <a:avLst/>
            </a:prstGeom>
            <a:noFill/>
          </p:spPr>
          <p:txBody>
            <a:bodyPr wrap="square" rtlCol="0">
              <a:spAutoFit/>
            </a:bodyPr>
            <a:lstStyle/>
            <a:p>
              <a:pPr algn="ctr" rtl="0"/>
              <a:r>
                <a:rPr lang="pt-BR" sz="1400"/>
                <a:t>Uma </a:t>
              </a:r>
              <a:r>
                <a:rPr lang="en-US" sz="1400" dirty="0" smtClean="0"/>
                <a:t/>
              </a:r>
              <a:br>
                <a:rPr lang="en-US" sz="1400" dirty="0" smtClean="0"/>
              </a:br>
              <a:r>
                <a:rPr lang="pt-BR" sz="1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programação de compilação</a:t>
              </a:r>
              <a:r>
                <a:rPr lang="pt-BR" sz="1400" b="1">
                  <a:latin typeface="Amazon Ember" panose="020B0603020204020204" pitchFamily="34" charset="0"/>
                  <a:ea typeface="Amazon Ember" panose="020B0603020204020204" pitchFamily="34" charset="0"/>
                  <a:cs typeface="Amazon Ember" panose="020B0603020204020204" pitchFamily="34" charset="0"/>
                </a:rPr>
                <a:t> </a:t>
              </a:r>
              <a:r>
                <a:rPr lang="pt-BR" sz="1400">
                  <a:ea typeface="Amazon Ember" panose="020B0603020204020204" pitchFamily="34" charset="0"/>
                  <a:cs typeface="Amazon Ember" panose="020B0603020204020204" pitchFamily="34" charset="0"/>
                </a:rPr>
                <a:t> </a:t>
              </a:r>
              <a:r>
                <a:rPr lang="pt-BR" sz="1400"/>
                <a:t>configurada para especificar a frequência da produção de novas imagens pelo pipeline de imagens</a:t>
              </a:r>
            </a:p>
          </p:txBody>
        </p:sp>
        <p:pic>
          <p:nvPicPr>
            <p:cNvPr id="32" name="Graphic 31">
              <a:extLst>
                <a:ext uri="{FF2B5EF4-FFF2-40B4-BE49-F238E27FC236}">
                  <a16:creationId xmlns:a16="http://schemas.microsoft.com/office/drawing/2014/main" id="{A0834AED-378D-7A49-A420-22BA0177C9C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141966" y="2861184"/>
              <a:ext cx="952277" cy="952277"/>
            </a:xfrm>
            <a:prstGeom prst="rect">
              <a:avLst/>
            </a:prstGeom>
          </p:spPr>
        </p:pic>
        <p:pic>
          <p:nvPicPr>
            <p:cNvPr id="36" name="Graphic 35" descr="Lock">
              <a:extLst>
                <a:ext uri="{FF2B5EF4-FFF2-40B4-BE49-F238E27FC236}">
                  <a16:creationId xmlns:a16="http://schemas.microsoft.com/office/drawing/2014/main" id="{355CF578-3E00-A448-9A47-EBEAFAF4310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44963" y="2773550"/>
              <a:ext cx="1039912" cy="1039912"/>
            </a:xfrm>
            <a:prstGeom prst="rect">
              <a:avLst/>
            </a:prstGeom>
          </p:spPr>
        </p:pic>
        <p:pic>
          <p:nvPicPr>
            <p:cNvPr id="16" name="Graphic 15" descr="Stopwatch">
              <a:extLst>
                <a:ext uri="{FF2B5EF4-FFF2-40B4-BE49-F238E27FC236}">
                  <a16:creationId xmlns:a16="http://schemas.microsoft.com/office/drawing/2014/main" id="{5C2EC77B-6A90-314A-AC56-A33084BABD0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765322" y="2826739"/>
              <a:ext cx="914400" cy="914400"/>
            </a:xfrm>
            <a:prstGeom prst="rect">
              <a:avLst/>
            </a:prstGeom>
          </p:spPr>
        </p:pic>
        <p:pic>
          <p:nvPicPr>
            <p:cNvPr id="40" name="Graphic 39">
              <a:extLst>
                <a:ext uri="{FF2B5EF4-FFF2-40B4-BE49-F238E27FC236}">
                  <a16:creationId xmlns:a16="http://schemas.microsoft.com/office/drawing/2014/main" id="{B6895607-7A8E-2D4B-B3DB-D2C5ACB573B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860487" y="3063842"/>
              <a:ext cx="559619" cy="559619"/>
            </a:xfrm>
            <a:prstGeom prst="rect">
              <a:avLst/>
            </a:prstGeom>
          </p:spPr>
        </p:pic>
        <p:pic>
          <p:nvPicPr>
            <p:cNvPr id="44" name="Graphic 43">
              <a:extLst>
                <a:ext uri="{FF2B5EF4-FFF2-40B4-BE49-F238E27FC236}">
                  <a16:creationId xmlns:a16="http://schemas.microsoft.com/office/drawing/2014/main" id="{AA679C59-5A21-AC47-9EB8-F3090F6C591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717949" y="3063842"/>
              <a:ext cx="559619" cy="559619"/>
            </a:xfrm>
            <a:prstGeom prst="rect">
              <a:avLst/>
            </a:prstGeom>
          </p:spPr>
        </p:pic>
        <p:pic>
          <p:nvPicPr>
            <p:cNvPr id="45" name="Graphic 44">
              <a:extLst>
                <a:ext uri="{FF2B5EF4-FFF2-40B4-BE49-F238E27FC236}">
                  <a16:creationId xmlns:a16="http://schemas.microsoft.com/office/drawing/2014/main" id="{DA22F062-1790-0A4F-98F9-3BB74838437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705955" y="2391374"/>
              <a:ext cx="559619" cy="559619"/>
            </a:xfrm>
            <a:prstGeom prst="rect">
              <a:avLst/>
            </a:prstGeom>
          </p:spPr>
        </p:pic>
        <p:cxnSp>
          <p:nvCxnSpPr>
            <p:cNvPr id="46" name="Straight Arrow Connector 45">
              <a:extLst>
                <a:ext uri="{FF2B5EF4-FFF2-40B4-BE49-F238E27FC236}">
                  <a16:creationId xmlns:a16="http://schemas.microsoft.com/office/drawing/2014/main" id="{424B43D0-EB8F-EB46-8007-D80701B27E4D}"/>
                </a:ext>
              </a:extLst>
            </p:cNvPr>
            <p:cNvCxnSpPr>
              <a:cxnSpLocks/>
              <a:stCxn id="40" idx="3"/>
              <a:endCxn id="44" idx="1"/>
            </p:cNvCxnSpPr>
            <p:nvPr/>
          </p:nvCxnSpPr>
          <p:spPr>
            <a:xfrm>
              <a:off x="10420106" y="3343652"/>
              <a:ext cx="297843"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5F7FCBD-B839-7143-B401-BCCA6DD44900}"/>
                </a:ext>
              </a:extLst>
            </p:cNvPr>
            <p:cNvCxnSpPr>
              <a:cxnSpLocks/>
              <a:stCxn id="40" idx="0"/>
              <a:endCxn id="45" idx="1"/>
            </p:cNvCxnSpPr>
            <p:nvPr/>
          </p:nvCxnSpPr>
          <p:spPr>
            <a:xfrm flipV="1">
              <a:off x="10140297" y="2671184"/>
              <a:ext cx="565658" cy="392658"/>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78D191C-8F0C-5C40-96A1-4CFA402A27B9}"/>
                </a:ext>
              </a:extLst>
            </p:cNvPr>
            <p:cNvSpPr txBox="1"/>
            <p:nvPr/>
          </p:nvSpPr>
          <p:spPr>
            <a:xfrm>
              <a:off x="8485098" y="2864811"/>
              <a:ext cx="1362759" cy="830997"/>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Nova</a:t>
              </a:r>
              <a:r>
                <a:rPr lang="en-US" sz="1600" dirty="0">
                  <a:ea typeface="Amazon Ember Light" panose="020B0403020204020204" pitchFamily="34" charset="0"/>
                  <a:cs typeface="Amazon Ember Light" panose="020B0403020204020204" pitchFamily="34" charset="0"/>
                </a:rPr>
                <a:t/>
              </a:r>
              <a:br>
                <a:rPr lang="en-US" sz="1600" dirty="0">
                  <a:ea typeface="Amazon Ember Light" panose="020B0403020204020204" pitchFamily="34" charset="0"/>
                  <a:cs typeface="Amazon Ember Light" panose="020B0403020204020204" pitchFamily="34" charset="0"/>
                </a:rPr>
              </a:br>
              <a:r>
                <a:rPr lang="pt-BR" sz="16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imagem de referência</a:t>
              </a:r>
            </a:p>
          </p:txBody>
        </p:sp>
      </p:grpSp>
    </p:spTree>
    <p:custDataLst>
      <p:tags r:id="rId1"/>
    </p:custDataLst>
    <p:extLst>
      <p:ext uri="{BB962C8B-B14F-4D97-AF65-F5344CB8AC3E}">
        <p14:creationId xmlns:p14="http://schemas.microsoft.com/office/powerpoint/2010/main" val="1869871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a:t>Uma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AMI </a:t>
            </a:r>
            <a:r>
              <a:rPr lang="pt-BR" sz="2400"/>
              <a:t>fornece as informações necessárias para executar uma instância do EC2</a:t>
            </a:r>
            <a:endParaRPr lang="en-US" sz="2400" dirty="0">
              <a:latin typeface="+mn-lt"/>
            </a:endParaRPr>
          </a:p>
          <a:p>
            <a:pPr rtl="0"/>
            <a:r>
              <a:rPr lang="pt-BR" sz="2400"/>
              <a:t>Para obter a melhor performance, use uma AMI com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tipo de virtualização de HVM</a:t>
            </a:r>
            <a:endParaRPr lang="en-US" sz="2400" dirty="0"/>
          </a:p>
          <a:p>
            <a:pPr rtl="0"/>
            <a:r>
              <a:rPr lang="pt-BR" sz="2400">
                <a:latin typeface="+mn-lt"/>
              </a:rPr>
              <a:t>Somente uma instância executada em uma AMI baseada em Amazon EBS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poderá ser interrompida e iniciada</a:t>
            </a:r>
          </a:p>
          <a:p>
            <a:pPr rtl="0"/>
            <a:r>
              <a:rPr lang="pt-BR" sz="2400">
                <a:latin typeface="+mn-lt"/>
              </a:rPr>
              <a:t>Uma AMI está disponível em uma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região</a:t>
            </a:r>
            <a:endParaRPr lang="en-US" sz="2400" dirty="0">
              <a:latin typeface="+mn-lt"/>
            </a:endParaRPr>
          </a:p>
        </p:txBody>
      </p:sp>
    </p:spTree>
    <p:custDataLst>
      <p:tags r:id="rId1"/>
    </p:custDataLst>
    <p:extLst>
      <p:ext uri="{BB962C8B-B14F-4D97-AF65-F5344CB8AC3E}">
        <p14:creationId xmlns:p14="http://schemas.microsoft.com/office/powerpoint/2010/main" val="304548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4: Adicionar uma camada de computação</a:t>
            </a:r>
          </a:p>
        </p:txBody>
      </p:sp>
      <p:sp>
        <p:nvSpPr>
          <p:cNvPr id="2" name="Title 1"/>
          <p:cNvSpPr>
            <a:spLocks noGrp="1"/>
          </p:cNvSpPr>
          <p:nvPr>
            <p:ph type="title"/>
          </p:nvPr>
        </p:nvSpPr>
        <p:spPr/>
        <p:txBody>
          <a:bodyPr rtlCol="0">
            <a:noAutofit/>
          </a:bodyPr>
          <a:lstStyle/>
          <a:p>
            <a:pPr rtl="0"/>
            <a:r>
              <a:rPr lang="pt-BR" sz="4000"/>
              <a:t>Seção 4: Selecionar um tipo de instância do EC2</a:t>
            </a:r>
          </a:p>
        </p:txBody>
      </p:sp>
    </p:spTree>
    <p:custDataLst>
      <p:tags r:id="rId1"/>
    </p:custDataLst>
    <p:extLst>
      <p:ext uri="{BB962C8B-B14F-4D97-AF65-F5344CB8AC3E}">
        <p14:creationId xmlns:p14="http://schemas.microsoft.com/office/powerpoint/2010/main" val="2457477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5F64BC-EC01-7B44-9AEB-94F88E994AE4}"/>
              </a:ext>
            </a:extLst>
          </p:cNvPr>
          <p:cNvSpPr>
            <a:spLocks noGrp="1"/>
          </p:cNvSpPr>
          <p:nvPr>
            <p:ph type="title"/>
          </p:nvPr>
        </p:nvSpPr>
        <p:spPr/>
        <p:txBody>
          <a:bodyPr rtlCol="0"/>
          <a:lstStyle/>
          <a:p>
            <a:pPr rtl="0"/>
            <a:r>
              <a:rPr lang="pt-BR"/>
              <a:t>Tipo de instância do EC2</a:t>
            </a:r>
          </a:p>
        </p:txBody>
      </p:sp>
      <p:sp>
        <p:nvSpPr>
          <p:cNvPr id="6" name="Content Placeholder 5">
            <a:extLst>
              <a:ext uri="{FF2B5EF4-FFF2-40B4-BE49-F238E27FC236}">
                <a16:creationId xmlns:a16="http://schemas.microsoft.com/office/drawing/2014/main" id="{E4FDED69-9DEC-7F48-9A6C-C019B05B451C}"/>
              </a:ext>
            </a:extLst>
          </p:cNvPr>
          <p:cNvSpPr>
            <a:spLocks noGrp="1"/>
          </p:cNvSpPr>
          <p:nvPr>
            <p:ph idx="1"/>
          </p:nvPr>
        </p:nvSpPr>
        <p:spPr>
          <a:xfrm>
            <a:off x="419100" y="1346069"/>
            <a:ext cx="11353800" cy="656225"/>
          </a:xfrm>
        </p:spPr>
        <p:txBody>
          <a:bodyPr rtlCol="0"/>
          <a:lstStyle/>
          <a:p>
            <a:pPr marL="0" indent="0" algn="ctr" rtl="0">
              <a:buNone/>
            </a:pPr>
            <a:r>
              <a:rPr lang="pt-BR" sz="2200"/>
              <a:t>Um</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tipo de instância do EC2 </a:t>
            </a:r>
            <a:r>
              <a:rPr lang="pt-BR" sz="2200"/>
              <a:t>define uma configuração de características de performance da CPU, da memória, do armazenamento e da rede que fornece um determinado nível de performance computacional.</a:t>
            </a:r>
          </a:p>
          <a:p>
            <a:pPr algn="ctr" rtl="0"/>
            <a:endParaRPr lang="en-US" sz="2200" dirty="0"/>
          </a:p>
        </p:txBody>
      </p:sp>
      <p:grpSp>
        <p:nvGrpSpPr>
          <p:cNvPr id="3" name="Group 2" descr="shows the vCPU, memory, storage, aand network performance given to an m5d.xlarge instance.">
            <a:extLst>
              <a:ext uri="{FF2B5EF4-FFF2-40B4-BE49-F238E27FC236}">
                <a16:creationId xmlns:a16="http://schemas.microsoft.com/office/drawing/2014/main" id="{E23D437F-B983-5543-87CA-FA58BEC77F86}"/>
              </a:ext>
            </a:extLst>
          </p:cNvPr>
          <p:cNvGrpSpPr/>
          <p:nvPr/>
        </p:nvGrpSpPr>
        <p:grpSpPr>
          <a:xfrm>
            <a:off x="323753" y="2408859"/>
            <a:ext cx="5530740" cy="3117119"/>
            <a:chOff x="323753" y="2408859"/>
            <a:chExt cx="5530740" cy="3117119"/>
          </a:xfrm>
        </p:grpSpPr>
        <p:sp>
          <p:nvSpPr>
            <p:cNvPr id="7" name="Rectangle: Rounded Corners 32">
              <a:extLst>
                <a:ext uri="{FF2B5EF4-FFF2-40B4-BE49-F238E27FC236}">
                  <a16:creationId xmlns:a16="http://schemas.microsoft.com/office/drawing/2014/main" id="{44A2F2B5-8A2E-014C-85EE-A5A66277573D}"/>
                </a:ext>
              </a:extLst>
            </p:cNvPr>
            <p:cNvSpPr/>
            <p:nvPr/>
          </p:nvSpPr>
          <p:spPr bwMode="auto">
            <a:xfrm>
              <a:off x="1971824" y="4950720"/>
              <a:ext cx="1747704" cy="534963"/>
            </a:xfrm>
            <a:prstGeom prst="roundRect">
              <a:avLst>
                <a:gd name="adj" fmla="val 14516"/>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46" rtl="0" fontAlgn="base">
                <a:lnSpc>
                  <a:spcPct val="90000"/>
                </a:lnSpc>
                <a:spcBef>
                  <a:spcPct val="0"/>
                </a:spcBef>
                <a:spcAft>
                  <a:spcPct val="0"/>
                </a:spcAft>
              </a:pPr>
              <a:endParaRPr lang="en-US" sz="1867" dirty="0">
                <a:solidFill>
                  <a:schemeClr val="bg2"/>
                </a:solidFill>
                <a:ea typeface="Segoe UI" pitchFamily="34" charset="0"/>
                <a:cs typeface="Segoe UI" pitchFamily="34" charset="0"/>
              </a:endParaRPr>
            </a:p>
          </p:txBody>
        </p:sp>
        <p:sp>
          <p:nvSpPr>
            <p:cNvPr id="8" name="Rectangle: Rounded Corners 22">
              <a:extLst>
                <a:ext uri="{FF2B5EF4-FFF2-40B4-BE49-F238E27FC236}">
                  <a16:creationId xmlns:a16="http://schemas.microsoft.com/office/drawing/2014/main" id="{9CE6A6E2-10BD-154B-94D3-2903BD5985BD}"/>
                </a:ext>
              </a:extLst>
            </p:cNvPr>
            <p:cNvSpPr/>
            <p:nvPr/>
          </p:nvSpPr>
          <p:spPr bwMode="auto">
            <a:xfrm>
              <a:off x="1959949" y="2408859"/>
              <a:ext cx="1602648" cy="534963"/>
            </a:xfrm>
            <a:prstGeom prst="roundRect">
              <a:avLst>
                <a:gd name="adj" fmla="val 14516"/>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46" rtl="0" fontAlgn="base">
                <a:lnSpc>
                  <a:spcPct val="90000"/>
                </a:lnSpc>
                <a:spcBef>
                  <a:spcPct val="0"/>
                </a:spcBef>
                <a:spcAft>
                  <a:spcPct val="0"/>
                </a:spcAft>
              </a:pPr>
              <a:endParaRPr lang="en-US" sz="1867" dirty="0">
                <a:solidFill>
                  <a:schemeClr val="bg2"/>
                </a:solidFill>
                <a:ea typeface="Segoe UI" pitchFamily="34" charset="0"/>
                <a:cs typeface="Segoe UI" pitchFamily="34" charset="0"/>
              </a:endParaRPr>
            </a:p>
          </p:txBody>
        </p:sp>
        <p:sp>
          <p:nvSpPr>
            <p:cNvPr id="9" name="Rectangle: Rounded Corners 30">
              <a:extLst>
                <a:ext uri="{FF2B5EF4-FFF2-40B4-BE49-F238E27FC236}">
                  <a16:creationId xmlns:a16="http://schemas.microsoft.com/office/drawing/2014/main" id="{4EF235F6-03F7-FF4B-8CBC-E3D036D86554}"/>
                </a:ext>
              </a:extLst>
            </p:cNvPr>
            <p:cNvSpPr/>
            <p:nvPr/>
          </p:nvSpPr>
          <p:spPr bwMode="auto">
            <a:xfrm>
              <a:off x="1959948" y="3257914"/>
              <a:ext cx="2144817" cy="534963"/>
            </a:xfrm>
            <a:prstGeom prst="roundRect">
              <a:avLst>
                <a:gd name="adj" fmla="val 14516"/>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46" rtl="0" fontAlgn="base">
                <a:lnSpc>
                  <a:spcPct val="90000"/>
                </a:lnSpc>
                <a:spcBef>
                  <a:spcPct val="0"/>
                </a:spcBef>
                <a:spcAft>
                  <a:spcPct val="0"/>
                </a:spcAft>
              </a:pPr>
              <a:endParaRPr lang="en-US" sz="1867" dirty="0">
                <a:solidFill>
                  <a:schemeClr val="bg2"/>
                </a:solidFill>
                <a:ea typeface="Segoe UI" pitchFamily="34" charset="0"/>
                <a:cs typeface="Segoe UI" pitchFamily="34" charset="0"/>
              </a:endParaRPr>
            </a:p>
          </p:txBody>
        </p:sp>
        <p:sp>
          <p:nvSpPr>
            <p:cNvPr id="10" name="Rectangle: Rounded Corners 31">
              <a:extLst>
                <a:ext uri="{FF2B5EF4-FFF2-40B4-BE49-F238E27FC236}">
                  <a16:creationId xmlns:a16="http://schemas.microsoft.com/office/drawing/2014/main" id="{0542F1EB-B778-AD40-822A-2CF38547FD0B}"/>
                </a:ext>
              </a:extLst>
            </p:cNvPr>
            <p:cNvSpPr/>
            <p:nvPr/>
          </p:nvSpPr>
          <p:spPr bwMode="auto">
            <a:xfrm>
              <a:off x="1925983" y="4115123"/>
              <a:ext cx="2479615" cy="534963"/>
            </a:xfrm>
            <a:prstGeom prst="roundRect">
              <a:avLst>
                <a:gd name="adj" fmla="val 14516"/>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46" rtl="0" fontAlgn="base">
                <a:lnSpc>
                  <a:spcPct val="90000"/>
                </a:lnSpc>
                <a:spcBef>
                  <a:spcPct val="0"/>
                </a:spcBef>
                <a:spcAft>
                  <a:spcPct val="0"/>
                </a:spcAft>
              </a:pPr>
              <a:endParaRPr lang="en-US" sz="1867" dirty="0">
                <a:solidFill>
                  <a:schemeClr val="bg2"/>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C8C23BA2-8BF5-6348-9E9D-3025A1266D08}"/>
                </a:ext>
              </a:extLst>
            </p:cNvPr>
            <p:cNvSpPr txBox="1"/>
            <p:nvPr/>
          </p:nvSpPr>
          <p:spPr>
            <a:xfrm>
              <a:off x="1155482" y="2517326"/>
              <a:ext cx="647524" cy="307777"/>
            </a:xfrm>
            <a:prstGeom prst="rect">
              <a:avLst/>
            </a:prstGeom>
            <a:noFill/>
          </p:spPr>
          <p:txBody>
            <a:bodyPr wrap="square" lIns="0" tIns="0" rIns="0" bIns="0" rtlCol="0">
              <a:spAutoFit/>
            </a:bodyPr>
            <a:lstStyle/>
            <a:p>
              <a:pPr algn="r" defTabSz="609576" rtl="0">
                <a:spcBef>
                  <a:spcPts val="4500"/>
                </a:spcBef>
                <a:defRPr/>
              </a:pPr>
              <a:r>
                <a:rPr lang="pt-BR" sz="2000">
                  <a:ea typeface="Amazon Ember Light" panose="020B0403020204020204" pitchFamily="34" charset="0"/>
                  <a:cs typeface="Amazon Ember Light" panose="020B0403020204020204" pitchFamily="34" charset="0"/>
                </a:rPr>
                <a:t>vCPU</a:t>
              </a:r>
            </a:p>
          </p:txBody>
        </p:sp>
        <p:sp>
          <p:nvSpPr>
            <p:cNvPr id="13" name="TextBox 12">
              <a:extLst>
                <a:ext uri="{FF2B5EF4-FFF2-40B4-BE49-F238E27FC236}">
                  <a16:creationId xmlns:a16="http://schemas.microsoft.com/office/drawing/2014/main" id="{70051144-BEE9-EF46-9DA9-9176A9C4253F}"/>
                </a:ext>
              </a:extLst>
            </p:cNvPr>
            <p:cNvSpPr txBox="1"/>
            <p:nvPr/>
          </p:nvSpPr>
          <p:spPr>
            <a:xfrm>
              <a:off x="764062" y="4040427"/>
              <a:ext cx="1038944" cy="615553"/>
            </a:xfrm>
            <a:prstGeom prst="rect">
              <a:avLst/>
            </a:prstGeom>
            <a:noFill/>
          </p:spPr>
          <p:txBody>
            <a:bodyPr wrap="square" lIns="0" tIns="0" rIns="0" bIns="0" rtlCol="0">
              <a:spAutoFit/>
            </a:bodyPr>
            <a:lstStyle/>
            <a:p>
              <a:pPr algn="r" defTabSz="609576" rtl="0">
                <a:spcBef>
                  <a:spcPts val="4500"/>
                </a:spcBef>
                <a:defRPr/>
              </a:pPr>
              <a:r>
                <a:rPr lang="pt-BR" sz="2000">
                  <a:ea typeface="Amazon Ember Light" panose="020B0403020204020204" pitchFamily="34" charset="0"/>
                  <a:cs typeface="Amazon Ember Light" panose="020B0403020204020204" pitchFamily="34" charset="0"/>
                </a:rPr>
                <a:t>Armazenamento</a:t>
              </a:r>
            </a:p>
          </p:txBody>
        </p:sp>
        <p:sp>
          <p:nvSpPr>
            <p:cNvPr id="15" name="TextBox 14">
              <a:extLst>
                <a:ext uri="{FF2B5EF4-FFF2-40B4-BE49-F238E27FC236}">
                  <a16:creationId xmlns:a16="http://schemas.microsoft.com/office/drawing/2014/main" id="{F637AB1F-F66B-7B42-A56C-404FB30C6A1B}"/>
                </a:ext>
              </a:extLst>
            </p:cNvPr>
            <p:cNvSpPr txBox="1"/>
            <p:nvPr/>
          </p:nvSpPr>
          <p:spPr>
            <a:xfrm>
              <a:off x="764062" y="3371507"/>
              <a:ext cx="1038944" cy="307777"/>
            </a:xfrm>
            <a:prstGeom prst="rect">
              <a:avLst/>
            </a:prstGeom>
            <a:noFill/>
          </p:spPr>
          <p:txBody>
            <a:bodyPr wrap="square" lIns="0" tIns="0" rIns="0" bIns="0" rtlCol="0">
              <a:spAutoFit/>
            </a:bodyPr>
            <a:lstStyle/>
            <a:p>
              <a:pPr algn="r" defTabSz="609576" rtl="0">
                <a:spcBef>
                  <a:spcPts val="4500"/>
                </a:spcBef>
                <a:defRPr/>
              </a:pPr>
              <a:r>
                <a:rPr lang="pt-BR" sz="2000">
                  <a:ea typeface="Amazon Ember Light" panose="020B0403020204020204" pitchFamily="34" charset="0"/>
                  <a:cs typeface="Amazon Ember Light" panose="020B0403020204020204" pitchFamily="34" charset="0"/>
                </a:rPr>
                <a:t>Memória</a:t>
              </a:r>
            </a:p>
          </p:txBody>
        </p:sp>
        <p:sp>
          <p:nvSpPr>
            <p:cNvPr id="18" name="TextBox 17">
              <a:extLst>
                <a:ext uri="{FF2B5EF4-FFF2-40B4-BE49-F238E27FC236}">
                  <a16:creationId xmlns:a16="http://schemas.microsoft.com/office/drawing/2014/main" id="{C81A5310-3834-434D-901F-CE8B45A7F823}"/>
                </a:ext>
              </a:extLst>
            </p:cNvPr>
            <p:cNvSpPr txBox="1"/>
            <p:nvPr/>
          </p:nvSpPr>
          <p:spPr>
            <a:xfrm>
              <a:off x="323753" y="4910425"/>
              <a:ext cx="1479253" cy="615553"/>
            </a:xfrm>
            <a:prstGeom prst="rect">
              <a:avLst/>
            </a:prstGeom>
            <a:noFill/>
          </p:spPr>
          <p:txBody>
            <a:bodyPr wrap="square" lIns="0" tIns="0" rIns="0" bIns="0" rtlCol="0">
              <a:spAutoFit/>
            </a:bodyPr>
            <a:lstStyle/>
            <a:p>
              <a:pPr algn="r" defTabSz="609576" rtl="0">
                <a:spcBef>
                  <a:spcPts val="4500"/>
                </a:spcBef>
                <a:defRPr/>
              </a:pPr>
              <a:r>
                <a:rPr lang="pt-BR" sz="2000">
                  <a:ea typeface="Amazon Ember Light" panose="020B0403020204020204" pitchFamily="34" charset="0"/>
                  <a:cs typeface="Amazon Ember Light" panose="020B0403020204020204" pitchFamily="34" charset="0"/>
                </a:rPr>
                <a:t>Performance da rede</a:t>
              </a:r>
            </a:p>
          </p:txBody>
        </p:sp>
        <p:sp>
          <p:nvSpPr>
            <p:cNvPr id="19" name="TextBox 18">
              <a:extLst>
                <a:ext uri="{FF2B5EF4-FFF2-40B4-BE49-F238E27FC236}">
                  <a16:creationId xmlns:a16="http://schemas.microsoft.com/office/drawing/2014/main" id="{7D09B823-A2CB-474E-A528-5FA6009CBDCC}"/>
                </a:ext>
              </a:extLst>
            </p:cNvPr>
            <p:cNvSpPr txBox="1"/>
            <p:nvPr/>
          </p:nvSpPr>
          <p:spPr>
            <a:xfrm>
              <a:off x="3781003" y="2545581"/>
              <a:ext cx="323762" cy="276999"/>
            </a:xfrm>
            <a:prstGeom prst="rect">
              <a:avLst/>
            </a:prstGeom>
            <a:noFill/>
          </p:spPr>
          <p:txBody>
            <a:bodyPr wrap="square" lIns="0" tIns="0" rIns="0" bIns="0" rtlCol="0">
              <a:spAutoFit/>
            </a:bodyPr>
            <a:lstStyle/>
            <a:p>
              <a:pPr defTabSz="609576" rtl="0">
                <a:spcBef>
                  <a:spcPts val="4500"/>
                </a:spcBef>
                <a:defRPr/>
              </a:pPr>
              <a:r>
                <a:rPr lang="pt-BR">
                  <a:ea typeface="Amazon Ember Light" panose="020B0403020204020204" pitchFamily="34" charset="0"/>
                  <a:cs typeface="Amazon Ember Light" panose="020B0403020204020204" pitchFamily="34" charset="0"/>
                </a:rPr>
                <a:t>4</a:t>
              </a:r>
            </a:p>
          </p:txBody>
        </p:sp>
        <p:sp>
          <p:nvSpPr>
            <p:cNvPr id="21" name="TextBox 20">
              <a:extLst>
                <a:ext uri="{FF2B5EF4-FFF2-40B4-BE49-F238E27FC236}">
                  <a16:creationId xmlns:a16="http://schemas.microsoft.com/office/drawing/2014/main" id="{B13AAA68-6D9F-C846-85D8-6235752C4D88}"/>
                </a:ext>
              </a:extLst>
            </p:cNvPr>
            <p:cNvSpPr txBox="1"/>
            <p:nvPr/>
          </p:nvSpPr>
          <p:spPr>
            <a:xfrm>
              <a:off x="4308613" y="3371507"/>
              <a:ext cx="798954" cy="276999"/>
            </a:xfrm>
            <a:prstGeom prst="rect">
              <a:avLst/>
            </a:prstGeom>
            <a:noFill/>
          </p:spPr>
          <p:txBody>
            <a:bodyPr wrap="square" lIns="0" tIns="0" rIns="0" bIns="0" rtlCol="0">
              <a:spAutoFit/>
            </a:bodyPr>
            <a:lstStyle/>
            <a:p>
              <a:pPr defTabSz="609576" rtl="0">
                <a:spcBef>
                  <a:spcPts val="4500"/>
                </a:spcBef>
                <a:defRPr/>
              </a:pPr>
              <a:r>
                <a:rPr lang="pt-BR">
                  <a:ea typeface="Amazon Ember Light" panose="020B0403020204020204" pitchFamily="34" charset="0"/>
                  <a:cs typeface="Amazon Ember Light" panose="020B0403020204020204" pitchFamily="34" charset="0"/>
                </a:rPr>
                <a:t>16 GiB</a:t>
              </a:r>
            </a:p>
          </p:txBody>
        </p:sp>
        <p:sp>
          <p:nvSpPr>
            <p:cNvPr id="22" name="TextBox 21">
              <a:extLst>
                <a:ext uri="{FF2B5EF4-FFF2-40B4-BE49-F238E27FC236}">
                  <a16:creationId xmlns:a16="http://schemas.microsoft.com/office/drawing/2014/main" id="{849168AD-6BE0-BF41-8040-3580FBA9894E}"/>
                </a:ext>
              </a:extLst>
            </p:cNvPr>
            <p:cNvSpPr txBox="1"/>
            <p:nvPr/>
          </p:nvSpPr>
          <p:spPr>
            <a:xfrm>
              <a:off x="4556473" y="4071204"/>
              <a:ext cx="1298020" cy="553998"/>
            </a:xfrm>
            <a:prstGeom prst="rect">
              <a:avLst/>
            </a:prstGeom>
            <a:noFill/>
          </p:spPr>
          <p:txBody>
            <a:bodyPr wrap="square" lIns="0" tIns="0" rIns="0" bIns="0" rtlCol="0">
              <a:spAutoFit/>
            </a:bodyPr>
            <a:lstStyle/>
            <a:p>
              <a:pPr algn="ctr" defTabSz="609576" rtl="0">
                <a:spcBef>
                  <a:spcPts val="4500"/>
                </a:spcBef>
                <a:defRPr/>
              </a:pPr>
              <a:r>
                <a:rPr lang="pt-BR">
                  <a:ea typeface="Amazon Ember Light" panose="020B0403020204020204" pitchFamily="34" charset="0"/>
                  <a:cs typeface="Amazon Ember Light" panose="020B0403020204020204" pitchFamily="34" charset="0"/>
                </a:rPr>
                <a:t>1 x 150 NVMe SSD</a:t>
              </a:r>
            </a:p>
          </p:txBody>
        </p:sp>
        <p:sp>
          <p:nvSpPr>
            <p:cNvPr id="23" name="TextBox 22">
              <a:extLst>
                <a:ext uri="{FF2B5EF4-FFF2-40B4-BE49-F238E27FC236}">
                  <a16:creationId xmlns:a16="http://schemas.microsoft.com/office/drawing/2014/main" id="{B9CC38C6-B079-3648-BA69-B76E0931C06A}"/>
                </a:ext>
              </a:extLst>
            </p:cNvPr>
            <p:cNvSpPr txBox="1"/>
            <p:nvPr/>
          </p:nvSpPr>
          <p:spPr>
            <a:xfrm>
              <a:off x="3846093" y="5089219"/>
              <a:ext cx="1555202" cy="276999"/>
            </a:xfrm>
            <a:prstGeom prst="rect">
              <a:avLst/>
            </a:prstGeom>
            <a:noFill/>
          </p:spPr>
          <p:txBody>
            <a:bodyPr wrap="square" lIns="0" tIns="0" rIns="0" bIns="0" rtlCol="0">
              <a:spAutoFit/>
            </a:bodyPr>
            <a:lstStyle/>
            <a:p>
              <a:pPr algn="ctr" defTabSz="609576" rtl="0">
                <a:spcBef>
                  <a:spcPts val="4500"/>
                </a:spcBef>
                <a:defRPr/>
              </a:pPr>
              <a:r>
                <a:rPr lang="pt-BR">
                  <a:ea typeface="Amazon Ember Light" panose="020B0403020204020204" pitchFamily="34" charset="0"/>
                  <a:cs typeface="Amazon Ember Light" panose="020B0403020204020204" pitchFamily="34" charset="0"/>
                </a:rPr>
                <a:t>Até 10 Gbps</a:t>
              </a:r>
            </a:p>
          </p:txBody>
        </p:sp>
        <p:sp>
          <p:nvSpPr>
            <p:cNvPr id="29" name="Right Brace 28">
              <a:extLst>
                <a:ext uri="{FF2B5EF4-FFF2-40B4-BE49-F238E27FC236}">
                  <a16:creationId xmlns:a16="http://schemas.microsoft.com/office/drawing/2014/main" id="{AA1A14A8-2B6C-3F4A-96DA-DEAA36E19A76}"/>
                </a:ext>
              </a:extLst>
            </p:cNvPr>
            <p:cNvSpPr/>
            <p:nvPr/>
          </p:nvSpPr>
          <p:spPr>
            <a:xfrm rot="5400000">
              <a:off x="3933145" y="3935978"/>
              <a:ext cx="306202" cy="757188"/>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rtl="0">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2" name="Group 11" descr="instance type naming is broken down with an m5d.xlarge instance type as the example. It shows that the name consists of family, generation, additional capabilities, and size.">
            <a:extLst>
              <a:ext uri="{FF2B5EF4-FFF2-40B4-BE49-F238E27FC236}">
                <a16:creationId xmlns:a16="http://schemas.microsoft.com/office/drawing/2014/main" id="{66FD092A-3E00-A44E-BE56-644889BFBA59}"/>
              </a:ext>
            </a:extLst>
          </p:cNvPr>
          <p:cNvGrpSpPr/>
          <p:nvPr/>
        </p:nvGrpSpPr>
        <p:grpSpPr>
          <a:xfrm>
            <a:off x="6839167" y="2598243"/>
            <a:ext cx="4405051" cy="3020095"/>
            <a:chOff x="6839167" y="2598243"/>
            <a:chExt cx="4405051" cy="3020095"/>
          </a:xfrm>
        </p:grpSpPr>
        <p:sp>
          <p:nvSpPr>
            <p:cNvPr id="24" name="Title 1">
              <a:extLst>
                <a:ext uri="{FF2B5EF4-FFF2-40B4-BE49-F238E27FC236}">
                  <a16:creationId xmlns:a16="http://schemas.microsoft.com/office/drawing/2014/main" id="{8C97FCDA-6936-794D-8184-D8701D8A7A6C}"/>
                </a:ext>
              </a:extLst>
            </p:cNvPr>
            <p:cNvSpPr txBox="1">
              <a:spLocks/>
            </p:cNvSpPr>
            <p:nvPr/>
          </p:nvSpPr>
          <p:spPr>
            <a:xfrm>
              <a:off x="6998394" y="3974219"/>
              <a:ext cx="4245823" cy="80520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defTabSz="609576" rtl="0">
                <a:defRPr/>
              </a:pPr>
              <a:r>
                <a:rPr lang="pt-BR" sz="4800" b="0" dirty="0">
                  <a:latin typeface="Courier New" panose="02070309020205020404" pitchFamily="49" charset="0"/>
                  <a:ea typeface="Amazon Ember" panose="020B0603020204020204" pitchFamily="34" charset="0"/>
                  <a:cs typeface="Amazon Ember" panose="020B0603020204020204" pitchFamily="34" charset="0"/>
                </a:rPr>
                <a:t>m5d.xlarge</a:t>
              </a:r>
            </a:p>
          </p:txBody>
        </p:sp>
        <p:sp>
          <p:nvSpPr>
            <p:cNvPr id="25" name="Content Placeholder 5">
              <a:extLst>
                <a:ext uri="{FF2B5EF4-FFF2-40B4-BE49-F238E27FC236}">
                  <a16:creationId xmlns:a16="http://schemas.microsoft.com/office/drawing/2014/main" id="{3D9490B4-F494-8E4A-B70D-8C60E025AAB6}"/>
                </a:ext>
              </a:extLst>
            </p:cNvPr>
            <p:cNvSpPr txBox="1">
              <a:spLocks/>
            </p:cNvSpPr>
            <p:nvPr/>
          </p:nvSpPr>
          <p:spPr>
            <a:xfrm>
              <a:off x="7146965" y="2598243"/>
              <a:ext cx="4097253" cy="571076"/>
            </a:xfrm>
            <a:prstGeom prst="rect">
              <a:avLst/>
            </a:prstGeom>
            <a:solidFill>
              <a:schemeClr val="accent2"/>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Font typeface="Arial" panose="020B0604020202020204" pitchFamily="34" charset="0"/>
                <a:buNone/>
              </a:pPr>
              <a:r>
                <a:rPr lang="pt-BR" sz="2200"/>
                <a:t>Nomeação do tipo de instância</a:t>
              </a:r>
            </a:p>
          </p:txBody>
        </p:sp>
        <p:sp>
          <p:nvSpPr>
            <p:cNvPr id="26" name="Title 1">
              <a:extLst>
                <a:ext uri="{FF2B5EF4-FFF2-40B4-BE49-F238E27FC236}">
                  <a16:creationId xmlns:a16="http://schemas.microsoft.com/office/drawing/2014/main" id="{0E6BAFFD-28D2-6F42-A751-DAD3C2037695}"/>
                </a:ext>
              </a:extLst>
            </p:cNvPr>
            <p:cNvSpPr txBox="1">
              <a:spLocks/>
            </p:cNvSpPr>
            <p:nvPr/>
          </p:nvSpPr>
          <p:spPr>
            <a:xfrm>
              <a:off x="6951990" y="3379644"/>
              <a:ext cx="2144817" cy="532822"/>
            </a:xfrm>
            <a:prstGeom prst="rect">
              <a:avLst/>
            </a:prstGeom>
          </p:spPr>
          <p:txBody>
            <a:bodyPr vert="horz" lIns="121920" tIns="60960" rIns="121920" bIns="6096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lgn="ctr" defTabSz="609576" rtl="0">
                <a:defRPr/>
              </a:pPr>
              <a:r>
                <a:rPr lang="pt-BR" sz="2000" spc="0">
                  <a:solidFill>
                    <a:schemeClr val="tx1"/>
                  </a:solidFill>
                  <a:latin typeface="+mn-lt"/>
                  <a:ea typeface="Amazon Ember" panose="020B0603020204020204" pitchFamily="34" charset="0"/>
                  <a:cs typeface="Amazon Ember" panose="020B0603020204020204" pitchFamily="34" charset="0"/>
                </a:rPr>
                <a:t>Geração</a:t>
              </a:r>
            </a:p>
          </p:txBody>
        </p:sp>
        <p:sp>
          <p:nvSpPr>
            <p:cNvPr id="27" name="Right Brace 26">
              <a:extLst>
                <a:ext uri="{FF2B5EF4-FFF2-40B4-BE49-F238E27FC236}">
                  <a16:creationId xmlns:a16="http://schemas.microsoft.com/office/drawing/2014/main" id="{B151FFE7-E78F-5049-9631-405567E26F61}"/>
                </a:ext>
              </a:extLst>
            </p:cNvPr>
            <p:cNvSpPr/>
            <p:nvPr/>
          </p:nvSpPr>
          <p:spPr>
            <a:xfrm rot="16200000" flipV="1">
              <a:off x="7685570" y="3794218"/>
              <a:ext cx="306202" cy="393791"/>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rtl="0">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itle 1">
              <a:extLst>
                <a:ext uri="{FF2B5EF4-FFF2-40B4-BE49-F238E27FC236}">
                  <a16:creationId xmlns:a16="http://schemas.microsoft.com/office/drawing/2014/main" id="{076FB170-3315-9547-9813-C63C4850BF6D}"/>
                </a:ext>
              </a:extLst>
            </p:cNvPr>
            <p:cNvSpPr txBox="1">
              <a:spLocks/>
            </p:cNvSpPr>
            <p:nvPr/>
          </p:nvSpPr>
          <p:spPr>
            <a:xfrm>
              <a:off x="6839167" y="5022894"/>
              <a:ext cx="1180529" cy="572658"/>
            </a:xfrm>
            <a:prstGeom prst="rect">
              <a:avLst/>
            </a:prstGeom>
          </p:spPr>
          <p:txBody>
            <a:bodyPr vert="horz" lIns="121920" tIns="60960" rIns="121920" bIns="6096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lgn="ctr" defTabSz="609576" rtl="0">
                <a:defRPr/>
              </a:pPr>
              <a:r>
                <a:rPr lang="pt-BR" sz="2000" spc="-133">
                  <a:solidFill>
                    <a:schemeClr val="tx1"/>
                  </a:solidFill>
                  <a:latin typeface="+mn-lt"/>
                  <a:ea typeface="Amazon Ember" panose="020B0603020204020204" pitchFamily="34" charset="0"/>
                  <a:cs typeface="Amazon Ember" panose="020B0603020204020204" pitchFamily="34" charset="0"/>
                </a:rPr>
                <a:t> </a:t>
              </a:r>
              <a:r>
                <a:rPr lang="pt-BR" sz="2000" spc="0">
                  <a:solidFill>
                    <a:schemeClr val="tx1"/>
                  </a:solidFill>
                  <a:latin typeface="+mn-lt"/>
                  <a:ea typeface="Amazon Ember Light" panose="020B0403020204020204" pitchFamily="34" charset="0"/>
                  <a:cs typeface="Amazon Ember Light" panose="020B0403020204020204" pitchFamily="34" charset="0"/>
                </a:rPr>
                <a:t>Família</a:t>
              </a:r>
            </a:p>
          </p:txBody>
        </p:sp>
        <p:sp>
          <p:nvSpPr>
            <p:cNvPr id="30" name="Right Brace 29">
              <a:extLst>
                <a:ext uri="{FF2B5EF4-FFF2-40B4-BE49-F238E27FC236}">
                  <a16:creationId xmlns:a16="http://schemas.microsoft.com/office/drawing/2014/main" id="{B26EADF6-AE53-4140-B485-1EC30EF6E77F}"/>
                </a:ext>
              </a:extLst>
            </p:cNvPr>
            <p:cNvSpPr/>
            <p:nvPr/>
          </p:nvSpPr>
          <p:spPr>
            <a:xfrm rot="5400000">
              <a:off x="7268027" y="4680800"/>
              <a:ext cx="306202" cy="393792"/>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rtl="0">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itle 1">
              <a:extLst>
                <a:ext uri="{FF2B5EF4-FFF2-40B4-BE49-F238E27FC236}">
                  <a16:creationId xmlns:a16="http://schemas.microsoft.com/office/drawing/2014/main" id="{319BCE61-94BC-5F4F-9CA9-D059859231FC}"/>
                </a:ext>
              </a:extLst>
            </p:cNvPr>
            <p:cNvSpPr txBox="1">
              <a:spLocks/>
            </p:cNvSpPr>
            <p:nvPr/>
          </p:nvSpPr>
          <p:spPr>
            <a:xfrm>
              <a:off x="9155409" y="3377299"/>
              <a:ext cx="1543118" cy="650243"/>
            </a:xfrm>
            <a:prstGeom prst="rect">
              <a:avLst/>
            </a:prstGeom>
          </p:spPr>
          <p:txBody>
            <a:bodyPr vert="horz" lIns="121920" tIns="60960" rIns="121920" bIns="6096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lgn="ctr" defTabSz="609576" rtl="0">
                <a:defRPr/>
              </a:pPr>
              <a:r>
                <a:rPr lang="pt-BR" sz="2000" spc="0">
                  <a:solidFill>
                    <a:schemeClr val="tx1"/>
                  </a:solidFill>
                  <a:latin typeface="+mn-lt"/>
                  <a:ea typeface="Amazon Ember Light" panose="020B0403020204020204" pitchFamily="34" charset="0"/>
                  <a:cs typeface="Amazon Ember Light" panose="020B0403020204020204" pitchFamily="34" charset="0"/>
                </a:rPr>
                <a:t>Tamanho</a:t>
              </a:r>
            </a:p>
          </p:txBody>
        </p:sp>
        <p:sp>
          <p:nvSpPr>
            <p:cNvPr id="32" name="Title 1">
              <a:extLst>
                <a:ext uri="{FF2B5EF4-FFF2-40B4-BE49-F238E27FC236}">
                  <a16:creationId xmlns:a16="http://schemas.microsoft.com/office/drawing/2014/main" id="{F6622F06-6F7B-2C47-A67D-FA4D1B4A3FF7}"/>
                </a:ext>
              </a:extLst>
            </p:cNvPr>
            <p:cNvSpPr txBox="1">
              <a:spLocks/>
            </p:cNvSpPr>
            <p:nvPr/>
          </p:nvSpPr>
          <p:spPr>
            <a:xfrm>
              <a:off x="7787602" y="5045680"/>
              <a:ext cx="1665770" cy="572658"/>
            </a:xfrm>
            <a:prstGeom prst="rect">
              <a:avLst/>
            </a:prstGeom>
          </p:spPr>
          <p:txBody>
            <a:bodyPr vert="horz" lIns="121920" tIns="60960" rIns="121920" bIns="6096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lgn="ctr" defTabSz="609576" rtl="0">
                <a:defRPr/>
              </a:pPr>
              <a:r>
                <a:rPr lang="pt-BR" sz="2000" spc="0">
                  <a:solidFill>
                    <a:schemeClr val="tx1"/>
                  </a:solidFill>
                  <a:latin typeface="+mn-lt"/>
                  <a:ea typeface="Amazon Ember Light" panose="020B0403020204020204" pitchFamily="34" charset="0"/>
                  <a:cs typeface="Amazon Ember Light" panose="020B0403020204020204" pitchFamily="34" charset="0"/>
                </a:rPr>
                <a:t>Recursos</a:t>
              </a:r>
              <a:r>
                <a:rPr lang="pt-BR" sz="2000" spc="-133">
                  <a:solidFill>
                    <a:schemeClr val="tx1"/>
                  </a:solidFill>
                  <a:latin typeface="+mn-lt"/>
                  <a:ea typeface="Amazon Ember Light" panose="020B0403020204020204" pitchFamily="34" charset="0"/>
                  <a:cs typeface="Amazon Ember Light" panose="020B0403020204020204" pitchFamily="34" charset="0"/>
                </a:rPr>
                <a:t> </a:t>
              </a:r>
              <a:r>
                <a:rPr lang="pt-BR" sz="2000" spc="0">
                  <a:solidFill>
                    <a:schemeClr val="tx1"/>
                  </a:solidFill>
                  <a:latin typeface="+mn-lt"/>
                  <a:ea typeface="Amazon Ember Light" panose="020B0403020204020204" pitchFamily="34" charset="0"/>
                  <a:cs typeface="Amazon Ember Light" panose="020B0403020204020204" pitchFamily="34" charset="0"/>
                </a:rPr>
                <a:t> adicionais</a:t>
              </a:r>
            </a:p>
          </p:txBody>
        </p:sp>
        <p:sp>
          <p:nvSpPr>
            <p:cNvPr id="33" name="Right Brace 32">
              <a:extLst>
                <a:ext uri="{FF2B5EF4-FFF2-40B4-BE49-F238E27FC236}">
                  <a16:creationId xmlns:a16="http://schemas.microsoft.com/office/drawing/2014/main" id="{F2F9B518-368F-3B4C-BD54-19C4F412F9A6}"/>
                </a:ext>
              </a:extLst>
            </p:cNvPr>
            <p:cNvSpPr/>
            <p:nvPr/>
          </p:nvSpPr>
          <p:spPr>
            <a:xfrm rot="5400000">
              <a:off x="8067155" y="4692816"/>
              <a:ext cx="306202" cy="393792"/>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rtl="0">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ight Brace 33">
              <a:extLst>
                <a:ext uri="{FF2B5EF4-FFF2-40B4-BE49-F238E27FC236}">
                  <a16:creationId xmlns:a16="http://schemas.microsoft.com/office/drawing/2014/main" id="{CBD01F15-2650-1349-8A46-A19368E95C73}"/>
                </a:ext>
              </a:extLst>
            </p:cNvPr>
            <p:cNvSpPr/>
            <p:nvPr/>
          </p:nvSpPr>
          <p:spPr>
            <a:xfrm rot="16200000">
              <a:off x="9693189" y="2920019"/>
              <a:ext cx="375183" cy="2120900"/>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rtl="0">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465916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8B14CC4-802C-9644-B0C0-C29D9A9B2419}"/>
              </a:ext>
            </a:extLst>
          </p:cNvPr>
          <p:cNvSpPr>
            <a:spLocks noGrp="1"/>
          </p:cNvSpPr>
          <p:nvPr>
            <p:ph type="title"/>
          </p:nvPr>
        </p:nvSpPr>
        <p:spPr/>
        <p:txBody>
          <a:bodyPr rtlCol="0"/>
          <a:lstStyle/>
          <a:p>
            <a:pPr rtl="0"/>
            <a:r>
              <a:rPr lang="pt-BR" sz="3600"/>
              <a:t>Adequação dos tipos de instância para as cargas de trabalho </a:t>
            </a:r>
            <a:r>
              <a:rPr lang="pt-BR" sz="3600" smtClean="0"/>
              <a:t>(</a:t>
            </a:r>
            <a:r>
              <a:rPr lang="pt-BR" sz="3600"/>
              <a:t>1 de 2)</a:t>
            </a:r>
          </a:p>
        </p:txBody>
      </p:sp>
      <p:sp>
        <p:nvSpPr>
          <p:cNvPr id="3" name="Content Placeholder 2">
            <a:extLst>
              <a:ext uri="{FF2B5EF4-FFF2-40B4-BE49-F238E27FC236}">
                <a16:creationId xmlns:a16="http://schemas.microsoft.com/office/drawing/2014/main" id="{2C99C47D-9F28-0B4B-BA39-94AA94B55BAB}"/>
              </a:ext>
            </a:extLst>
          </p:cNvPr>
          <p:cNvSpPr>
            <a:spLocks noGrp="1"/>
          </p:cNvSpPr>
          <p:nvPr>
            <p:ph idx="1"/>
          </p:nvPr>
        </p:nvSpPr>
        <p:spPr/>
        <p:txBody>
          <a:bodyPr rtlCol="0"/>
          <a:lstStyle/>
          <a:p>
            <a:pPr marL="0" indent="0" rtl="0">
              <a:buNone/>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Tipos de instância</a:t>
            </a:r>
            <a:r>
              <a:rPr lang="pt-BR" sz="2400"/>
              <a:t> de uso geral</a:t>
            </a:r>
          </a:p>
          <a:p>
            <a:pPr rtl="0"/>
            <a:r>
              <a:rPr lang="pt-BR" sz="2000"/>
              <a:t>Servidores Web ou de aplicações</a:t>
            </a:r>
          </a:p>
          <a:p>
            <a:pPr rtl="0"/>
            <a:r>
              <a:rPr lang="pt-BR" sz="2000"/>
              <a:t>Aplicações empresariais</a:t>
            </a:r>
          </a:p>
          <a:p>
            <a:pPr rtl="0"/>
            <a:r>
              <a:rPr lang="pt-BR" sz="2000"/>
              <a:t>Servidores de jogos</a:t>
            </a:r>
          </a:p>
          <a:p>
            <a:pPr rtl="0"/>
            <a:r>
              <a:rPr lang="pt-BR" sz="2000"/>
              <a:t>Frotas de cache</a:t>
            </a:r>
          </a:p>
          <a:p>
            <a:pPr rtl="0"/>
            <a:r>
              <a:rPr lang="pt-BR" sz="2000"/>
              <a:t>Aplicações de análise de dados</a:t>
            </a:r>
          </a:p>
          <a:p>
            <a:pPr rtl="0"/>
            <a:r>
              <a:rPr lang="pt-BR" sz="2000"/>
              <a:t>Ambientes de desenvolvimento ou teste</a:t>
            </a:r>
            <a:endParaRPr lang="en-US" sz="2400" dirty="0"/>
          </a:p>
        </p:txBody>
      </p:sp>
      <p:grpSp>
        <p:nvGrpSpPr>
          <p:cNvPr id="7" name="Group 6" descr="example instance types are M5, T3, and A1.">
            <a:extLst>
              <a:ext uri="{FF2B5EF4-FFF2-40B4-BE49-F238E27FC236}">
                <a16:creationId xmlns:a16="http://schemas.microsoft.com/office/drawing/2014/main" id="{70BA2C9E-6646-3841-9CF6-83A001D3317A}"/>
              </a:ext>
            </a:extLst>
          </p:cNvPr>
          <p:cNvGrpSpPr/>
          <p:nvPr/>
        </p:nvGrpSpPr>
        <p:grpSpPr>
          <a:xfrm>
            <a:off x="-65203" y="5174103"/>
            <a:ext cx="5290341" cy="587015"/>
            <a:chOff x="1627110" y="5685559"/>
            <a:chExt cx="4976498" cy="587015"/>
          </a:xfrm>
        </p:grpSpPr>
        <p:sp>
          <p:nvSpPr>
            <p:cNvPr id="8" name="TextBox 7">
              <a:extLst>
                <a:ext uri="{FF2B5EF4-FFF2-40B4-BE49-F238E27FC236}">
                  <a16:creationId xmlns:a16="http://schemas.microsoft.com/office/drawing/2014/main" id="{709A114E-4274-8E48-B113-3A7ECEE09A1A}"/>
                </a:ext>
              </a:extLst>
            </p:cNvPr>
            <p:cNvSpPr txBox="1"/>
            <p:nvPr/>
          </p:nvSpPr>
          <p:spPr>
            <a:xfrm>
              <a:off x="1627110" y="5735503"/>
              <a:ext cx="3476914" cy="495520"/>
            </a:xfrm>
            <a:prstGeom prst="rect">
              <a:avLst/>
            </a:prstGeom>
            <a:noFill/>
          </p:spPr>
          <p:txBody>
            <a:bodyPr wrap="none" lIns="152400" tIns="121920" rIns="152400" bIns="121920" rtlCol="0">
              <a:spAutoFit/>
            </a:bodyPr>
            <a:lstStyle/>
            <a:p>
              <a:pPr algn="ctr" rtl="0">
                <a:lnSpc>
                  <a:spcPct val="90000"/>
                </a:lnSpc>
                <a:spcAft>
                  <a:spcPts val="1500"/>
                </a:spcAft>
              </a:pPr>
              <a:r>
                <a:rPr lang="pt-BR">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Exemplo de tipos de instância:</a:t>
              </a:r>
            </a:p>
          </p:txBody>
        </p:sp>
        <p:pic>
          <p:nvPicPr>
            <p:cNvPr id="9" name="Graphic 8">
              <a:extLst>
                <a:ext uri="{FF2B5EF4-FFF2-40B4-BE49-F238E27FC236}">
                  <a16:creationId xmlns:a16="http://schemas.microsoft.com/office/drawing/2014/main" id="{EE69789A-6D44-6740-8D0E-1D126926012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041436" y="5730827"/>
              <a:ext cx="469900" cy="469900"/>
            </a:xfrm>
            <a:prstGeom prst="rect">
              <a:avLst/>
            </a:prstGeom>
          </p:spPr>
        </p:pic>
        <p:pic>
          <p:nvPicPr>
            <p:cNvPr id="10" name="Graphic 9">
              <a:extLst>
                <a:ext uri="{FF2B5EF4-FFF2-40B4-BE49-F238E27FC236}">
                  <a16:creationId xmlns:a16="http://schemas.microsoft.com/office/drawing/2014/main" id="{7DB20D31-14D2-6C48-8298-2F0C1B34FA1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887390" y="5729909"/>
              <a:ext cx="469900" cy="469900"/>
            </a:xfrm>
            <a:prstGeom prst="rect">
              <a:avLst/>
            </a:prstGeom>
          </p:spPr>
        </p:pic>
        <p:pic>
          <p:nvPicPr>
            <p:cNvPr id="11" name="Graphic 10">
              <a:extLst>
                <a:ext uri="{FF2B5EF4-FFF2-40B4-BE49-F238E27FC236}">
                  <a16:creationId xmlns:a16="http://schemas.microsoft.com/office/drawing/2014/main" id="{AF0891AF-068E-6943-90BD-D296D848C28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64291" y="5729909"/>
              <a:ext cx="469900" cy="469900"/>
            </a:xfrm>
            <a:prstGeom prst="rect">
              <a:avLst/>
            </a:prstGeom>
          </p:spPr>
        </p:pic>
        <p:sp>
          <p:nvSpPr>
            <p:cNvPr id="12" name="Rectangle: Rounded Corners 58">
              <a:extLst>
                <a:ext uri="{FF2B5EF4-FFF2-40B4-BE49-F238E27FC236}">
                  <a16:creationId xmlns:a16="http://schemas.microsoft.com/office/drawing/2014/main" id="{784C27D4-D4AB-D14C-BB97-A7A505023BE8}"/>
                </a:ext>
              </a:extLst>
            </p:cNvPr>
            <p:cNvSpPr/>
            <p:nvPr/>
          </p:nvSpPr>
          <p:spPr bwMode="auto">
            <a:xfrm>
              <a:off x="1872650" y="5685559"/>
              <a:ext cx="4730958" cy="587015"/>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rtl="0"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 name="Content Placeholder 3">
            <a:extLst>
              <a:ext uri="{FF2B5EF4-FFF2-40B4-BE49-F238E27FC236}">
                <a16:creationId xmlns:a16="http://schemas.microsoft.com/office/drawing/2014/main" id="{A790A4C3-2286-1540-8E9F-4D87591F6E38}"/>
              </a:ext>
            </a:extLst>
          </p:cNvPr>
          <p:cNvSpPr>
            <a:spLocks noGrp="1"/>
          </p:cNvSpPr>
          <p:nvPr>
            <p:ph idx="13"/>
          </p:nvPr>
        </p:nvSpPr>
        <p:spPr>
          <a:xfrm>
            <a:off x="6175062" y="1524228"/>
            <a:ext cx="5712140" cy="3452506"/>
          </a:xfrm>
        </p:spPr>
        <p:txBody>
          <a:bodyPr rtlCol="0"/>
          <a:lstStyle/>
          <a:p>
            <a:pPr marL="0" indent="0" rtl="0">
              <a:buNone/>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Tipos de instâncias</a:t>
            </a:r>
            <a:r>
              <a:rPr lang="pt-BR" sz="2400"/>
              <a:t> otimizadas para computação</a:t>
            </a:r>
          </a:p>
          <a:p>
            <a:pPr rtl="0"/>
            <a:r>
              <a:rPr lang="pt-BR" sz="2000"/>
              <a:t>Processamento em lote</a:t>
            </a:r>
          </a:p>
          <a:p>
            <a:pPr rtl="0"/>
            <a:r>
              <a:rPr lang="pt-BR" sz="2000"/>
              <a:t>Análise de dados distribuída</a:t>
            </a:r>
          </a:p>
          <a:p>
            <a:pPr rtl="0"/>
            <a:r>
              <a:rPr lang="pt-BR" sz="2000"/>
              <a:t>Computação de alta performance (HPC)</a:t>
            </a:r>
          </a:p>
          <a:p>
            <a:pPr rtl="0"/>
            <a:r>
              <a:rPr lang="pt-BR" sz="2000"/>
              <a:t>Mecanismos de servidor de anúncios</a:t>
            </a:r>
          </a:p>
          <a:p>
            <a:pPr rtl="0"/>
            <a:r>
              <a:rPr lang="pt-BR" sz="2000"/>
              <a:t>Jogos multijogador</a:t>
            </a:r>
          </a:p>
          <a:p>
            <a:pPr rtl="0"/>
            <a:r>
              <a:rPr lang="pt-BR" sz="2000"/>
              <a:t>Codificação de vídeo</a:t>
            </a:r>
          </a:p>
          <a:p>
            <a:pPr rtl="0"/>
            <a:endParaRPr lang="en-US" sz="2400" dirty="0"/>
          </a:p>
          <a:p>
            <a:pPr rtl="0"/>
            <a:endParaRPr lang="en-US" sz="2400" dirty="0"/>
          </a:p>
        </p:txBody>
      </p:sp>
      <p:grpSp>
        <p:nvGrpSpPr>
          <p:cNvPr id="13" name="Group 12" descr="example instance types are C5 and C5n.">
            <a:extLst>
              <a:ext uri="{FF2B5EF4-FFF2-40B4-BE49-F238E27FC236}">
                <a16:creationId xmlns:a16="http://schemas.microsoft.com/office/drawing/2014/main" id="{FD7A52D3-B2CD-714E-A3A7-EBBF0B6E0C0E}"/>
              </a:ext>
            </a:extLst>
          </p:cNvPr>
          <p:cNvGrpSpPr/>
          <p:nvPr/>
        </p:nvGrpSpPr>
        <p:grpSpPr>
          <a:xfrm>
            <a:off x="5854339" y="5159895"/>
            <a:ext cx="4710257" cy="587015"/>
            <a:chOff x="3511571" y="5741360"/>
            <a:chExt cx="4402045" cy="587015"/>
          </a:xfrm>
        </p:grpSpPr>
        <p:sp>
          <p:nvSpPr>
            <p:cNvPr id="14" name="TextBox 13">
              <a:extLst>
                <a:ext uri="{FF2B5EF4-FFF2-40B4-BE49-F238E27FC236}">
                  <a16:creationId xmlns:a16="http://schemas.microsoft.com/office/drawing/2014/main" id="{EB70C699-A436-E445-A0DD-091AD2FEF286}"/>
                </a:ext>
              </a:extLst>
            </p:cNvPr>
            <p:cNvSpPr txBox="1"/>
            <p:nvPr/>
          </p:nvSpPr>
          <p:spPr>
            <a:xfrm>
              <a:off x="3511571" y="5791304"/>
              <a:ext cx="3476914" cy="495520"/>
            </a:xfrm>
            <a:prstGeom prst="rect">
              <a:avLst/>
            </a:prstGeom>
            <a:noFill/>
          </p:spPr>
          <p:txBody>
            <a:bodyPr wrap="none" lIns="152400" tIns="121920" rIns="152400" bIns="121920" rtlCol="0">
              <a:spAutoFit/>
            </a:bodyPr>
            <a:lstStyle/>
            <a:p>
              <a:pPr algn="ctr" rtl="0">
                <a:lnSpc>
                  <a:spcPct val="90000"/>
                </a:lnSpc>
                <a:spcAft>
                  <a:spcPts val="1500"/>
                </a:spcAft>
              </a:pPr>
              <a:r>
                <a:rPr lang="pt-BR">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Exemplo de tipos de instância:</a:t>
              </a:r>
            </a:p>
          </p:txBody>
        </p:sp>
        <p:sp>
          <p:nvSpPr>
            <p:cNvPr id="15" name="Rectangle: Rounded Corners 58">
              <a:extLst>
                <a:ext uri="{FF2B5EF4-FFF2-40B4-BE49-F238E27FC236}">
                  <a16:creationId xmlns:a16="http://schemas.microsoft.com/office/drawing/2014/main" id="{2BE67786-6A04-4445-B6C3-F768B44F1173}"/>
                </a:ext>
              </a:extLst>
            </p:cNvPr>
            <p:cNvSpPr/>
            <p:nvPr/>
          </p:nvSpPr>
          <p:spPr bwMode="auto">
            <a:xfrm>
              <a:off x="3757111" y="5741360"/>
              <a:ext cx="4156505" cy="587015"/>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rtl="0"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A658F65B-95B7-8546-B344-A6629FE4713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771607" y="5803613"/>
              <a:ext cx="469900" cy="469900"/>
            </a:xfrm>
            <a:prstGeom prst="rect">
              <a:avLst/>
            </a:prstGeom>
          </p:spPr>
        </p:pic>
        <p:pic>
          <p:nvPicPr>
            <p:cNvPr id="17" name="Graphic 16">
              <a:extLst>
                <a:ext uri="{FF2B5EF4-FFF2-40B4-BE49-F238E27FC236}">
                  <a16:creationId xmlns:a16="http://schemas.microsoft.com/office/drawing/2014/main" id="{32CF5784-1B19-B344-91E3-B5150C1ECAD4}"/>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48752" y="5803613"/>
              <a:ext cx="469900" cy="469900"/>
            </a:xfrm>
            <a:prstGeom prst="rect">
              <a:avLst/>
            </a:prstGeom>
          </p:spPr>
        </p:pic>
      </p:grpSp>
    </p:spTree>
    <p:custDataLst>
      <p:tags r:id="rId1"/>
    </p:custDataLst>
    <p:extLst>
      <p:ext uri="{BB962C8B-B14F-4D97-AF65-F5344CB8AC3E}">
        <p14:creationId xmlns:p14="http://schemas.microsoft.com/office/powerpoint/2010/main" val="515147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7662-3B71-E840-AA3A-909BFC7EE5D3}"/>
              </a:ext>
            </a:extLst>
          </p:cNvPr>
          <p:cNvSpPr>
            <a:spLocks noGrp="1"/>
          </p:cNvSpPr>
          <p:nvPr>
            <p:ph type="title"/>
          </p:nvPr>
        </p:nvSpPr>
        <p:spPr>
          <a:xfrm>
            <a:off x="419100" y="365125"/>
            <a:ext cx="9096668" cy="474119"/>
          </a:xfrm>
        </p:spPr>
        <p:txBody>
          <a:bodyPr rtlCol="0"/>
          <a:lstStyle/>
          <a:p>
            <a:pPr rtl="0"/>
            <a:r>
              <a:rPr lang="pt-BR" sz="3600"/>
              <a:t>Adequação dos tipos de instância para as cargas de </a:t>
            </a:r>
            <a:r>
              <a:rPr lang="pt-BR" sz="3600" smtClean="0"/>
              <a:t>trabalho (2 </a:t>
            </a:r>
            <a:r>
              <a:rPr lang="pt-BR" sz="3600"/>
              <a:t>de 2)</a:t>
            </a:r>
          </a:p>
        </p:txBody>
      </p:sp>
      <p:sp>
        <p:nvSpPr>
          <p:cNvPr id="3" name="Content Placeholder 2">
            <a:extLst>
              <a:ext uri="{FF2B5EF4-FFF2-40B4-BE49-F238E27FC236}">
                <a16:creationId xmlns:a16="http://schemas.microsoft.com/office/drawing/2014/main" id="{2C99C47D-9F28-0B4B-BA39-94AA94B55BAB}"/>
              </a:ext>
            </a:extLst>
          </p:cNvPr>
          <p:cNvSpPr>
            <a:spLocks noGrp="1"/>
          </p:cNvSpPr>
          <p:nvPr>
            <p:ph idx="1"/>
          </p:nvPr>
        </p:nvSpPr>
        <p:spPr>
          <a:xfrm>
            <a:off x="419100" y="1528175"/>
            <a:ext cx="5676900" cy="4648788"/>
          </a:xfrm>
        </p:spPr>
        <p:txBody>
          <a:bodyPr rtlCol="0"/>
          <a:lstStyle/>
          <a:p>
            <a:pPr marL="0" indent="0" rtl="0">
              <a:buNone/>
            </a:pP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Tipos de instâncias</a:t>
            </a:r>
            <a:r>
              <a:rPr lang="pt-BR" sz="2000"/>
              <a:t> com otimização de memória</a:t>
            </a:r>
          </a:p>
          <a:p>
            <a:pPr rtl="0"/>
            <a:r>
              <a:rPr lang="pt-BR" sz="1800"/>
              <a:t>Caches na memória</a:t>
            </a:r>
          </a:p>
          <a:p>
            <a:pPr rtl="0"/>
            <a:r>
              <a:rPr lang="pt-BR" sz="1800"/>
              <a:t>Bancos de dados de alta performance</a:t>
            </a:r>
          </a:p>
          <a:p>
            <a:pPr rtl="0"/>
            <a:r>
              <a:rPr lang="pt-BR" sz="1800"/>
              <a:t>Análise de dados do big data</a:t>
            </a:r>
          </a:p>
          <a:p>
            <a:pPr rtl="0"/>
            <a:endParaRPr lang="en-US" sz="1800" dirty="0"/>
          </a:p>
          <a:p>
            <a:pPr marL="0" indent="0" rtl="0">
              <a:buNone/>
            </a:pPr>
            <a:endParaRPr lang="en-US" sz="1400" dirty="0"/>
          </a:p>
          <a:p>
            <a:pPr marL="0" indent="0" rtl="0">
              <a:buNone/>
            </a:pP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Tipo de instância</a:t>
            </a:r>
            <a:r>
              <a:rPr lang="pt-BR" sz="2000"/>
              <a:t> de computação acelerada.</a:t>
            </a:r>
          </a:p>
          <a:p>
            <a:pPr rtl="0"/>
            <a:r>
              <a:rPr lang="pt-BR" sz="1800"/>
              <a:t>Machine Learning e inteligência artificial (IA)</a:t>
            </a:r>
          </a:p>
          <a:p>
            <a:pPr rtl="0"/>
            <a:r>
              <a:rPr lang="pt-BR" sz="1800"/>
              <a:t>HPC</a:t>
            </a:r>
          </a:p>
          <a:p>
            <a:pPr rtl="0"/>
            <a:r>
              <a:rPr lang="pt-BR" sz="1800"/>
              <a:t>Gráficos</a:t>
            </a:r>
          </a:p>
          <a:p>
            <a:pPr rtl="0"/>
            <a:endParaRPr lang="en-US" sz="2000" dirty="0"/>
          </a:p>
          <a:p>
            <a:pPr rtl="0"/>
            <a:endParaRPr lang="en-US" sz="2000" dirty="0"/>
          </a:p>
        </p:txBody>
      </p:sp>
      <p:grpSp>
        <p:nvGrpSpPr>
          <p:cNvPr id="9" name="Group 8" descr="example memory optimized instance types are  R5, X1, and HMI.">
            <a:extLst>
              <a:ext uri="{FF2B5EF4-FFF2-40B4-BE49-F238E27FC236}">
                <a16:creationId xmlns:a16="http://schemas.microsoft.com/office/drawing/2014/main" id="{2507BFB7-165E-1945-92E7-BC8078128D50}"/>
              </a:ext>
            </a:extLst>
          </p:cNvPr>
          <p:cNvGrpSpPr/>
          <p:nvPr/>
        </p:nvGrpSpPr>
        <p:grpSpPr>
          <a:xfrm>
            <a:off x="0" y="3325402"/>
            <a:ext cx="5395773" cy="495520"/>
            <a:chOff x="419275" y="3325402"/>
            <a:chExt cx="4976498" cy="495520"/>
          </a:xfrm>
        </p:grpSpPr>
        <p:grpSp>
          <p:nvGrpSpPr>
            <p:cNvPr id="18" name="Group 17">
              <a:extLst>
                <a:ext uri="{FF2B5EF4-FFF2-40B4-BE49-F238E27FC236}">
                  <a16:creationId xmlns:a16="http://schemas.microsoft.com/office/drawing/2014/main" id="{CB8AAA9D-E004-B248-84C4-28925C742C7A}"/>
                </a:ext>
              </a:extLst>
            </p:cNvPr>
            <p:cNvGrpSpPr/>
            <p:nvPr/>
          </p:nvGrpSpPr>
          <p:grpSpPr>
            <a:xfrm>
              <a:off x="419275" y="3325402"/>
              <a:ext cx="4976498" cy="495520"/>
              <a:chOff x="1627110" y="5735503"/>
              <a:chExt cx="4976498" cy="495520"/>
            </a:xfrm>
          </p:grpSpPr>
          <p:sp>
            <p:nvSpPr>
              <p:cNvPr id="19" name="TextBox 18">
                <a:extLst>
                  <a:ext uri="{FF2B5EF4-FFF2-40B4-BE49-F238E27FC236}">
                    <a16:creationId xmlns:a16="http://schemas.microsoft.com/office/drawing/2014/main" id="{AB43A457-5C16-904E-8765-108C00CE3883}"/>
                  </a:ext>
                </a:extLst>
              </p:cNvPr>
              <p:cNvSpPr txBox="1"/>
              <p:nvPr/>
            </p:nvSpPr>
            <p:spPr>
              <a:xfrm>
                <a:off x="1627110" y="5735503"/>
                <a:ext cx="3476914" cy="495520"/>
              </a:xfrm>
              <a:prstGeom prst="rect">
                <a:avLst/>
              </a:prstGeom>
              <a:noFill/>
            </p:spPr>
            <p:txBody>
              <a:bodyPr wrap="none" lIns="152400" tIns="121920" rIns="152400" bIns="121920" rtlCol="0">
                <a:spAutoFit/>
              </a:bodyPr>
              <a:lstStyle/>
              <a:p>
                <a:pPr algn="ctr" rtl="0">
                  <a:lnSpc>
                    <a:spcPct val="90000"/>
                  </a:lnSpc>
                  <a:spcAft>
                    <a:spcPts val="1500"/>
                  </a:spcAft>
                </a:pPr>
                <a:r>
                  <a:rPr lang="pt-BR">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Exemplo de tipos de instância:</a:t>
                </a:r>
              </a:p>
            </p:txBody>
          </p:sp>
          <p:sp>
            <p:nvSpPr>
              <p:cNvPr id="20" name="Rectangle: Rounded Corners 58">
                <a:extLst>
                  <a:ext uri="{FF2B5EF4-FFF2-40B4-BE49-F238E27FC236}">
                    <a16:creationId xmlns:a16="http://schemas.microsoft.com/office/drawing/2014/main" id="{9D30A0CB-68B6-874C-861D-CC03909DC6CB}"/>
                  </a:ext>
                </a:extLst>
              </p:cNvPr>
              <p:cNvSpPr/>
              <p:nvPr/>
            </p:nvSpPr>
            <p:spPr bwMode="auto">
              <a:xfrm>
                <a:off x="1872650" y="5756809"/>
                <a:ext cx="4730958" cy="411480"/>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rtl="0"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1" name="Graphic 20">
              <a:extLst>
                <a:ext uri="{FF2B5EF4-FFF2-40B4-BE49-F238E27FC236}">
                  <a16:creationId xmlns:a16="http://schemas.microsoft.com/office/drawing/2014/main" id="{19E4A7DF-D153-DB4C-B184-66F55B05A09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737479" y="3370233"/>
              <a:ext cx="365760" cy="365760"/>
            </a:xfrm>
            <a:prstGeom prst="rect">
              <a:avLst/>
            </a:prstGeom>
          </p:spPr>
        </p:pic>
        <p:pic>
          <p:nvPicPr>
            <p:cNvPr id="22" name="Graphic 21">
              <a:extLst>
                <a:ext uri="{FF2B5EF4-FFF2-40B4-BE49-F238E27FC236}">
                  <a16:creationId xmlns:a16="http://schemas.microsoft.com/office/drawing/2014/main" id="{FC61035E-3A10-8743-A155-3D900D09BEE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26301" y="3370233"/>
              <a:ext cx="365760" cy="365760"/>
            </a:xfrm>
            <a:prstGeom prst="rect">
              <a:avLst/>
            </a:prstGeom>
          </p:spPr>
        </p:pic>
        <p:pic>
          <p:nvPicPr>
            <p:cNvPr id="23" name="Graphic 22">
              <a:extLst>
                <a:ext uri="{FF2B5EF4-FFF2-40B4-BE49-F238E27FC236}">
                  <a16:creationId xmlns:a16="http://schemas.microsoft.com/office/drawing/2014/main" id="{DA53A34E-0CA3-AF43-BC66-84AC2B28B67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167821" y="3370233"/>
              <a:ext cx="365760" cy="365760"/>
            </a:xfrm>
            <a:prstGeom prst="rect">
              <a:avLst/>
            </a:prstGeom>
          </p:spPr>
        </p:pic>
      </p:grpSp>
      <p:grpSp>
        <p:nvGrpSpPr>
          <p:cNvPr id="7" name="Group 6" descr="example accelerated computing instance types are P3, G4 and F1.">
            <a:extLst>
              <a:ext uri="{FF2B5EF4-FFF2-40B4-BE49-F238E27FC236}">
                <a16:creationId xmlns:a16="http://schemas.microsoft.com/office/drawing/2014/main" id="{DECA597B-975A-451C-96B1-AD629A778399}"/>
              </a:ext>
            </a:extLst>
          </p:cNvPr>
          <p:cNvGrpSpPr/>
          <p:nvPr/>
        </p:nvGrpSpPr>
        <p:grpSpPr>
          <a:xfrm>
            <a:off x="-86497" y="5687023"/>
            <a:ext cx="5283140" cy="495520"/>
            <a:chOff x="550971" y="5887034"/>
            <a:chExt cx="4844802" cy="495520"/>
          </a:xfrm>
        </p:grpSpPr>
        <p:sp>
          <p:nvSpPr>
            <p:cNvPr id="32" name="TextBox 31">
              <a:extLst>
                <a:ext uri="{FF2B5EF4-FFF2-40B4-BE49-F238E27FC236}">
                  <a16:creationId xmlns:a16="http://schemas.microsoft.com/office/drawing/2014/main" id="{7DD9E4A5-82FE-8749-BB1E-CD701B3F02CB}"/>
                </a:ext>
              </a:extLst>
            </p:cNvPr>
            <p:cNvSpPr txBox="1"/>
            <p:nvPr/>
          </p:nvSpPr>
          <p:spPr>
            <a:xfrm>
              <a:off x="550971" y="5887034"/>
              <a:ext cx="3476914" cy="495520"/>
            </a:xfrm>
            <a:prstGeom prst="rect">
              <a:avLst/>
            </a:prstGeom>
            <a:noFill/>
          </p:spPr>
          <p:txBody>
            <a:bodyPr wrap="none" lIns="152400" tIns="121920" rIns="152400" bIns="121920" rtlCol="0">
              <a:spAutoFit/>
            </a:bodyPr>
            <a:lstStyle/>
            <a:p>
              <a:pPr algn="ctr" rtl="0">
                <a:lnSpc>
                  <a:spcPct val="90000"/>
                </a:lnSpc>
                <a:spcAft>
                  <a:spcPts val="1500"/>
                </a:spcAft>
              </a:pPr>
              <a:r>
                <a:rPr lang="pt-BR">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Exemplo de tipos de instância:</a:t>
              </a:r>
            </a:p>
          </p:txBody>
        </p:sp>
        <p:sp>
          <p:nvSpPr>
            <p:cNvPr id="33" name="Rectangle: Rounded Corners 58">
              <a:extLst>
                <a:ext uri="{FF2B5EF4-FFF2-40B4-BE49-F238E27FC236}">
                  <a16:creationId xmlns:a16="http://schemas.microsoft.com/office/drawing/2014/main" id="{C37FC825-2F7B-1540-B210-53447E0B3593}"/>
                </a:ext>
              </a:extLst>
            </p:cNvPr>
            <p:cNvSpPr/>
            <p:nvPr/>
          </p:nvSpPr>
          <p:spPr bwMode="auto">
            <a:xfrm>
              <a:off x="796511" y="5920215"/>
              <a:ext cx="4599262" cy="411480"/>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rtl="0"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58ED3BC9-EC02-DF40-8995-D2E3A71DFF6E}"/>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775949" y="5945788"/>
              <a:ext cx="365760" cy="365760"/>
            </a:xfrm>
            <a:prstGeom prst="rect">
              <a:avLst/>
            </a:prstGeom>
          </p:spPr>
        </p:pic>
        <p:pic>
          <p:nvPicPr>
            <p:cNvPr id="35" name="Graphic 34">
              <a:extLst>
                <a:ext uri="{FF2B5EF4-FFF2-40B4-BE49-F238E27FC236}">
                  <a16:creationId xmlns:a16="http://schemas.microsoft.com/office/drawing/2014/main" id="{D41A08AE-13FB-864D-AC30-916F158EDFD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751630" y="5945789"/>
              <a:ext cx="365760" cy="365760"/>
            </a:xfrm>
            <a:prstGeom prst="rect">
              <a:avLst/>
            </a:prstGeom>
          </p:spPr>
        </p:pic>
        <p:grpSp>
          <p:nvGrpSpPr>
            <p:cNvPr id="36" name="Group 35">
              <a:extLst>
                <a:ext uri="{FF2B5EF4-FFF2-40B4-BE49-F238E27FC236}">
                  <a16:creationId xmlns:a16="http://schemas.microsoft.com/office/drawing/2014/main" id="{E3ACFB7E-6EA9-0B49-B650-EBFA02FBC4B1}"/>
                </a:ext>
              </a:extLst>
            </p:cNvPr>
            <p:cNvGrpSpPr/>
            <p:nvPr/>
          </p:nvGrpSpPr>
          <p:grpSpPr>
            <a:xfrm>
              <a:off x="4201391" y="5945788"/>
              <a:ext cx="536088" cy="365760"/>
              <a:chOff x="5398876" y="5942013"/>
              <a:chExt cx="536088" cy="469900"/>
            </a:xfrm>
          </p:grpSpPr>
          <p:pic>
            <p:nvPicPr>
              <p:cNvPr id="37" name="Graphic 36">
                <a:extLst>
                  <a:ext uri="{FF2B5EF4-FFF2-40B4-BE49-F238E27FC236}">
                    <a16:creationId xmlns:a16="http://schemas.microsoft.com/office/drawing/2014/main" id="{6D93D292-F02A-D349-801D-634A109CBE80}"/>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398876" y="5942013"/>
                <a:ext cx="469900" cy="469900"/>
              </a:xfrm>
              <a:prstGeom prst="rect">
                <a:avLst/>
              </a:prstGeom>
            </p:spPr>
          </p:pic>
          <p:sp>
            <p:nvSpPr>
              <p:cNvPr id="38" name="TextBox 37">
                <a:extLst>
                  <a:ext uri="{FF2B5EF4-FFF2-40B4-BE49-F238E27FC236}">
                    <a16:creationId xmlns:a16="http://schemas.microsoft.com/office/drawing/2014/main" id="{474EA159-5394-A14D-B3F8-523BD4B22C15}"/>
                  </a:ext>
                </a:extLst>
              </p:cNvPr>
              <p:cNvSpPr txBox="1"/>
              <p:nvPr/>
            </p:nvSpPr>
            <p:spPr>
              <a:xfrm>
                <a:off x="5442310" y="6041188"/>
                <a:ext cx="492654" cy="336096"/>
              </a:xfrm>
              <a:prstGeom prst="rect">
                <a:avLst/>
              </a:prstGeom>
              <a:noFill/>
            </p:spPr>
            <p:txBody>
              <a:bodyPr wrap="square" rtlCol="0">
                <a:spAutoFit/>
              </a:bodyPr>
              <a:lstStyle/>
              <a:p>
                <a:pPr rtl="0"/>
                <a:r>
                  <a:rPr lang="pt-BR" sz="1100">
                    <a:solidFill>
                      <a:srgbClr val="D87A00"/>
                    </a:solidFill>
                    <a:latin typeface="Amazon Ember" panose="020B0603020204020204" pitchFamily="34" charset="0"/>
                    <a:ea typeface="Amazon Ember" panose="020B0603020204020204" pitchFamily="34" charset="0"/>
                    <a:cs typeface="Amazon Ember" panose="020B0603020204020204" pitchFamily="34" charset="0"/>
                  </a:rPr>
                  <a:t>G4</a:t>
                </a:r>
              </a:p>
            </p:txBody>
          </p:sp>
        </p:grpSp>
      </p:grpSp>
      <p:sp>
        <p:nvSpPr>
          <p:cNvPr id="4" name="Content Placeholder 3">
            <a:extLst>
              <a:ext uri="{FF2B5EF4-FFF2-40B4-BE49-F238E27FC236}">
                <a16:creationId xmlns:a16="http://schemas.microsoft.com/office/drawing/2014/main" id="{A790A4C3-2286-1540-8E9F-4D87591F6E38}"/>
              </a:ext>
            </a:extLst>
          </p:cNvPr>
          <p:cNvSpPr>
            <a:spLocks noGrp="1"/>
          </p:cNvSpPr>
          <p:nvPr>
            <p:ph idx="13"/>
          </p:nvPr>
        </p:nvSpPr>
        <p:spPr>
          <a:xfrm>
            <a:off x="6175062" y="1524228"/>
            <a:ext cx="5712140" cy="4648788"/>
          </a:xfrm>
        </p:spPr>
        <p:txBody>
          <a:bodyPr rtlCol="0"/>
          <a:lstStyle/>
          <a:p>
            <a:pPr marL="0" indent="0" rtl="0">
              <a:buNone/>
            </a:pP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Tipos de instância</a:t>
            </a:r>
            <a:r>
              <a:rPr lang="pt-BR" sz="2000"/>
              <a:t> otimizadas para armazenamento</a:t>
            </a:r>
          </a:p>
          <a:p>
            <a:pPr rtl="0"/>
            <a:r>
              <a:rPr lang="pt-BR" sz="1800"/>
              <a:t>Bancos de dados de alta performance</a:t>
            </a:r>
            <a:r>
              <a:rPr lang="pt-BR" sz="1800" baseline="30000"/>
              <a:t>1</a:t>
            </a:r>
          </a:p>
          <a:p>
            <a:pPr rtl="0"/>
            <a:r>
              <a:rPr lang="pt-BR" sz="1800"/>
              <a:t>Análise de dados em tempo real</a:t>
            </a:r>
            <a:r>
              <a:rPr lang="pt-BR" sz="1800" baseline="30000"/>
              <a:t>1</a:t>
            </a:r>
            <a:endParaRPr lang="en-US" sz="1800" dirty="0"/>
          </a:p>
          <a:p>
            <a:pPr rtl="0"/>
            <a:r>
              <a:rPr lang="pt-BR" sz="1800"/>
              <a:t>Cargas de trabalho transacionais</a:t>
            </a:r>
            <a:r>
              <a:rPr lang="pt-BR" sz="1800" baseline="30000"/>
              <a:t>1</a:t>
            </a:r>
            <a:endParaRPr lang="en-US" sz="1800" dirty="0"/>
          </a:p>
          <a:p>
            <a:pPr rtl="0"/>
            <a:r>
              <a:rPr lang="pt-BR" sz="1800"/>
              <a:t>Bancos de dados NoSQL</a:t>
            </a:r>
            <a:r>
              <a:rPr lang="pt-BR" sz="1800" baseline="30000"/>
              <a:t>1</a:t>
            </a:r>
          </a:p>
          <a:p>
            <a:pPr rtl="0"/>
            <a:r>
              <a:rPr lang="pt-BR" sz="1800"/>
              <a:t>Big data</a:t>
            </a:r>
            <a:r>
              <a:rPr lang="pt-BR" sz="1800" baseline="30000"/>
              <a:t>2</a:t>
            </a:r>
            <a:endParaRPr lang="en-US" sz="1800" dirty="0"/>
          </a:p>
          <a:p>
            <a:pPr rtl="0"/>
            <a:r>
              <a:rPr lang="pt-BR" sz="1800"/>
              <a:t>Data warehouse</a:t>
            </a:r>
            <a:r>
              <a:rPr lang="pt-BR" sz="1800" baseline="30000"/>
              <a:t>2</a:t>
            </a:r>
            <a:endParaRPr lang="en-US" sz="1800" dirty="0"/>
          </a:p>
          <a:p>
            <a:pPr rtl="0"/>
            <a:r>
              <a:rPr lang="pt-BR" sz="1800"/>
              <a:t>Processamento de logs</a:t>
            </a:r>
            <a:r>
              <a:rPr lang="pt-BR" sz="1800" baseline="30000"/>
              <a:t>2</a:t>
            </a:r>
            <a:endParaRPr lang="en-US" sz="1800" dirty="0"/>
          </a:p>
          <a:p>
            <a:pPr rtl="0"/>
            <a:endParaRPr lang="en-US" sz="2000" dirty="0"/>
          </a:p>
        </p:txBody>
      </p:sp>
      <p:grpSp>
        <p:nvGrpSpPr>
          <p:cNvPr id="8" name="Group 7" descr="example storage optimized instance types are  I3 which provides high I/O, and D2 and H1 which provide dense storage.">
            <a:extLst>
              <a:ext uri="{FF2B5EF4-FFF2-40B4-BE49-F238E27FC236}">
                <a16:creationId xmlns:a16="http://schemas.microsoft.com/office/drawing/2014/main" id="{AD024F8C-E231-4DE2-A8EA-99F2479D68CE}"/>
              </a:ext>
            </a:extLst>
          </p:cNvPr>
          <p:cNvGrpSpPr/>
          <p:nvPr/>
        </p:nvGrpSpPr>
        <p:grpSpPr>
          <a:xfrm>
            <a:off x="5702241" y="4922944"/>
            <a:ext cx="5519942" cy="1131485"/>
            <a:chOff x="6079309" y="4922944"/>
            <a:chExt cx="5142873" cy="1131485"/>
          </a:xfrm>
        </p:grpSpPr>
        <p:sp>
          <p:nvSpPr>
            <p:cNvPr id="24" name="TextBox 23">
              <a:extLst>
                <a:ext uri="{FF2B5EF4-FFF2-40B4-BE49-F238E27FC236}">
                  <a16:creationId xmlns:a16="http://schemas.microsoft.com/office/drawing/2014/main" id="{C41F91A7-0A4C-3D45-B9A6-11B7B788BCA9}"/>
                </a:ext>
              </a:extLst>
            </p:cNvPr>
            <p:cNvSpPr txBox="1"/>
            <p:nvPr/>
          </p:nvSpPr>
          <p:spPr>
            <a:xfrm>
              <a:off x="6079309" y="4922944"/>
              <a:ext cx="3699732" cy="440120"/>
            </a:xfrm>
            <a:prstGeom prst="rect">
              <a:avLst/>
            </a:prstGeom>
            <a:noFill/>
          </p:spPr>
          <p:txBody>
            <a:bodyPr wrap="none" lIns="152400" tIns="121920" rIns="152400" bIns="121920" rtlCol="0">
              <a:spAutoFit/>
            </a:bodyPr>
            <a:lstStyle/>
            <a:p>
              <a:pPr algn="ctr" rtl="0">
                <a:lnSpc>
                  <a:spcPct val="90000"/>
                </a:lnSpc>
                <a:spcAft>
                  <a:spcPts val="1500"/>
                </a:spcAft>
              </a:pPr>
              <a:r>
                <a:rPr lang="pt-BR" sz="1400" baseline="3000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1</a:t>
              </a:r>
              <a:r>
                <a:rPr lang="pt-BR" sz="140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Exemplo de tipo de instância de alta E/S:</a:t>
              </a:r>
            </a:p>
          </p:txBody>
        </p:sp>
        <p:sp>
          <p:nvSpPr>
            <p:cNvPr id="25" name="Rectangle: Rounded Corners 58">
              <a:extLst>
                <a:ext uri="{FF2B5EF4-FFF2-40B4-BE49-F238E27FC236}">
                  <a16:creationId xmlns:a16="http://schemas.microsoft.com/office/drawing/2014/main" id="{2E8AAFB8-93BB-424D-8A01-A33A535FE200}"/>
                </a:ext>
              </a:extLst>
            </p:cNvPr>
            <p:cNvSpPr/>
            <p:nvPr/>
          </p:nvSpPr>
          <p:spPr bwMode="auto">
            <a:xfrm>
              <a:off x="6329552" y="4945876"/>
              <a:ext cx="3745619" cy="409264"/>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rtl="0"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FB4674A0-686D-584D-83E7-7024C5B2C368}"/>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515767" y="4981501"/>
              <a:ext cx="365760" cy="365760"/>
            </a:xfrm>
            <a:prstGeom prst="rect">
              <a:avLst/>
            </a:prstGeom>
          </p:spPr>
        </p:pic>
        <p:sp>
          <p:nvSpPr>
            <p:cNvPr id="27" name="TextBox 26">
              <a:extLst>
                <a:ext uri="{FF2B5EF4-FFF2-40B4-BE49-F238E27FC236}">
                  <a16:creationId xmlns:a16="http://schemas.microsoft.com/office/drawing/2014/main" id="{7FEF6B90-07E9-CE40-B789-8EF1105DB85E}"/>
                </a:ext>
              </a:extLst>
            </p:cNvPr>
            <p:cNvSpPr txBox="1"/>
            <p:nvPr/>
          </p:nvSpPr>
          <p:spPr>
            <a:xfrm>
              <a:off x="6153928" y="5614309"/>
              <a:ext cx="4180633" cy="440120"/>
            </a:xfrm>
            <a:prstGeom prst="rect">
              <a:avLst/>
            </a:prstGeom>
            <a:noFill/>
          </p:spPr>
          <p:txBody>
            <a:bodyPr wrap="none" lIns="152400" tIns="121920" rIns="152400" bIns="121920" rtlCol="0">
              <a:spAutoFit/>
            </a:bodyPr>
            <a:lstStyle/>
            <a:p>
              <a:pPr algn="ctr" rtl="0">
                <a:lnSpc>
                  <a:spcPct val="90000"/>
                </a:lnSpc>
                <a:spcAft>
                  <a:spcPts val="1500"/>
                </a:spcAft>
              </a:pPr>
              <a:r>
                <a:rPr lang="pt-BR" sz="1400" baseline="3000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2</a:t>
              </a:r>
              <a:r>
                <a:rPr lang="pt-BR" sz="140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Tipos de instância com armazenamento denso:</a:t>
              </a:r>
            </a:p>
          </p:txBody>
        </p:sp>
        <p:sp>
          <p:nvSpPr>
            <p:cNvPr id="28" name="Rectangle: Rounded Corners 58">
              <a:extLst>
                <a:ext uri="{FF2B5EF4-FFF2-40B4-BE49-F238E27FC236}">
                  <a16:creationId xmlns:a16="http://schemas.microsoft.com/office/drawing/2014/main" id="{B7B68D44-EE2B-414D-910C-BEB9E4FBC48E}"/>
                </a:ext>
              </a:extLst>
            </p:cNvPr>
            <p:cNvSpPr/>
            <p:nvPr/>
          </p:nvSpPr>
          <p:spPr bwMode="auto">
            <a:xfrm>
              <a:off x="6341423" y="5621381"/>
              <a:ext cx="4880759" cy="411480"/>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rtl="0"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9E3BEAF7-BF20-C041-9605-AC5A45E5F3A5}"/>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151074" y="5648009"/>
              <a:ext cx="365760" cy="365760"/>
            </a:xfrm>
            <a:prstGeom prst="rect">
              <a:avLst/>
            </a:prstGeom>
          </p:spPr>
        </p:pic>
        <p:pic>
          <p:nvPicPr>
            <p:cNvPr id="30" name="Graphic 29">
              <a:extLst>
                <a:ext uri="{FF2B5EF4-FFF2-40B4-BE49-F238E27FC236}">
                  <a16:creationId xmlns:a16="http://schemas.microsoft.com/office/drawing/2014/main" id="{5FE1A7AE-1081-C843-813F-023F41F1BBB6}"/>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0683154" y="5656188"/>
              <a:ext cx="365760" cy="365760"/>
            </a:xfrm>
            <a:prstGeom prst="rect">
              <a:avLst/>
            </a:prstGeom>
          </p:spPr>
        </p:pic>
      </p:grpSp>
    </p:spTree>
    <p:custDataLst>
      <p:tags r:id="rId1"/>
    </p:custDataLst>
    <p:extLst>
      <p:ext uri="{BB962C8B-B14F-4D97-AF65-F5344CB8AC3E}">
        <p14:creationId xmlns:p14="http://schemas.microsoft.com/office/powerpoint/2010/main" val="3721102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3643-C044-4245-96BD-B91E58C73118}"/>
              </a:ext>
            </a:extLst>
          </p:cNvPr>
          <p:cNvSpPr>
            <a:spLocks noGrp="1"/>
          </p:cNvSpPr>
          <p:nvPr>
            <p:ph type="title"/>
          </p:nvPr>
        </p:nvSpPr>
        <p:spPr/>
        <p:txBody>
          <a:bodyPr rtlCol="0"/>
          <a:lstStyle/>
          <a:p>
            <a:pPr rtl="0"/>
            <a:r>
              <a:rPr lang="pt-BR"/>
              <a:t>Escolher o tipo de instância</a:t>
            </a:r>
          </a:p>
        </p:txBody>
      </p:sp>
      <p:sp>
        <p:nvSpPr>
          <p:cNvPr id="5" name="Content Placeholder 4">
            <a:extLst>
              <a:ext uri="{FF2B5EF4-FFF2-40B4-BE49-F238E27FC236}">
                <a16:creationId xmlns:a16="http://schemas.microsoft.com/office/drawing/2014/main" id="{B7C0CC5E-BC89-E34F-B6F2-960FBBEB1CB4}"/>
              </a:ext>
            </a:extLst>
          </p:cNvPr>
          <p:cNvSpPr>
            <a:spLocks noGrp="1"/>
          </p:cNvSpPr>
          <p:nvPr>
            <p:ph idx="1"/>
          </p:nvPr>
        </p:nvSpPr>
        <p:spPr>
          <a:xfrm>
            <a:off x="419102" y="1337279"/>
            <a:ext cx="6408526" cy="4815933"/>
          </a:xfrm>
        </p:spPr>
        <p:txBody>
          <a:bodyPr rtlCol="0"/>
          <a:lstStyle/>
          <a:p>
            <a:pPr rtl="0"/>
            <a:r>
              <a:rPr lang="pt-BR" sz="2000"/>
              <a:t>Escolha o tipo de instância que atenda: </a:t>
            </a:r>
          </a:p>
          <a:p>
            <a:pPr lvl="1" rtl="0"/>
            <a:r>
              <a:rPr lang="pt-BR" sz="1800"/>
              <a:t>As </a:t>
            </a:r>
            <a:r>
              <a:rPr lang="pt-BR" sz="1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necessidades de performance</a:t>
            </a:r>
            <a:r>
              <a:rPr lang="pt-BR" sz="1800"/>
              <a:t> da aplicação</a:t>
            </a:r>
          </a:p>
          <a:p>
            <a:pPr lvl="1" rtl="0"/>
            <a:r>
              <a:rPr lang="pt-BR" sz="1800"/>
              <a:t>Os </a:t>
            </a:r>
            <a:r>
              <a:rPr lang="pt-BR" sz="1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requisitos de custo</a:t>
            </a:r>
          </a:p>
          <a:p>
            <a:pPr lvl="3" rtl="0"/>
            <a:endParaRPr lang="en-US" sz="800" dirty="0">
              <a:solidFill>
                <a:schemeClr val="accent6"/>
              </a:solidFill>
            </a:endParaRPr>
          </a:p>
          <a:p>
            <a:pPr rtl="0"/>
            <a:r>
              <a:rPr lang="pt-BR" sz="2000"/>
              <a:t>Ao criar uma </a:t>
            </a:r>
            <a:r>
              <a:rPr lang="pt-BR" sz="2000" i="1"/>
              <a:t>nova </a:t>
            </a:r>
            <a:r>
              <a:rPr lang="pt-BR" sz="2000"/>
              <a:t>instância: </a:t>
            </a:r>
          </a:p>
          <a:p>
            <a:pPr lvl="1" rtl="0"/>
            <a:r>
              <a:rPr lang="pt-BR" sz="1800"/>
              <a:t>No console do EC2, use a página </a:t>
            </a:r>
            <a:r>
              <a:rPr lang="pt-BR" sz="1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Types (Tipos de instância) </a:t>
            </a:r>
            <a:r>
              <a:rPr lang="pt-BR" sz="1800"/>
              <a:t>para filtrar pelas características escolhidas</a:t>
            </a:r>
          </a:p>
          <a:p>
            <a:pPr lvl="3" rtl="0"/>
            <a:endParaRPr lang="en-US" sz="800" dirty="0"/>
          </a:p>
          <a:p>
            <a:pPr lvl="1" rtl="0"/>
            <a:r>
              <a:rPr lang="pt-BR" sz="1800"/>
              <a:t>Recomendação: a última geração de uma família de instâncias normalmente tem melhor custo-benefício</a:t>
            </a:r>
          </a:p>
          <a:p>
            <a:pPr lvl="3" rtl="0"/>
            <a:endParaRPr lang="en-US" sz="800" dirty="0"/>
          </a:p>
          <a:p>
            <a:pPr rtl="0"/>
            <a:r>
              <a:rPr lang="pt-BR" sz="2000"/>
              <a:t>Se você </a:t>
            </a:r>
            <a:r>
              <a:rPr lang="pt-BR" sz="2000" i="1"/>
              <a:t>já tiver uma instância existente:</a:t>
            </a:r>
            <a:r>
              <a:rPr lang="pt-BR" sz="2000"/>
              <a:t> </a:t>
            </a:r>
          </a:p>
          <a:p>
            <a:pPr lvl="1" rtl="0"/>
            <a:r>
              <a:rPr lang="pt-BR" sz="1800"/>
              <a:t>Obtenha recomendações para otimizar o tipo de instância usando o </a:t>
            </a:r>
            <a:r>
              <a:rPr lang="pt-BR" sz="1800">
                <a:hlinkClick r:id="rId4"/>
              </a:rPr>
              <a:t>AWS Compute Optimizer</a:t>
            </a:r>
            <a:r>
              <a:rPr lang="pt-BR" sz="1800"/>
              <a:t> </a:t>
            </a:r>
          </a:p>
          <a:p>
            <a:pPr lvl="3" rtl="0"/>
            <a:endParaRPr lang="en-US" sz="800" dirty="0"/>
          </a:p>
          <a:p>
            <a:pPr lvl="1" rtl="0"/>
            <a:r>
              <a:rPr lang="pt-BR" sz="1800"/>
              <a:t>Você pode avaliar as recomendações e modificar a instância de acordo</a:t>
            </a:r>
          </a:p>
          <a:p>
            <a:pPr lvl="1" rtl="0"/>
            <a:endParaRPr lang="en-US" sz="1800" dirty="0"/>
          </a:p>
        </p:txBody>
      </p:sp>
      <p:sp>
        <p:nvSpPr>
          <p:cNvPr id="6" name="TextBox 5">
            <a:extLst>
              <a:ext uri="{FF2B5EF4-FFF2-40B4-BE49-F238E27FC236}">
                <a16:creationId xmlns:a16="http://schemas.microsoft.com/office/drawing/2014/main" id="{3A53F10E-F30B-3140-97C1-B2997C8A9E02}"/>
              </a:ext>
            </a:extLst>
          </p:cNvPr>
          <p:cNvSpPr txBox="1"/>
          <p:nvPr/>
        </p:nvSpPr>
        <p:spPr>
          <a:xfrm>
            <a:off x="6827628" y="1704243"/>
            <a:ext cx="4870244" cy="707886"/>
          </a:xfrm>
          <a:prstGeom prst="rect">
            <a:avLst/>
          </a:prstGeom>
          <a:noFill/>
        </p:spPr>
        <p:txBody>
          <a:bodyPr wrap="none" rtlCol="0">
            <a:spAutoFit/>
          </a:bodyPr>
          <a:lstStyle/>
          <a:p>
            <a:pPr algn="ct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 mais de 270 tipos de instâncias disponíveis,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como você escolhe a mais adequada?</a:t>
            </a:r>
          </a:p>
        </p:txBody>
      </p:sp>
      <p:pic>
        <p:nvPicPr>
          <p:cNvPr id="9" name="Picture 8">
            <a:extLst>
              <a:ext uri="{FF2B5EF4-FFF2-40B4-BE49-F238E27FC236}">
                <a16:creationId xmlns:a16="http://schemas.microsoft.com/office/drawing/2014/main" id="{41663948-9099-344B-A674-891C4DC56423}"/>
              </a:ext>
              <a:ext uri="{C183D7F6-B498-43B3-948B-1728B52AA6E4}">
                <adec:decorative xmlns:adec="http://schemas.microsoft.com/office/drawing/2017/decorative" xmlns=""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289219" y="2476023"/>
            <a:ext cx="3947061" cy="3200010"/>
          </a:xfrm>
          <a:prstGeom prst="rect">
            <a:avLst/>
          </a:prstGeom>
        </p:spPr>
      </p:pic>
    </p:spTree>
    <p:custDataLst>
      <p:tags r:id="rId1"/>
    </p:custDataLst>
    <p:extLst>
      <p:ext uri="{BB962C8B-B14F-4D97-AF65-F5344CB8AC3E}">
        <p14:creationId xmlns:p14="http://schemas.microsoft.com/office/powerpoint/2010/main" val="3742687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8A88-8146-3045-9FE1-9F09E1018F7A}"/>
              </a:ext>
            </a:extLst>
          </p:cNvPr>
          <p:cNvSpPr>
            <a:spLocks noGrp="1"/>
          </p:cNvSpPr>
          <p:nvPr>
            <p:ph type="title"/>
          </p:nvPr>
        </p:nvSpPr>
        <p:spPr/>
        <p:txBody>
          <a:bodyPr rtlCol="0"/>
          <a:lstStyle/>
          <a:p>
            <a:pPr rtl="0"/>
            <a:r>
              <a:rPr lang="pt-BR"/>
              <a:t>AWS Compute Optimizer</a:t>
            </a:r>
          </a:p>
        </p:txBody>
      </p:sp>
      <p:grpSp>
        <p:nvGrpSpPr>
          <p:cNvPr id="17" name="Group 16" descr="AWS Compute Optimizer">
            <a:extLst>
              <a:ext uri="{FF2B5EF4-FFF2-40B4-BE49-F238E27FC236}">
                <a16:creationId xmlns:a16="http://schemas.microsoft.com/office/drawing/2014/main" id="{45655D04-8B59-5440-8956-DD7A69E01E25}"/>
              </a:ext>
              <a:ext uri="{C183D7F6-B498-43B3-948B-1728B52AA6E4}">
                <adec:decorative xmlns:adec="http://schemas.microsoft.com/office/drawing/2017/decorative" xmlns="" val="0"/>
              </a:ext>
            </a:extLst>
          </p:cNvPr>
          <p:cNvGrpSpPr/>
          <p:nvPr/>
        </p:nvGrpSpPr>
        <p:grpSpPr>
          <a:xfrm>
            <a:off x="419100" y="1445211"/>
            <a:ext cx="1621904" cy="1469087"/>
            <a:chOff x="-1098147" y="-959409"/>
            <a:chExt cx="1584253" cy="1434983"/>
          </a:xfrm>
        </p:grpSpPr>
        <p:pic>
          <p:nvPicPr>
            <p:cNvPr id="11" name="Picture 10">
              <a:extLst>
                <a:ext uri="{FF2B5EF4-FFF2-40B4-BE49-F238E27FC236}">
                  <a16:creationId xmlns:a16="http://schemas.microsoft.com/office/drawing/2014/main" id="{31AD8615-7C6D-F840-B2CC-8271267B27CB}"/>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661292" y="-819745"/>
              <a:ext cx="710544" cy="710544"/>
            </a:xfrm>
            <a:prstGeom prst="rect">
              <a:avLst/>
            </a:prstGeom>
          </p:spPr>
        </p:pic>
        <p:sp>
          <p:nvSpPr>
            <p:cNvPr id="14" name="Rectangle 13">
              <a:extLst>
                <a:ext uri="{FF2B5EF4-FFF2-40B4-BE49-F238E27FC236}">
                  <a16:creationId xmlns:a16="http://schemas.microsoft.com/office/drawing/2014/main" id="{3DC55AC2-5CC4-9C4B-ACD9-DD74B729443B}"/>
                </a:ext>
              </a:extLst>
            </p:cNvPr>
            <p:cNvSpPr/>
            <p:nvPr/>
          </p:nvSpPr>
          <p:spPr>
            <a:xfrm>
              <a:off x="-1098147" y="-959409"/>
              <a:ext cx="1584253" cy="140324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6" name="TextBox 15">
              <a:extLst>
                <a:ext uri="{FF2B5EF4-FFF2-40B4-BE49-F238E27FC236}">
                  <a16:creationId xmlns:a16="http://schemas.microsoft.com/office/drawing/2014/main" id="{D42C35C4-D81A-B74E-B992-D23F6738E53D}"/>
                </a:ext>
              </a:extLst>
            </p:cNvPr>
            <p:cNvSpPr txBox="1"/>
            <p:nvPr/>
          </p:nvSpPr>
          <p:spPr>
            <a:xfrm>
              <a:off x="-1098147" y="-109201"/>
              <a:ext cx="1584253" cy="584775"/>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AWS Compute Optimizer</a:t>
              </a:r>
            </a:p>
          </p:txBody>
        </p:sp>
      </p:grpSp>
      <p:sp>
        <p:nvSpPr>
          <p:cNvPr id="3" name="Content Placeholder 2">
            <a:extLst>
              <a:ext uri="{FF2B5EF4-FFF2-40B4-BE49-F238E27FC236}">
                <a16:creationId xmlns:a16="http://schemas.microsoft.com/office/drawing/2014/main" id="{3320F752-1294-DC41-A80B-61B7EF2D0989}"/>
              </a:ext>
            </a:extLst>
          </p:cNvPr>
          <p:cNvSpPr>
            <a:spLocks noGrp="1"/>
          </p:cNvSpPr>
          <p:nvPr>
            <p:ph idx="1"/>
          </p:nvPr>
        </p:nvSpPr>
        <p:spPr>
          <a:xfrm>
            <a:off x="252179" y="2948497"/>
            <a:ext cx="3902378" cy="2915388"/>
          </a:xfrm>
        </p:spPr>
        <p:txBody>
          <a:bodyPr rtlCol="0"/>
          <a:lstStyle/>
          <a:p>
            <a:pPr rtl="0"/>
            <a:r>
              <a:rPr lang="pt-BR" sz="2000"/>
              <a:t>Recomenda o </a:t>
            </a:r>
            <a:r>
              <a:rPr lang="pt-BR" sz="2000" i="1"/>
              <a:t>tipo de instância</a:t>
            </a:r>
            <a:r>
              <a:rPr lang="pt-BR" sz="2000"/>
              <a:t>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ideal</a:t>
            </a:r>
            <a:r>
              <a:rPr lang="pt-BR" sz="2000"/>
              <a:t>, o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tamanho da instância </a:t>
            </a:r>
            <a:r>
              <a:rPr lang="pt-BR" sz="2000"/>
              <a:t>e a configuração do grupo do Auto Scaling</a:t>
            </a:r>
          </a:p>
          <a:p>
            <a:pPr rtl="0"/>
            <a:r>
              <a:rPr lang="pt-BR" sz="2000"/>
              <a:t>Analisa padrões de cargas de trabalho e faz recomendações</a:t>
            </a:r>
          </a:p>
          <a:p>
            <a:pPr rtl="0"/>
            <a:r>
              <a:rPr lang="pt-BR" sz="2000"/>
              <a:t>Classifica as descobertas da instância como sub-provisionadas, superprovisionadas, otimizadas ou nenhuma</a:t>
            </a:r>
          </a:p>
        </p:txBody>
      </p:sp>
      <p:pic>
        <p:nvPicPr>
          <p:cNvPr id="10" name="Picture 2" descr="screenshot of the Compute Optimizer user interface showing recommendations in us-east-1">
            <a:extLst>
              <a:ext uri="{FF2B5EF4-FFF2-40B4-BE49-F238E27FC236}">
                <a16:creationId xmlns:a16="http://schemas.microsoft.com/office/drawing/2014/main" id="{8BF2BC49-3CC6-A247-986F-F79233E05103}"/>
              </a:ext>
            </a:extLst>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a:xfrm>
            <a:off x="4451202" y="1588194"/>
            <a:ext cx="7430044" cy="4030873"/>
          </a:xfrm>
          <a:prstGeom prst="rect">
            <a:avLst/>
          </a:prstGeom>
          <a:ln w="3175">
            <a:solidFill>
              <a:schemeClr val="bg1">
                <a:lumMod val="50000"/>
              </a:schemeClr>
            </a:solidFill>
          </a:ln>
        </p:spPr>
      </p:pic>
    </p:spTree>
    <p:custDataLst>
      <p:tags r:id="rId1"/>
    </p:custDataLst>
    <p:extLst>
      <p:ext uri="{BB962C8B-B14F-4D97-AF65-F5344CB8AC3E}">
        <p14:creationId xmlns:p14="http://schemas.microsoft.com/office/powerpoint/2010/main" val="949067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a:t>Ao final deste módulo, você deverá ser capaz de:</a:t>
            </a:r>
          </a:p>
          <a:p>
            <a:pPr rtl="0"/>
            <a:r>
              <a:rPr lang="pt-BR" sz="2100"/>
              <a:t>Identificar como o Amazon Elastic Compute Cloud (Amazon EC2) pode ser usado em uma arquitetura</a:t>
            </a:r>
          </a:p>
          <a:p>
            <a:pPr rtl="0"/>
            <a:r>
              <a:rPr lang="pt-BR" sz="2100"/>
              <a:t>Explicar o valor do uso de imagens de máquina da Amazon (AMIs) para acelerar a criação e a repetibilidade da infraestrutura</a:t>
            </a:r>
          </a:p>
          <a:p>
            <a:pPr rtl="0"/>
            <a:r>
              <a:rPr lang="pt-BR" sz="2100"/>
              <a:t>Diferenciar entre os tipos de instância do EC2</a:t>
            </a:r>
          </a:p>
          <a:p>
            <a:pPr rtl="0"/>
            <a:r>
              <a:rPr lang="pt-BR" sz="2100"/>
              <a:t>Reconhecer como configurar instâncias do Amazon EC2 com dados do usuário</a:t>
            </a:r>
          </a:p>
          <a:p>
            <a:pPr rtl="0"/>
            <a:r>
              <a:rPr lang="pt-BR" sz="2100"/>
              <a:t>Reconhecer soluções de armazenamento para o Amazon EC2</a:t>
            </a:r>
          </a:p>
          <a:p>
            <a:pPr rtl="0"/>
            <a:r>
              <a:rPr lang="pt-BR" sz="2100"/>
              <a:t>Descrever opções de definição de preço do EC2</a:t>
            </a:r>
          </a:p>
          <a:p>
            <a:pPr rtl="0"/>
            <a:r>
              <a:rPr lang="pt-BR" sz="2100"/>
              <a:t>Determinar o grupo de posicionamento com base em uma consideração arquitetônica</a:t>
            </a:r>
          </a:p>
          <a:p>
            <a:pPr rtl="0"/>
            <a:r>
              <a:rPr lang="pt-BR" sz="2100"/>
              <a:t>Executar uma instância do Amazon EC2</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a:t>Um</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tipo de instância do EC2 </a:t>
            </a:r>
            <a:r>
              <a:rPr lang="pt-BR" sz="2400"/>
              <a:t>define uma configuração de características de performance da CPU, da memória, do armazenamento e da rede</a:t>
            </a:r>
          </a:p>
          <a:p>
            <a:pPr rtl="0"/>
            <a:r>
              <a:rPr lang="pt-BR" sz="2400"/>
              <a:t>Recomendamos que você escolha os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tipos de instância de nova geração em uma família</a:t>
            </a:r>
            <a:r>
              <a:rPr lang="pt-BR" sz="2400"/>
              <a:t> porque eles geralmente têm melhor </a:t>
            </a:r>
            <a:r>
              <a:rPr lang="en-US" sz="2400" dirty="0"/>
              <a:t/>
            </a:r>
            <a:br>
              <a:rPr lang="en-US" sz="2400" dirty="0"/>
            </a:br>
            <a:r>
              <a:rPr lang="pt-BR" sz="2400"/>
              <a:t>custo-benefício</a:t>
            </a:r>
          </a:p>
          <a:p>
            <a:pPr rtl="0"/>
            <a:r>
              <a:rPr lang="pt-BR" sz="2400"/>
              <a:t>Use a página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Types (Tipos de instância) </a:t>
            </a:r>
            <a:r>
              <a:rPr lang="pt-BR" sz="2400"/>
              <a:t>no console do Amazon EC2 e no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Compute Optimizer</a:t>
            </a:r>
            <a:r>
              <a:rPr lang="pt-BR" sz="2400"/>
              <a:t> para encontrar o tipo de instância certo para sua carga de trabalho</a:t>
            </a:r>
          </a:p>
          <a:p>
            <a:pPr rtl="0"/>
            <a:endParaRPr lang="en-US" sz="2400" dirty="0"/>
          </a:p>
          <a:p>
            <a:pPr rtl="0"/>
            <a:endParaRPr lang="en-US" sz="2400" dirty="0">
              <a:latin typeface="+mn-lt"/>
            </a:endParaRPr>
          </a:p>
        </p:txBody>
      </p:sp>
    </p:spTree>
    <p:custDataLst>
      <p:tags r:id="rId1"/>
    </p:custDataLst>
    <p:extLst>
      <p:ext uri="{BB962C8B-B14F-4D97-AF65-F5344CB8AC3E}">
        <p14:creationId xmlns:p14="http://schemas.microsoft.com/office/powerpoint/2010/main" val="3647731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11353800" cy="1059218"/>
          </a:xfrm>
        </p:spPr>
        <p:txBody>
          <a:bodyPr rtlCol="0">
            <a:noAutofit/>
          </a:bodyPr>
          <a:lstStyle/>
          <a:p>
            <a:pPr rtl="0"/>
            <a:r>
              <a:rPr lang="pt-BR" sz="4000">
                <a:latin typeface="+mj-lt"/>
              </a:rPr>
              <a:t>Seção 5: Usar dados do usuário para configurar uma instância do EC2</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4: Adicionar uma camada de computação</a:t>
            </a:r>
          </a:p>
        </p:txBody>
      </p:sp>
    </p:spTree>
    <p:custDataLst>
      <p:tags r:id="rId1"/>
    </p:custDataLst>
    <p:extLst>
      <p:ext uri="{BB962C8B-B14F-4D97-AF65-F5344CB8AC3E}">
        <p14:creationId xmlns:p14="http://schemas.microsoft.com/office/powerpoint/2010/main" val="518935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Dados do usuário da instância do EC2</a:t>
            </a:r>
          </a:p>
        </p:txBody>
      </p:sp>
      <p:sp>
        <p:nvSpPr>
          <p:cNvPr id="15" name="Content Placeholder 14">
            <a:extLst>
              <a:ext uri="{FF2B5EF4-FFF2-40B4-BE49-F238E27FC236}">
                <a16:creationId xmlns:a16="http://schemas.microsoft.com/office/drawing/2014/main" id="{AE486778-13FA-D740-B2CE-39C2FF16D759}"/>
              </a:ext>
            </a:extLst>
          </p:cNvPr>
          <p:cNvSpPr>
            <a:spLocks noGrp="1"/>
          </p:cNvSpPr>
          <p:nvPr>
            <p:ph idx="1"/>
          </p:nvPr>
        </p:nvSpPr>
        <p:spPr>
          <a:xfrm>
            <a:off x="419100" y="1528175"/>
            <a:ext cx="11353800" cy="1232810"/>
          </a:xfrm>
        </p:spPr>
        <p:txBody>
          <a:bodyPr rtlCol="0"/>
          <a:lstStyle/>
          <a:p>
            <a:pPr marL="0" indent="0" rtl="0">
              <a:buNone/>
            </a:pPr>
            <a:r>
              <a:rPr lang="pt-BR"/>
              <a:t>Quando você executa uma instância do EC2, especifique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os dados do usuário </a:t>
            </a:r>
            <a:r>
              <a:rPr lang="pt-BR"/>
              <a:t>para executar um script de inicialização (script shell ou diretiva </a:t>
            </a:r>
            <a:r>
              <a:rPr lang="pt-BR" i="1"/>
              <a:t>cloud-init</a:t>
            </a:r>
            <a:r>
              <a:rPr lang="pt-BR"/>
              <a:t> ).</a:t>
            </a:r>
          </a:p>
        </p:txBody>
      </p:sp>
      <p:grpSp>
        <p:nvGrpSpPr>
          <p:cNvPr id="11" name="Group 10" descr="shows an instance launched from an AMI where user data is specified as part of the launch process. The user data is in BASH scripting format and includes commands described in detail in the notes below this slide.">
            <a:extLst>
              <a:ext uri="{FF2B5EF4-FFF2-40B4-BE49-F238E27FC236}">
                <a16:creationId xmlns:a16="http://schemas.microsoft.com/office/drawing/2014/main" id="{3E7942E9-56B1-8B4B-A4B5-956B17375E56}"/>
              </a:ext>
            </a:extLst>
          </p:cNvPr>
          <p:cNvGrpSpPr/>
          <p:nvPr/>
        </p:nvGrpSpPr>
        <p:grpSpPr>
          <a:xfrm>
            <a:off x="857521" y="3247318"/>
            <a:ext cx="9789704" cy="2655741"/>
            <a:chOff x="857521" y="3154852"/>
            <a:chExt cx="9789704" cy="2655741"/>
          </a:xfrm>
        </p:grpSpPr>
        <p:sp>
          <p:nvSpPr>
            <p:cNvPr id="25" name="TextBox 24">
              <a:extLst>
                <a:ext uri="{FF2B5EF4-FFF2-40B4-BE49-F238E27FC236}">
                  <a16:creationId xmlns:a16="http://schemas.microsoft.com/office/drawing/2014/main" id="{2D51974D-CF09-D14A-9E28-964E7DFA28F2}"/>
                </a:ext>
              </a:extLst>
            </p:cNvPr>
            <p:cNvSpPr txBox="1"/>
            <p:nvPr/>
          </p:nvSpPr>
          <p:spPr>
            <a:xfrm>
              <a:off x="857521" y="5043215"/>
              <a:ext cx="2318928"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 AMI</a:t>
              </a:r>
            </a:p>
          </p:txBody>
        </p:sp>
        <p:sp>
          <p:nvSpPr>
            <p:cNvPr id="26" name="TextBox 25">
              <a:extLst>
                <a:ext uri="{FF2B5EF4-FFF2-40B4-BE49-F238E27FC236}">
                  <a16:creationId xmlns:a16="http://schemas.microsoft.com/office/drawing/2014/main" id="{8239E68F-AA0C-0349-8091-CA99E83DF0BF}"/>
                </a:ext>
              </a:extLst>
            </p:cNvPr>
            <p:cNvSpPr txBox="1"/>
            <p:nvPr/>
          </p:nvSpPr>
          <p:spPr>
            <a:xfrm>
              <a:off x="8328297" y="5102707"/>
              <a:ext cx="2318928" cy="707886"/>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Executar uma instância do EC2</a:t>
              </a:r>
            </a:p>
          </p:txBody>
        </p:sp>
        <p:sp>
          <p:nvSpPr>
            <p:cNvPr id="20" name="Right Arrow 19">
              <a:extLst>
                <a:ext uri="{FF2B5EF4-FFF2-40B4-BE49-F238E27FC236}">
                  <a16:creationId xmlns:a16="http://schemas.microsoft.com/office/drawing/2014/main" id="{E4D8FF10-2C82-DB40-A8E9-18A0A298CA72}"/>
                </a:ext>
              </a:extLst>
            </p:cNvPr>
            <p:cNvSpPr/>
            <p:nvPr/>
          </p:nvSpPr>
          <p:spPr>
            <a:xfrm>
              <a:off x="2810036" y="4115796"/>
              <a:ext cx="5935252" cy="305254"/>
            </a:xfrm>
            <a:prstGeom prst="rightArrow">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7" name="Group 6">
              <a:extLst>
                <a:ext uri="{FF2B5EF4-FFF2-40B4-BE49-F238E27FC236}">
                  <a16:creationId xmlns:a16="http://schemas.microsoft.com/office/drawing/2014/main" id="{40823D0F-410B-9047-85F7-40F156350372}"/>
                </a:ext>
              </a:extLst>
            </p:cNvPr>
            <p:cNvGrpSpPr/>
            <p:nvPr/>
          </p:nvGrpSpPr>
          <p:grpSpPr>
            <a:xfrm>
              <a:off x="4263970" y="3154852"/>
              <a:ext cx="3162737" cy="2525789"/>
              <a:chOff x="4223649" y="1894644"/>
              <a:chExt cx="3162737" cy="2525789"/>
            </a:xfrm>
          </p:grpSpPr>
          <p:sp>
            <p:nvSpPr>
              <p:cNvPr id="3" name="Rectangle 2">
                <a:extLst>
                  <a:ext uri="{FF2B5EF4-FFF2-40B4-BE49-F238E27FC236}">
                    <a16:creationId xmlns:a16="http://schemas.microsoft.com/office/drawing/2014/main" id="{CB2B72C8-780E-B441-BE46-6AE5F1BBA320}"/>
                  </a:ext>
                </a:extLst>
              </p:cNvPr>
              <p:cNvSpPr/>
              <p:nvPr/>
            </p:nvSpPr>
            <p:spPr>
              <a:xfrm>
                <a:off x="4223649" y="2342147"/>
                <a:ext cx="3162737" cy="207828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TextBox 4">
                <a:extLst>
                  <a:ext uri="{FF2B5EF4-FFF2-40B4-BE49-F238E27FC236}">
                    <a16:creationId xmlns:a16="http://schemas.microsoft.com/office/drawing/2014/main" id="{38739DD0-D5B4-B843-8A0A-33C98BEE80F8}"/>
                  </a:ext>
                </a:extLst>
              </p:cNvPr>
              <p:cNvSpPr txBox="1"/>
              <p:nvPr/>
            </p:nvSpPr>
            <p:spPr>
              <a:xfrm>
                <a:off x="4645553" y="1894644"/>
                <a:ext cx="2318928"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Dados do usuário</a:t>
                </a:r>
              </a:p>
            </p:txBody>
          </p:sp>
        </p:grpSp>
        <p:pic>
          <p:nvPicPr>
            <p:cNvPr id="19" name="Graphic 18">
              <a:extLst>
                <a:ext uri="{FF2B5EF4-FFF2-40B4-BE49-F238E27FC236}">
                  <a16:creationId xmlns:a16="http://schemas.microsoft.com/office/drawing/2014/main" id="{F9AE4018-00E2-EC49-ABB0-6A648BA46CC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56189" y="3572324"/>
              <a:ext cx="1321592" cy="1321592"/>
            </a:xfrm>
            <a:prstGeom prst="rect">
              <a:avLst/>
            </a:prstGeom>
          </p:spPr>
        </p:pic>
        <p:pic>
          <p:nvPicPr>
            <p:cNvPr id="22" name="Graphic 21">
              <a:extLst>
                <a:ext uri="{FF2B5EF4-FFF2-40B4-BE49-F238E27FC236}">
                  <a16:creationId xmlns:a16="http://schemas.microsoft.com/office/drawing/2014/main" id="{EBD06E32-0175-B540-A099-7B1B1315308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858154" y="3603513"/>
              <a:ext cx="1259214" cy="1259214"/>
            </a:xfrm>
            <a:prstGeom prst="rect">
              <a:avLst/>
            </a:prstGeom>
          </p:spPr>
        </p:pic>
      </p:grpSp>
      <p:sp>
        <p:nvSpPr>
          <p:cNvPr id="14" name="Rectangle 15">
            <a:extLst>
              <a:ext uri="{FF2B5EF4-FFF2-40B4-BE49-F238E27FC236}">
                <a16:creationId xmlns:a16="http://schemas.microsoft.com/office/drawing/2014/main" id="{01DE5EE7-142D-7149-A68F-D6BF9C17EE76}"/>
              </a:ext>
            </a:extLst>
          </p:cNvPr>
          <p:cNvSpPr/>
          <p:nvPr/>
        </p:nvSpPr>
        <p:spPr>
          <a:xfrm>
            <a:off x="4316387" y="3821018"/>
            <a:ext cx="4108166" cy="1752531"/>
          </a:xfrm>
          <a:prstGeom prst="rect">
            <a:avLst/>
          </a:prstGeom>
        </p:spPr>
        <p:txBody>
          <a:bodyPr wrap="square">
            <a:spAutoFit/>
          </a:bodyPr>
          <a:lstStyle/>
          <a:p>
            <a:pPr>
              <a:lnSpc>
                <a:spcPct val="150000"/>
              </a:lnSpc>
            </a:pPr>
            <a:r>
              <a:rPr lang="en-US" dirty="0">
                <a:latin typeface="Courier New" panose="02070309020205020404" pitchFamily="49" charset="0"/>
                <a:cs typeface="Courier New" panose="02070309020205020404" pitchFamily="49" charset="0"/>
              </a:rPr>
              <a:t>#!/bin/bash</a:t>
            </a:r>
          </a:p>
          <a:p>
            <a:pPr>
              <a:lnSpc>
                <a:spcPct val="150000"/>
              </a:lnSpc>
            </a:pPr>
            <a:r>
              <a:rPr lang="en-US" dirty="0">
                <a:latin typeface="Courier New" panose="02070309020205020404" pitchFamily="49" charset="0"/>
                <a:cs typeface="Courier New" panose="02070309020205020404" pitchFamily="49" charset="0"/>
              </a:rPr>
              <a:t>yum update –y</a:t>
            </a:r>
          </a:p>
          <a:p>
            <a:pPr>
              <a:lnSpc>
                <a:spcPct val="150000"/>
              </a:lnSpc>
            </a:pPr>
            <a:r>
              <a:rPr lang="en-US" dirty="0">
                <a:latin typeface="Courier New" panose="02070309020205020404" pitchFamily="49" charset="0"/>
                <a:cs typeface="Courier New" panose="02070309020205020404" pitchFamily="49" charset="0"/>
              </a:rPr>
              <a:t>service httpd start</a:t>
            </a:r>
          </a:p>
          <a:p>
            <a:pPr>
              <a:lnSpc>
                <a:spcPct val="150000"/>
              </a:lnSpc>
            </a:pPr>
            <a:r>
              <a:rPr lang="en-US" dirty="0">
                <a:latin typeface="Courier New" panose="02070309020205020404" pitchFamily="49" charset="0"/>
                <a:cs typeface="Courier New" panose="02070309020205020404" pitchFamily="49" charset="0"/>
              </a:rPr>
              <a:t>chkconfig httpd on</a:t>
            </a:r>
            <a:endParaRPr lang="en-US" sz="1400" dirty="0">
              <a:solidFill>
                <a:srgbClr val="383A42"/>
              </a:solidFill>
              <a:latin typeface="Courier New" panose="02070309020205020404" pitchFamily="49" charset="0"/>
              <a:ea typeface="Amazon Ember" panose="020B0603020204020204" pitchFamily="34"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4088344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sz="3800"/>
              <a:t>Recuperar os metadados da instância</a:t>
            </a:r>
          </a:p>
        </p:txBody>
      </p:sp>
      <p:sp>
        <p:nvSpPr>
          <p:cNvPr id="21" name="Content Placeholder 20">
            <a:extLst>
              <a:ext uri="{FF2B5EF4-FFF2-40B4-BE49-F238E27FC236}">
                <a16:creationId xmlns:a16="http://schemas.microsoft.com/office/drawing/2014/main" id="{E278038C-8046-354F-BA05-AE8210606234}"/>
              </a:ext>
            </a:extLst>
          </p:cNvPr>
          <p:cNvSpPr>
            <a:spLocks noGrp="1"/>
          </p:cNvSpPr>
          <p:nvPr>
            <p:ph idx="1"/>
          </p:nvPr>
        </p:nvSpPr>
        <p:spPr>
          <a:xfrm>
            <a:off x="419100" y="1441091"/>
            <a:ext cx="11353800" cy="1316098"/>
          </a:xfrm>
        </p:spPr>
        <p:txBody>
          <a:bodyPr rtlCol="0"/>
          <a:lstStyle/>
          <a:p>
            <a:pPr marL="0" indent="0" rtl="0">
              <a:buNone/>
            </a:pPr>
            <a:r>
              <a:rPr lang="pt-BR" sz="2400" dirty="0" err="1"/>
              <a:t>Metadados</a:t>
            </a:r>
            <a:r>
              <a:rPr lang="pt-BR" sz="2400" dirty="0"/>
              <a:t> da instância são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informações sobre a instância</a:t>
            </a:r>
            <a:r>
              <a:rPr lang="pt-BR" sz="2400" dirty="0"/>
              <a:t>.</a:t>
            </a:r>
          </a:p>
          <a:p>
            <a:pPr rtl="0"/>
            <a:r>
              <a:rPr lang="pt-BR" sz="2000" dirty="0"/>
              <a:t>Eles estão acessíveis na instância, no URL: </a:t>
            </a:r>
            <a:r>
              <a:rPr lang="pt-BR" sz="1600" dirty="0">
                <a:latin typeface="Courier New" panose="02070309020205020404" pitchFamily="49" charset="0"/>
              </a:rPr>
              <a:t>http://169.254.169.254/latest/meta-data/</a:t>
            </a:r>
            <a:endParaRPr lang="en-US" sz="1600" dirty="0"/>
          </a:p>
          <a:p>
            <a:pPr rtl="0"/>
            <a:r>
              <a:rPr lang="pt-BR" sz="2000" dirty="0"/>
              <a:t>Podem ser recuperados em um script de dados do usuário</a:t>
            </a:r>
          </a:p>
        </p:txBody>
      </p:sp>
      <p:sp>
        <p:nvSpPr>
          <p:cNvPr id="5" name="TextBox 4">
            <a:extLst>
              <a:ext uri="{FF2B5EF4-FFF2-40B4-BE49-F238E27FC236}">
                <a16:creationId xmlns:a16="http://schemas.microsoft.com/office/drawing/2014/main" id="{38739DD0-D5B4-B843-8A0A-33C98BEE80F8}"/>
              </a:ext>
            </a:extLst>
          </p:cNvPr>
          <p:cNvSpPr txBox="1"/>
          <p:nvPr/>
        </p:nvSpPr>
        <p:spPr>
          <a:xfrm>
            <a:off x="5011659" y="2653782"/>
            <a:ext cx="2182476"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Dados do usuário</a:t>
            </a:r>
          </a:p>
        </p:txBody>
      </p:sp>
      <p:grpSp>
        <p:nvGrpSpPr>
          <p:cNvPr id="7" name="Group 6" descr="Example of an instance launched with user data. The user data pulls the public-hostname value which is available in the instance meta-data.">
            <a:extLst>
              <a:ext uri="{FF2B5EF4-FFF2-40B4-BE49-F238E27FC236}">
                <a16:creationId xmlns:a16="http://schemas.microsoft.com/office/drawing/2014/main" id="{50601A9C-E303-43D2-BC9E-7D51BC4CBC33}"/>
              </a:ext>
            </a:extLst>
          </p:cNvPr>
          <p:cNvGrpSpPr/>
          <p:nvPr/>
        </p:nvGrpSpPr>
        <p:grpSpPr>
          <a:xfrm>
            <a:off x="154177" y="3012327"/>
            <a:ext cx="11928655" cy="2702210"/>
            <a:chOff x="154177" y="3012327"/>
            <a:chExt cx="11928655" cy="2702210"/>
          </a:xfrm>
        </p:grpSpPr>
        <p:sp>
          <p:nvSpPr>
            <p:cNvPr id="25" name="TextBox 24">
              <a:extLst>
                <a:ext uri="{FF2B5EF4-FFF2-40B4-BE49-F238E27FC236}">
                  <a16:creationId xmlns:a16="http://schemas.microsoft.com/office/drawing/2014/main" id="{2D51974D-CF09-D14A-9E28-964E7DFA28F2}"/>
                </a:ext>
              </a:extLst>
            </p:cNvPr>
            <p:cNvSpPr txBox="1"/>
            <p:nvPr/>
          </p:nvSpPr>
          <p:spPr>
            <a:xfrm>
              <a:off x="154177" y="4179088"/>
              <a:ext cx="1355145"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 AMI</a:t>
              </a:r>
            </a:p>
          </p:txBody>
        </p:sp>
        <p:sp>
          <p:nvSpPr>
            <p:cNvPr id="26" name="TextBox 25">
              <a:extLst>
                <a:ext uri="{FF2B5EF4-FFF2-40B4-BE49-F238E27FC236}">
                  <a16:creationId xmlns:a16="http://schemas.microsoft.com/office/drawing/2014/main" id="{8239E68F-AA0C-0349-8091-CA99E83DF0BF}"/>
                </a:ext>
              </a:extLst>
            </p:cNvPr>
            <p:cNvSpPr txBox="1"/>
            <p:nvPr/>
          </p:nvSpPr>
          <p:spPr>
            <a:xfrm>
              <a:off x="10503450" y="4182955"/>
              <a:ext cx="1579382" cy="1323439"/>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Executar uma instância do EC2</a:t>
              </a:r>
            </a:p>
          </p:txBody>
        </p:sp>
        <p:sp>
          <p:nvSpPr>
            <p:cNvPr id="20" name="Right Arrow 19">
              <a:extLst>
                <a:ext uri="{FF2B5EF4-FFF2-40B4-BE49-F238E27FC236}">
                  <a16:creationId xmlns:a16="http://schemas.microsoft.com/office/drawing/2014/main" id="{E4D8FF10-2C82-DB40-A8E9-18A0A298CA72}"/>
                </a:ext>
              </a:extLst>
            </p:cNvPr>
            <p:cNvSpPr/>
            <p:nvPr/>
          </p:nvSpPr>
          <p:spPr>
            <a:xfrm>
              <a:off x="1466704" y="3384883"/>
              <a:ext cx="9235440" cy="337244"/>
            </a:xfrm>
            <a:prstGeom prst="rightArrow">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Rectangle 2">
              <a:extLst>
                <a:ext uri="{FF2B5EF4-FFF2-40B4-BE49-F238E27FC236}">
                  <a16:creationId xmlns:a16="http://schemas.microsoft.com/office/drawing/2014/main" id="{CB2B72C8-780E-B441-BE46-6AE5F1BBA320}"/>
                </a:ext>
              </a:extLst>
            </p:cNvPr>
            <p:cNvSpPr/>
            <p:nvPr/>
          </p:nvSpPr>
          <p:spPr>
            <a:xfrm>
              <a:off x="1744337" y="3021029"/>
              <a:ext cx="8467730" cy="941853"/>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23" name="Graphic 22">
              <a:extLst>
                <a:ext uri="{FF2B5EF4-FFF2-40B4-BE49-F238E27FC236}">
                  <a16:creationId xmlns:a16="http://schemas.microsoft.com/office/drawing/2014/main" id="{85D31730-3E96-2F40-8623-E8118E47F50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30716" y="3012327"/>
              <a:ext cx="1202065" cy="1202065"/>
            </a:xfrm>
            <a:prstGeom prst="rect">
              <a:avLst/>
            </a:prstGeom>
          </p:spPr>
        </p:pic>
        <p:pic>
          <p:nvPicPr>
            <p:cNvPr id="27" name="Graphic 26">
              <a:extLst>
                <a:ext uri="{FF2B5EF4-FFF2-40B4-BE49-F238E27FC236}">
                  <a16:creationId xmlns:a16="http://schemas.microsoft.com/office/drawing/2014/main" id="{D884787A-175E-7F4D-AD6F-A914B5B767B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736469" y="3017729"/>
              <a:ext cx="1202065" cy="1202065"/>
            </a:xfrm>
            <a:prstGeom prst="rect">
              <a:avLst/>
            </a:prstGeom>
          </p:spPr>
        </p:pic>
        <p:sp>
          <p:nvSpPr>
            <p:cNvPr id="4" name="Rectangle 3">
              <a:extLst>
                <a:ext uri="{FF2B5EF4-FFF2-40B4-BE49-F238E27FC236}">
                  <a16:creationId xmlns:a16="http://schemas.microsoft.com/office/drawing/2014/main" id="{22686174-5051-2E4B-8E78-9A754FCAE6C4}"/>
                </a:ext>
              </a:extLst>
            </p:cNvPr>
            <p:cNvSpPr/>
            <p:nvPr/>
          </p:nvSpPr>
          <p:spPr>
            <a:xfrm>
              <a:off x="8239796" y="3577182"/>
              <a:ext cx="1874869" cy="296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24" name="Elbow Connector 23">
              <a:extLst>
                <a:ext uri="{FF2B5EF4-FFF2-40B4-BE49-F238E27FC236}">
                  <a16:creationId xmlns:a16="http://schemas.microsoft.com/office/drawing/2014/main" id="{30A6E93F-4046-0145-95CA-5C0C5086A577}"/>
                </a:ext>
              </a:extLst>
            </p:cNvPr>
            <p:cNvCxnSpPr>
              <a:cxnSpLocks/>
              <a:stCxn id="4" idx="2"/>
              <a:endCxn id="19" idx="1"/>
            </p:cNvCxnSpPr>
            <p:nvPr/>
          </p:nvCxnSpPr>
          <p:spPr>
            <a:xfrm rot="5400000">
              <a:off x="5007501" y="1198860"/>
              <a:ext cx="1495345" cy="6844117"/>
            </a:xfrm>
            <a:prstGeom prst="bentConnector4">
              <a:avLst>
                <a:gd name="adj1" fmla="val 15985"/>
                <a:gd name="adj2" fmla="val 103340"/>
              </a:avLst>
            </a:prstGeom>
            <a:noFill/>
            <a:ln w="28575" cap="flat" cmpd="sng" algn="ctr">
              <a:solidFill>
                <a:srgbClr val="FF0000"/>
              </a:solidFill>
              <a:prstDash val="solid"/>
              <a:miter lim="800000"/>
              <a:headEnd type="none" w="med" len="sm"/>
              <a:tailEnd type="arrow" w="med" len="sm"/>
            </a:ln>
            <a:effectLst/>
          </p:spPr>
        </p:cxnSp>
        <p:sp>
          <p:nvSpPr>
            <p:cNvPr id="29" name="Rectangle 28">
              <a:extLst>
                <a:ext uri="{FF2B5EF4-FFF2-40B4-BE49-F238E27FC236}">
                  <a16:creationId xmlns:a16="http://schemas.microsoft.com/office/drawing/2014/main" id="{1ECEDE33-40E6-8D46-98B7-B3CD1495FC29}"/>
                </a:ext>
              </a:extLst>
            </p:cNvPr>
            <p:cNvSpPr/>
            <p:nvPr/>
          </p:nvSpPr>
          <p:spPr>
            <a:xfrm>
              <a:off x="2333113" y="5377293"/>
              <a:ext cx="1957171" cy="3372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aphicFrame>
        <p:nvGraphicFramePr>
          <p:cNvPr id="19" name="Table 18" descr="table of example meta-data name/value pairs available that describe an EC2 instance, including instance-id, mac, public-hostname, public-ipv4, and local-ipv4.">
            <a:extLst>
              <a:ext uri="{FF2B5EF4-FFF2-40B4-BE49-F238E27FC236}">
                <a16:creationId xmlns:a16="http://schemas.microsoft.com/office/drawing/2014/main" id="{EB0A3DBC-7969-8149-8E7D-6BEEA6931E3B}"/>
              </a:ext>
            </a:extLst>
          </p:cNvPr>
          <p:cNvGraphicFramePr>
            <a:graphicFrameLocks noGrp="1"/>
          </p:cNvGraphicFramePr>
          <p:nvPr>
            <p:extLst>
              <p:ext uri="{D42A27DB-BD31-4B8C-83A1-F6EECF244321}">
                <p14:modId xmlns:p14="http://schemas.microsoft.com/office/powerpoint/2010/main" val="920190279"/>
              </p:ext>
            </p:extLst>
          </p:nvPr>
        </p:nvGraphicFramePr>
        <p:xfrm>
          <a:off x="2333114" y="4351321"/>
          <a:ext cx="7346543" cy="2034540"/>
        </p:xfrm>
        <a:graphic>
          <a:graphicData uri="http://schemas.openxmlformats.org/drawingml/2006/table">
            <a:tbl>
              <a:tblPr firstRow="1">
                <a:tableStyleId>{00A15C55-8517-42AA-B614-E9B94910E393}</a:tableStyleId>
              </a:tblPr>
              <a:tblGrid>
                <a:gridCol w="1984834">
                  <a:extLst>
                    <a:ext uri="{9D8B030D-6E8A-4147-A177-3AD203B41FA5}">
                      <a16:colId xmlns:a16="http://schemas.microsoft.com/office/drawing/2014/main" val="1664112387"/>
                    </a:ext>
                  </a:extLst>
                </a:gridCol>
                <a:gridCol w="5361709">
                  <a:extLst>
                    <a:ext uri="{9D8B030D-6E8A-4147-A177-3AD203B41FA5}">
                      <a16:colId xmlns:a16="http://schemas.microsoft.com/office/drawing/2014/main" val="2055817832"/>
                    </a:ext>
                  </a:extLst>
                </a:gridCol>
              </a:tblGrid>
              <a:tr h="338853">
                <a:tc>
                  <a:txBody>
                    <a:bodyPr/>
                    <a:lstStyle/>
                    <a:p>
                      <a:pPr algn="l" rtl="0" fontAlgn="t"/>
                      <a:r>
                        <a:rPr lang="pt-BR" sz="1600" b="1">
                          <a:solidFill>
                            <a:sysClr val="windowText" lastClr="000000"/>
                          </a:solidFill>
                          <a:effectLst/>
                          <a:latin typeface="Amazon Ember" panose="020B0603020204020204" pitchFamily="34" charset="0"/>
                          <a:ea typeface="Amazon Ember" panose="020B0603020204020204" pitchFamily="34" charset="0"/>
                          <a:cs typeface="Amazon Ember" panose="020B0603020204020204" pitchFamily="34" charset="0"/>
                        </a:rPr>
                        <a:t>Metadados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t"/>
                      <a:r>
                        <a:rPr lang="pt-BR" sz="1600" b="1">
                          <a:solidFill>
                            <a:sysClr val="windowText" lastClr="000000"/>
                          </a:solidFill>
                          <a:effectLst/>
                          <a:latin typeface="Amazon Ember" panose="020B0603020204020204" pitchFamily="34" charset="0"/>
                          <a:ea typeface="Amazon Ember" panose="020B0603020204020204" pitchFamily="34" charset="0"/>
                          <a:cs typeface="Amazon Ember" panose="020B0603020204020204" pitchFamily="34" charset="0"/>
                        </a:rPr>
                        <a:t>Valor</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3871471"/>
                  </a:ext>
                </a:extLst>
              </a:tr>
              <a:tr h="338853">
                <a:tc>
                  <a:txBody>
                    <a:bodyPr/>
                    <a:lstStyle/>
                    <a:p>
                      <a:pPr rtl="0" fontAlgn="t"/>
                      <a:r>
                        <a:rPr lang="pt-BR" sz="1600">
                          <a:effectLst/>
                          <a:latin typeface="Amazon Ember" panose="020B0603020204020204" pitchFamily="34" charset="0"/>
                          <a:ea typeface="Amazon Ember" panose="020B0603020204020204" pitchFamily="34" charset="0"/>
                          <a:cs typeface="Amazon Ember" panose="020B0603020204020204" pitchFamily="34" charset="0"/>
                        </a:rPr>
                        <a:t>instance-id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t"/>
                      <a:r>
                        <a:rPr lang="pt-BR" sz="1600">
                          <a:effectLst/>
                          <a:latin typeface="Amazon Ember" panose="020B0603020204020204" pitchFamily="34" charset="0"/>
                          <a:ea typeface="Amazon Ember" panose="020B0603020204020204" pitchFamily="34" charset="0"/>
                          <a:cs typeface="Amazon Ember" panose="020B0603020204020204" pitchFamily="34" charset="0"/>
                        </a:rPr>
                        <a:t>i-1234567890abcdef0</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0976659"/>
                  </a:ext>
                </a:extLst>
              </a:tr>
              <a:tr h="338853">
                <a:tc>
                  <a:txBody>
                    <a:bodyPr/>
                    <a:lstStyle/>
                    <a:p>
                      <a:pPr rtl="0" fontAlgn="t"/>
                      <a:r>
                        <a:rPr lang="pt-BR" sz="1600" b="0" i="0">
                          <a:effectLst/>
                          <a:latin typeface="Amazon Ember" panose="020B0603020204020204" pitchFamily="34" charset="0"/>
                          <a:ea typeface="Amazon Ember" panose="020B0603020204020204" pitchFamily="34" charset="0"/>
                          <a:cs typeface="Amazon Ember" panose="020B0603020204020204" pitchFamily="34" charset="0"/>
                        </a:rPr>
                        <a:t>mac</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t"/>
                      <a:r>
                        <a:rPr lang="pt-BR" sz="1600" b="0" i="0" kern="1200">
                          <a:solidFill>
                            <a:schemeClr val="dk1"/>
                          </a:solidFill>
                          <a:effectLst/>
                          <a:latin typeface="Amazon Ember" panose="020B0603020204020204" pitchFamily="34" charset="0"/>
                          <a:ea typeface="Amazon Ember" panose="020B0603020204020204" pitchFamily="34" charset="0"/>
                          <a:cs typeface="Amazon Ember" panose="020B0603020204020204" pitchFamily="34" charset="0"/>
                        </a:rPr>
                        <a:t>00-1B-63-84-45-E6</a:t>
                      </a:r>
                      <a:endParaRPr lang="en-US" sz="1600" b="0" i="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4188363"/>
                  </a:ext>
                </a:extLst>
              </a:tr>
              <a:tr h="338853">
                <a:tc>
                  <a:txBody>
                    <a:bodyPr/>
                    <a:lstStyle/>
                    <a:p>
                      <a:pPr rtl="0" fontAlgn="t"/>
                      <a:r>
                        <a:rPr lang="pt-BR" sz="1600">
                          <a:effectLst/>
                          <a:latin typeface="Amazon Ember" panose="020B0603020204020204" pitchFamily="34" charset="0"/>
                          <a:ea typeface="Amazon Ember" panose="020B0603020204020204" pitchFamily="34" charset="0"/>
                          <a:cs typeface="Amazon Ember" panose="020B0603020204020204" pitchFamily="34" charset="0"/>
                        </a:rPr>
                        <a:t>public-hostname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t"/>
                      <a:r>
                        <a:rPr lang="pt-BR" sz="1600">
                          <a:effectLst/>
                          <a:highlight>
                            <a:srgbClr val="FFFF00"/>
                          </a:highlight>
                          <a:latin typeface="Amazon Ember" panose="020B0603020204020204" pitchFamily="34" charset="0"/>
                          <a:ea typeface="Amazon Ember" panose="020B0603020204020204" pitchFamily="34" charset="0"/>
                          <a:cs typeface="Amazon Ember" panose="020B0603020204020204" pitchFamily="34" charset="0"/>
                        </a:rPr>
                        <a:t>ec2-203-0-113-25.compute-1.amazonaws.com</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988049"/>
                  </a:ext>
                </a:extLst>
              </a:tr>
              <a:tr h="338853">
                <a:tc>
                  <a:txBody>
                    <a:bodyPr/>
                    <a:lstStyle/>
                    <a:p>
                      <a:pPr rtl="0" fontAlgn="t"/>
                      <a:r>
                        <a:rPr lang="pt-BR" sz="1600">
                          <a:effectLst/>
                          <a:latin typeface="Amazon Ember" panose="020B0603020204020204" pitchFamily="34" charset="0"/>
                          <a:ea typeface="Amazon Ember" panose="020B0603020204020204" pitchFamily="34" charset="0"/>
                          <a:cs typeface="Amazon Ember" panose="020B0603020204020204" pitchFamily="34" charset="0"/>
                        </a:rPr>
                        <a:t>public-ipv4</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t"/>
                      <a:r>
                        <a:rPr lang="pt-BR" sz="1600">
                          <a:effectLst/>
                          <a:latin typeface="Amazon Ember" panose="020B0603020204020204" pitchFamily="34" charset="0"/>
                          <a:ea typeface="Amazon Ember" panose="020B0603020204020204" pitchFamily="34" charset="0"/>
                          <a:cs typeface="Amazon Ember" panose="020B0603020204020204" pitchFamily="34" charset="0"/>
                        </a:rPr>
                        <a:t>67.202.51.223</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3732315"/>
                  </a:ext>
                </a:extLst>
              </a:tr>
              <a:tr h="338853">
                <a:tc>
                  <a:txBody>
                    <a:bodyPr/>
                    <a:lstStyle/>
                    <a:p>
                      <a:pPr rtl="0" fontAlgn="t"/>
                      <a:r>
                        <a:rPr lang="pt-BR" sz="1600">
                          <a:effectLst/>
                          <a:latin typeface="Amazon Ember" panose="020B0603020204020204" pitchFamily="34" charset="0"/>
                          <a:ea typeface="Amazon Ember" panose="020B0603020204020204" pitchFamily="34" charset="0"/>
                          <a:cs typeface="Amazon Ember" panose="020B0603020204020204" pitchFamily="34" charset="0"/>
                        </a:rPr>
                        <a:t>local-ipv4</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t"/>
                      <a:r>
                        <a:rPr lang="pt-BR" sz="1600">
                          <a:effectLst/>
                          <a:latin typeface="Amazon Ember" panose="020B0603020204020204" pitchFamily="34" charset="0"/>
                          <a:ea typeface="Amazon Ember" panose="020B0603020204020204" pitchFamily="34" charset="0"/>
                          <a:cs typeface="Amazon Ember" panose="020B0603020204020204" pitchFamily="34" charset="0"/>
                        </a:rPr>
                        <a:t>10.251.50.12</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2849589"/>
                  </a:ext>
                </a:extLst>
              </a:tr>
            </a:tbl>
          </a:graphicData>
        </a:graphic>
      </p:graphicFrame>
      <p:sp>
        <p:nvSpPr>
          <p:cNvPr id="17" name="Rectangle 16">
            <a:extLst>
              <a:ext uri="{FF2B5EF4-FFF2-40B4-BE49-F238E27FC236}">
                <a16:creationId xmlns:a16="http://schemas.microsoft.com/office/drawing/2014/main" id="{01DE5EE7-142D-7149-A68F-D6BF9C17EE76}"/>
              </a:ext>
            </a:extLst>
          </p:cNvPr>
          <p:cNvSpPr/>
          <p:nvPr/>
        </p:nvSpPr>
        <p:spPr>
          <a:xfrm>
            <a:off x="1778850" y="3033224"/>
            <a:ext cx="8384284" cy="867930"/>
          </a:xfrm>
          <a:prstGeom prst="rect">
            <a:avLst/>
          </a:prstGeom>
        </p:spPr>
        <p:txBody>
          <a:bodyPr wrap="square">
            <a:spAutoFit/>
          </a:bodyPr>
          <a:lstStyle/>
          <a:p>
            <a:pPr>
              <a:lnSpc>
                <a:spcPct val="120000"/>
              </a:lnSpc>
            </a:pPr>
            <a:r>
              <a:rPr lang="en-US" sz="1400" dirty="0">
                <a:latin typeface="Courier New" panose="02070309020205020404" pitchFamily="49" charset="0"/>
                <a:cs typeface="Courier New" panose="02070309020205020404" pitchFamily="49" charset="0"/>
              </a:rPr>
              <a:t>#!/bin/bash</a:t>
            </a:r>
          </a:p>
          <a:p>
            <a:pPr>
              <a:lnSpc>
                <a:spcPct val="120000"/>
              </a:lnSpc>
            </a:pPr>
            <a:r>
              <a:rPr lang="en-US" sz="1400" dirty="0">
                <a:latin typeface="Courier New" panose="02070309020205020404" pitchFamily="49" charset="0"/>
                <a:cs typeface="Courier New" panose="02070309020205020404" pitchFamily="49" charset="0"/>
              </a:rPr>
              <a:t>yum update –y</a:t>
            </a:r>
          </a:p>
          <a:p>
            <a:pPr>
              <a:lnSpc>
                <a:spcPct val="120000"/>
              </a:lnSpc>
            </a:pPr>
            <a:r>
              <a:rPr lang="en-US" sz="1400" dirty="0">
                <a:latin typeface="Courier New" panose="02070309020205020404" pitchFamily="49" charset="0"/>
                <a:cs typeface="Courier New" panose="02070309020205020404" pitchFamily="49" charset="0"/>
              </a:rPr>
              <a:t>hostname = $(curl -s http://169.254.169.254/latest/meta-data/public-hostname)</a:t>
            </a:r>
            <a:endParaRPr lang="en-US" sz="1100" dirty="0">
              <a:solidFill>
                <a:srgbClr val="383A42"/>
              </a:solidFill>
              <a:latin typeface="Courier New" panose="02070309020205020404" pitchFamily="49" charset="0"/>
              <a:ea typeface="Amazon Ember" panose="020B0603020204020204" pitchFamily="34"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4179148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39" y="365125"/>
            <a:ext cx="9506779" cy="474119"/>
          </a:xfrm>
        </p:spPr>
        <p:txBody>
          <a:bodyPr rtlCol="0"/>
          <a:lstStyle/>
          <a:p>
            <a:pPr rtl="0"/>
            <a:r>
              <a:rPr lang="pt-BR" sz="3600"/>
              <a:t>Configurar uma instância do EC2: AMI versus dados do usuário</a:t>
            </a:r>
          </a:p>
        </p:txBody>
      </p:sp>
      <p:grpSp>
        <p:nvGrpSpPr>
          <p:cNvPr id="4" name="Group 3" descr="instance configuration options.">
            <a:extLst>
              <a:ext uri="{FF2B5EF4-FFF2-40B4-BE49-F238E27FC236}">
                <a16:creationId xmlns:a16="http://schemas.microsoft.com/office/drawing/2014/main" id="{620EFB04-E4BC-451B-A843-AA970F93390B}"/>
              </a:ext>
            </a:extLst>
          </p:cNvPr>
          <p:cNvGrpSpPr/>
          <p:nvPr/>
        </p:nvGrpSpPr>
        <p:grpSpPr>
          <a:xfrm>
            <a:off x="2073837" y="1142126"/>
            <a:ext cx="8167848" cy="5355298"/>
            <a:chOff x="2073837" y="1142126"/>
            <a:chExt cx="8167848" cy="5355298"/>
          </a:xfrm>
        </p:grpSpPr>
        <p:grpSp>
          <p:nvGrpSpPr>
            <p:cNvPr id="6" name="Group 5" descr="The notes below this slide describe this very detailed graphic in detail.">
              <a:extLst>
                <a:ext uri="{FF2B5EF4-FFF2-40B4-BE49-F238E27FC236}">
                  <a16:creationId xmlns:a16="http://schemas.microsoft.com/office/drawing/2014/main" id="{ABA0851B-88F6-344C-B7F5-D1ACBEDBFE4C}"/>
                </a:ext>
              </a:extLst>
            </p:cNvPr>
            <p:cNvGrpSpPr/>
            <p:nvPr/>
          </p:nvGrpSpPr>
          <p:grpSpPr>
            <a:xfrm>
              <a:off x="2073837" y="1587866"/>
              <a:ext cx="1917513" cy="4419431"/>
              <a:chOff x="2073837" y="1587866"/>
              <a:chExt cx="1917513" cy="4419431"/>
            </a:xfrm>
          </p:grpSpPr>
          <p:sp>
            <p:nvSpPr>
              <p:cNvPr id="48" name="Rounded Rectangle 47">
                <a:extLst>
                  <a:ext uri="{FF2B5EF4-FFF2-40B4-BE49-F238E27FC236}">
                    <a16:creationId xmlns:a16="http://schemas.microsoft.com/office/drawing/2014/main" id="{67D8FBFF-F3D9-E249-A828-CF03DA532181}"/>
                  </a:ext>
                </a:extLst>
              </p:cNvPr>
              <p:cNvSpPr/>
              <p:nvPr/>
            </p:nvSpPr>
            <p:spPr>
              <a:xfrm>
                <a:off x="2140282" y="1587866"/>
                <a:ext cx="1804736" cy="4419431"/>
              </a:xfrm>
              <a:prstGeom prst="roundRect">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highlight>
                    <a:srgbClr val="4E24A7"/>
                  </a:highlight>
                  <a:latin typeface="Amazon Ember" panose="02000000000000000000" pitchFamily="2" charset="0"/>
                </a:endParaRPr>
              </a:p>
            </p:txBody>
          </p:sp>
          <p:sp>
            <p:nvSpPr>
              <p:cNvPr id="49" name="TextBox 48">
                <a:extLst>
                  <a:ext uri="{FF2B5EF4-FFF2-40B4-BE49-F238E27FC236}">
                    <a16:creationId xmlns:a16="http://schemas.microsoft.com/office/drawing/2014/main" id="{2FAFACEB-A057-3E4A-A0E0-C7CA423FB291}"/>
                  </a:ext>
                </a:extLst>
              </p:cNvPr>
              <p:cNvSpPr txBox="1"/>
              <p:nvPr/>
            </p:nvSpPr>
            <p:spPr>
              <a:xfrm>
                <a:off x="2073837" y="5654829"/>
                <a:ext cx="1917513" cy="276999"/>
              </a:xfrm>
              <a:prstGeom prst="rect">
                <a:avLst/>
              </a:prstGeom>
              <a:noFill/>
            </p:spPr>
            <p:txBody>
              <a:bodyPr wrap="none" rtlCol="0">
                <a:spAutoFit/>
              </a:bodyPr>
              <a:lstStyle/>
              <a:p>
                <a:pPr algn="ctr" rtl="0"/>
                <a:r>
                  <a:rPr lang="pt-BR" sz="1200" b="1">
                    <a:solidFill>
                      <a:schemeClr val="bg2"/>
                    </a:solidFill>
                    <a:latin typeface="Amazon Ember Thin" panose="020B0303020204020204" pitchFamily="34" charset="0"/>
                    <a:ea typeface="Amazon Ember Thin" panose="020B0303020204020204" pitchFamily="34" charset="0"/>
                    <a:cs typeface="Amazon Ember Thin" panose="020B0303020204020204" pitchFamily="34" charset="0"/>
                  </a:rPr>
                  <a:t>AMI totalmente preparada</a:t>
                </a:r>
              </a:p>
            </p:txBody>
          </p:sp>
          <p:sp>
            <p:nvSpPr>
              <p:cNvPr id="51" name="TextBox 50">
                <a:extLst>
                  <a:ext uri="{FF2B5EF4-FFF2-40B4-BE49-F238E27FC236}">
                    <a16:creationId xmlns:a16="http://schemas.microsoft.com/office/drawing/2014/main" id="{16DEB8D0-76A4-7746-9069-0BA3DFF03452}"/>
                  </a:ext>
                </a:extLst>
              </p:cNvPr>
              <p:cNvSpPr txBox="1"/>
              <p:nvPr/>
            </p:nvSpPr>
            <p:spPr>
              <a:xfrm>
                <a:off x="2571207" y="1587866"/>
                <a:ext cx="942886" cy="307777"/>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pPr rtl="0"/>
                <a:r>
                  <a:rPr lang="pt-BR" sz="1400">
                    <a:solidFill>
                      <a:schemeClr val="bg2"/>
                    </a:solidFill>
                  </a:rPr>
                  <a:t>Bootstrap</a:t>
                </a:r>
              </a:p>
            </p:txBody>
          </p:sp>
          <p:pic>
            <p:nvPicPr>
              <p:cNvPr id="52" name="Picture 51">
                <a:extLst>
                  <a:ext uri="{FF2B5EF4-FFF2-40B4-BE49-F238E27FC236}">
                    <a16:creationId xmlns:a16="http://schemas.microsoft.com/office/drawing/2014/main" id="{D2EE789E-1436-584B-80DA-0B040E08F389}"/>
                  </a:ex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679" y="1990833"/>
                <a:ext cx="1686160" cy="3626835"/>
              </a:xfrm>
              <a:prstGeom prst="rect">
                <a:avLst/>
              </a:prstGeom>
              <a:solidFill>
                <a:schemeClr val="accent4"/>
              </a:solidFill>
            </p:spPr>
          </p:pic>
        </p:grpSp>
        <p:grpSp>
          <p:nvGrpSpPr>
            <p:cNvPr id="7" name="Group 6">
              <a:extLst>
                <a:ext uri="{FF2B5EF4-FFF2-40B4-BE49-F238E27FC236}">
                  <a16:creationId xmlns:a16="http://schemas.microsoft.com/office/drawing/2014/main" id="{31F169F3-AD43-8749-A0E1-5E696D9210D7}"/>
                </a:ext>
                <a:ext uri="{C183D7F6-B498-43B3-948B-1728B52AA6E4}">
                  <adec:decorative xmlns:adec="http://schemas.microsoft.com/office/drawing/2017/decorative" xmlns="" val="1"/>
                </a:ext>
              </a:extLst>
            </p:cNvPr>
            <p:cNvGrpSpPr/>
            <p:nvPr/>
          </p:nvGrpSpPr>
          <p:grpSpPr>
            <a:xfrm>
              <a:off x="8321948" y="1587866"/>
              <a:ext cx="1804736" cy="4419431"/>
              <a:chOff x="8321948" y="1587866"/>
              <a:chExt cx="1804736" cy="4419431"/>
            </a:xfrm>
          </p:grpSpPr>
          <p:sp>
            <p:nvSpPr>
              <p:cNvPr id="70" name="Rounded Rectangle 69">
                <a:extLst>
                  <a:ext uri="{FF2B5EF4-FFF2-40B4-BE49-F238E27FC236}">
                    <a16:creationId xmlns:a16="http://schemas.microsoft.com/office/drawing/2014/main" id="{2DDCED54-C788-834E-8870-FD427F4D402F}"/>
                  </a:ext>
                </a:extLst>
              </p:cNvPr>
              <p:cNvSpPr/>
              <p:nvPr/>
            </p:nvSpPr>
            <p:spPr>
              <a:xfrm>
                <a:off x="8321948" y="4932645"/>
                <a:ext cx="1804736" cy="1074652"/>
              </a:xfrm>
              <a:prstGeom prst="roundRect">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pitchFamily="2" charset="0"/>
                </a:endParaRPr>
              </a:p>
            </p:txBody>
          </p:sp>
          <p:sp>
            <p:nvSpPr>
              <p:cNvPr id="71" name="TextBox 70">
                <a:extLst>
                  <a:ext uri="{FF2B5EF4-FFF2-40B4-BE49-F238E27FC236}">
                    <a16:creationId xmlns:a16="http://schemas.microsoft.com/office/drawing/2014/main" id="{A3B59612-6224-A441-A849-117A60409F32}"/>
                  </a:ext>
                </a:extLst>
              </p:cNvPr>
              <p:cNvSpPr txBox="1"/>
              <p:nvPr/>
            </p:nvSpPr>
            <p:spPr>
              <a:xfrm>
                <a:off x="8697935" y="5654829"/>
                <a:ext cx="1032654" cy="276999"/>
              </a:xfrm>
              <a:prstGeom prst="rect">
                <a:avLst/>
              </a:prstGeom>
              <a:noFill/>
            </p:spPr>
            <p:txBody>
              <a:bodyPr wrap="none" rtlCol="0">
                <a:spAutoFit/>
              </a:bodyPr>
              <a:lstStyle/>
              <a:p>
                <a:pPr algn="ctr" rtl="0"/>
                <a:r>
                  <a:rPr lang="pt-BR" sz="1200" b="1">
                    <a:solidFill>
                      <a:schemeClr val="bg2"/>
                    </a:solidFill>
                    <a:latin typeface="Amazon Ember Thin" panose="020B0303020204020204" pitchFamily="34" charset="0"/>
                    <a:ea typeface="Amazon Ember Thin" panose="020B0303020204020204" pitchFamily="34" charset="0"/>
                    <a:cs typeface="Amazon Ember Thin" panose="020B0303020204020204" pitchFamily="34" charset="0"/>
                  </a:rPr>
                  <a:t>AMI do JeOS</a:t>
                </a:r>
              </a:p>
            </p:txBody>
          </p:sp>
          <p:sp>
            <p:nvSpPr>
              <p:cNvPr id="72" name="TextBox 71">
                <a:extLst>
                  <a:ext uri="{FF2B5EF4-FFF2-40B4-BE49-F238E27FC236}">
                    <a16:creationId xmlns:a16="http://schemas.microsoft.com/office/drawing/2014/main" id="{A0252A84-A418-BE47-A3DC-E61EA067F187}"/>
                  </a:ext>
                </a:extLst>
              </p:cNvPr>
              <p:cNvSpPr txBox="1"/>
              <p:nvPr/>
            </p:nvSpPr>
            <p:spPr>
              <a:xfrm>
                <a:off x="8752873" y="4903027"/>
                <a:ext cx="942886" cy="307777"/>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pPr rtl="0"/>
                <a:r>
                  <a:rPr lang="pt-BR" sz="1400">
                    <a:solidFill>
                      <a:schemeClr val="bg2"/>
                    </a:solidFill>
                  </a:rPr>
                  <a:t>Bootstrap</a:t>
                </a:r>
              </a:p>
            </p:txBody>
          </p:sp>
          <p:sp>
            <p:nvSpPr>
              <p:cNvPr id="73" name="Rounded Rectangle 72">
                <a:extLst>
                  <a:ext uri="{FF2B5EF4-FFF2-40B4-BE49-F238E27FC236}">
                    <a16:creationId xmlns:a16="http://schemas.microsoft.com/office/drawing/2014/main" id="{E72BB931-1F30-B545-B3DE-7F83EC17356E}"/>
                  </a:ext>
                </a:extLst>
              </p:cNvPr>
              <p:cNvSpPr/>
              <p:nvPr/>
            </p:nvSpPr>
            <p:spPr>
              <a:xfrm>
                <a:off x="8321948" y="1587866"/>
                <a:ext cx="1804736" cy="3296653"/>
              </a:xfrm>
              <a:prstGeom prst="roundRect">
                <a:avLst>
                  <a:gd name="adj" fmla="val 13211"/>
                </a:avLst>
              </a:prstGeom>
              <a:solidFill>
                <a:schemeClr val="accent5">
                  <a:lumMod val="75000"/>
                </a:schemeClr>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pitchFamily="2" charset="0"/>
                </a:endParaRPr>
              </a:p>
            </p:txBody>
          </p:sp>
          <p:pic>
            <p:nvPicPr>
              <p:cNvPr id="75" name="Picture 74">
                <a:extLst>
                  <a:ext uri="{FF2B5EF4-FFF2-40B4-BE49-F238E27FC236}">
                    <a16:creationId xmlns:a16="http://schemas.microsoft.com/office/drawing/2014/main" id="{0F684593-1416-8E43-89AC-5C3EE3F57404}"/>
                  </a:ext>
                  <a:ext uri="{C183D7F6-B498-43B3-948B-1728B52AA6E4}">
                    <adec:decorative xmlns:adec="http://schemas.microsoft.com/office/drawing/2017/decorative" xmlns=""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0288" y="1800530"/>
                <a:ext cx="1648055" cy="476104"/>
              </a:xfrm>
              <a:prstGeom prst="rect">
                <a:avLst/>
              </a:prstGeom>
            </p:spPr>
          </p:pic>
          <p:pic>
            <p:nvPicPr>
              <p:cNvPr id="76" name="Picture 75">
                <a:extLst>
                  <a:ext uri="{FF2B5EF4-FFF2-40B4-BE49-F238E27FC236}">
                    <a16:creationId xmlns:a16="http://schemas.microsoft.com/office/drawing/2014/main" id="{096E3592-F202-5B4D-A2C2-1EFE759A6A58}"/>
                  </a:ext>
                  <a:ext uri="{C183D7F6-B498-43B3-948B-1728B52AA6E4}">
                    <adec:decorative xmlns:adec="http://schemas.microsoft.com/office/drawing/2017/decorative" xmlns=""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4744" y="2380668"/>
                <a:ext cx="1667108" cy="1036804"/>
              </a:xfrm>
              <a:prstGeom prst="rect">
                <a:avLst/>
              </a:prstGeom>
            </p:spPr>
          </p:pic>
          <p:sp>
            <p:nvSpPr>
              <p:cNvPr id="77" name="Rounded Rectangle 76">
                <a:extLst>
                  <a:ext uri="{FF2B5EF4-FFF2-40B4-BE49-F238E27FC236}">
                    <a16:creationId xmlns:a16="http://schemas.microsoft.com/office/drawing/2014/main" id="{37D0B3AB-6E04-AA4A-AE55-0EC9DE01B0E5}"/>
                  </a:ext>
                </a:extLst>
              </p:cNvPr>
              <p:cNvSpPr/>
              <p:nvPr/>
            </p:nvSpPr>
            <p:spPr>
              <a:xfrm>
                <a:off x="8329877" y="3997716"/>
                <a:ext cx="367256" cy="2009581"/>
              </a:xfrm>
              <a:prstGeom prst="roundRect">
                <a:avLst>
                  <a:gd name="adj" fmla="val 46061"/>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pitchFamily="2" charset="0"/>
                </a:endParaRPr>
              </a:p>
            </p:txBody>
          </p:sp>
          <p:sp>
            <p:nvSpPr>
              <p:cNvPr id="78" name="Rectangle 77">
                <a:extLst>
                  <a:ext uri="{FF2B5EF4-FFF2-40B4-BE49-F238E27FC236}">
                    <a16:creationId xmlns:a16="http://schemas.microsoft.com/office/drawing/2014/main" id="{BA0E3D4B-CF47-1449-913A-827483D24C48}"/>
                  </a:ext>
                </a:extLst>
              </p:cNvPr>
              <p:cNvSpPr/>
              <p:nvPr/>
            </p:nvSpPr>
            <p:spPr>
              <a:xfrm>
                <a:off x="8521019" y="4953200"/>
                <a:ext cx="244391" cy="103897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pitchFamily="2" charset="0"/>
                </a:endParaRPr>
              </a:p>
            </p:txBody>
          </p:sp>
          <p:pic>
            <p:nvPicPr>
              <p:cNvPr id="79" name="Picture 78">
                <a:extLst>
                  <a:ext uri="{FF2B5EF4-FFF2-40B4-BE49-F238E27FC236}">
                    <a16:creationId xmlns:a16="http://schemas.microsoft.com/office/drawing/2014/main" id="{D42F2462-A24E-3243-A31C-5C44F56E6E32}"/>
                  </a:ext>
                  <a:ext uri="{C183D7F6-B498-43B3-948B-1728B52AA6E4}">
                    <adec:decorative xmlns:adec="http://schemas.microsoft.com/office/drawing/2017/decorative" xmlns=""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5702" y="3955425"/>
                <a:ext cx="1420144" cy="1638529"/>
              </a:xfrm>
              <a:prstGeom prst="rect">
                <a:avLst/>
              </a:prstGeom>
            </p:spPr>
          </p:pic>
          <p:sp>
            <p:nvSpPr>
              <p:cNvPr id="82" name="TextBox 81">
                <a:extLst>
                  <a:ext uri="{FF2B5EF4-FFF2-40B4-BE49-F238E27FC236}">
                    <a16:creationId xmlns:a16="http://schemas.microsoft.com/office/drawing/2014/main" id="{1F90F615-9DC8-0B44-AB6A-8D3F3CAF11E4}"/>
                  </a:ext>
                </a:extLst>
              </p:cNvPr>
              <p:cNvSpPr txBox="1"/>
              <p:nvPr/>
            </p:nvSpPr>
            <p:spPr>
              <a:xfrm rot="16200000">
                <a:off x="7658442" y="4833774"/>
                <a:ext cx="1725151" cy="307777"/>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pPr rtl="0"/>
                <a:r>
                  <a:rPr lang="pt-BR" sz="1400">
                    <a:solidFill>
                      <a:schemeClr val="bg2"/>
                    </a:solidFill>
                  </a:rPr>
                  <a:t>Sistema operacional</a:t>
                </a:r>
              </a:p>
            </p:txBody>
          </p:sp>
        </p:grpSp>
        <p:grpSp>
          <p:nvGrpSpPr>
            <p:cNvPr id="53" name="Group 52">
              <a:extLst>
                <a:ext uri="{FF2B5EF4-FFF2-40B4-BE49-F238E27FC236}">
                  <a16:creationId xmlns:a16="http://schemas.microsoft.com/office/drawing/2014/main" id="{2A2CA308-9FA0-2044-A314-2440B3A53BA6}"/>
                </a:ext>
                <a:ext uri="{C183D7F6-B498-43B3-948B-1728B52AA6E4}">
                  <adec:decorative xmlns:adec="http://schemas.microsoft.com/office/drawing/2017/decorative" xmlns="" val="1"/>
                </a:ext>
              </a:extLst>
            </p:cNvPr>
            <p:cNvGrpSpPr/>
            <p:nvPr/>
          </p:nvGrpSpPr>
          <p:grpSpPr>
            <a:xfrm>
              <a:off x="4218407" y="1535915"/>
              <a:ext cx="1804736" cy="4457468"/>
              <a:chOff x="4333567" y="1610789"/>
              <a:chExt cx="1804736" cy="4457468"/>
            </a:xfrm>
          </p:grpSpPr>
          <p:sp>
            <p:nvSpPr>
              <p:cNvPr id="54" name="Rounded Rectangle 53">
                <a:extLst>
                  <a:ext uri="{FF2B5EF4-FFF2-40B4-BE49-F238E27FC236}">
                    <a16:creationId xmlns:a16="http://schemas.microsoft.com/office/drawing/2014/main" id="{104BF646-3A59-1A4D-AB9E-314453987449}"/>
                  </a:ext>
                </a:extLst>
              </p:cNvPr>
              <p:cNvSpPr/>
              <p:nvPr/>
            </p:nvSpPr>
            <p:spPr>
              <a:xfrm>
                <a:off x="4333567" y="2395562"/>
                <a:ext cx="1804736" cy="3672695"/>
              </a:xfrm>
              <a:prstGeom prst="roundRect">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solidFill>
                    <a:schemeClr val="bg2"/>
                  </a:solidFill>
                  <a:latin typeface="Amazon Ember" panose="02000000000000000000" pitchFamily="2" charset="0"/>
                </a:endParaRPr>
              </a:p>
            </p:txBody>
          </p:sp>
          <p:sp>
            <p:nvSpPr>
              <p:cNvPr id="55" name="TextBox 54">
                <a:extLst>
                  <a:ext uri="{FF2B5EF4-FFF2-40B4-BE49-F238E27FC236}">
                    <a16:creationId xmlns:a16="http://schemas.microsoft.com/office/drawing/2014/main" id="{FDE55888-5ED3-1347-AEF0-EEABB4371880}"/>
                  </a:ext>
                </a:extLst>
              </p:cNvPr>
              <p:cNvSpPr txBox="1"/>
              <p:nvPr/>
            </p:nvSpPr>
            <p:spPr>
              <a:xfrm>
                <a:off x="4705544" y="5715789"/>
                <a:ext cx="1040670" cy="307777"/>
              </a:xfrm>
              <a:prstGeom prst="rect">
                <a:avLst/>
              </a:prstGeom>
              <a:noFill/>
            </p:spPr>
            <p:txBody>
              <a:bodyPr wrap="none" rtlCol="0">
                <a:spAutoFit/>
              </a:bodyPr>
              <a:lstStyle/>
              <a:p>
                <a:pPr algn="ctr" rtl="0"/>
                <a:r>
                  <a:rPr lang="pt-BR" sz="1400" b="1">
                    <a:solidFill>
                      <a:schemeClr val="bg2"/>
                    </a:solidFill>
                    <a:latin typeface="Amazon Ember Thin" panose="020B0303020204020204" pitchFamily="34" charset="0"/>
                    <a:ea typeface="Amazon Ember Thin" panose="020B0303020204020204" pitchFamily="34" charset="0"/>
                    <a:cs typeface="Amazon Ember Thin" panose="020B0303020204020204" pitchFamily="34" charset="0"/>
                  </a:rPr>
                  <a:t>AMI híbrida</a:t>
                </a:r>
              </a:p>
            </p:txBody>
          </p:sp>
          <p:sp>
            <p:nvSpPr>
              <p:cNvPr id="56" name="TextBox 55">
                <a:extLst>
                  <a:ext uri="{FF2B5EF4-FFF2-40B4-BE49-F238E27FC236}">
                    <a16:creationId xmlns:a16="http://schemas.microsoft.com/office/drawing/2014/main" id="{92812429-2D4C-F647-AC1B-5EA9D1A49000}"/>
                  </a:ext>
                </a:extLst>
              </p:cNvPr>
              <p:cNvSpPr txBox="1"/>
              <p:nvPr/>
            </p:nvSpPr>
            <p:spPr>
              <a:xfrm>
                <a:off x="4764492" y="2395562"/>
                <a:ext cx="942886" cy="307777"/>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pPr rtl="0"/>
                <a:r>
                  <a:rPr lang="pt-BR" sz="1400">
                    <a:solidFill>
                      <a:schemeClr val="bg2"/>
                    </a:solidFill>
                  </a:rPr>
                  <a:t>Bootstrap</a:t>
                </a:r>
              </a:p>
            </p:txBody>
          </p:sp>
          <p:pic>
            <p:nvPicPr>
              <p:cNvPr id="57" name="Picture 56">
                <a:extLst>
                  <a:ext uri="{FF2B5EF4-FFF2-40B4-BE49-F238E27FC236}">
                    <a16:creationId xmlns:a16="http://schemas.microsoft.com/office/drawing/2014/main" id="{2F0BDF6D-BA66-744A-ABA0-389B400B7210}"/>
                  </a:ext>
                  <a:ext uri="{C183D7F6-B498-43B3-948B-1728B52AA6E4}">
                    <adec:decorative xmlns:adec="http://schemas.microsoft.com/office/drawing/2017/decorative" xmlns=""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8035" y="2734205"/>
                <a:ext cx="1695687" cy="2943457"/>
              </a:xfrm>
              <a:prstGeom prst="rect">
                <a:avLst/>
              </a:prstGeom>
            </p:spPr>
          </p:pic>
          <p:sp>
            <p:nvSpPr>
              <p:cNvPr id="58" name="Rounded Rectangle 57">
                <a:extLst>
                  <a:ext uri="{FF2B5EF4-FFF2-40B4-BE49-F238E27FC236}">
                    <a16:creationId xmlns:a16="http://schemas.microsoft.com/office/drawing/2014/main" id="{14FE1B93-7A38-7E4A-9C0C-0F528FD9738E}"/>
                  </a:ext>
                </a:extLst>
              </p:cNvPr>
              <p:cNvSpPr/>
              <p:nvPr/>
            </p:nvSpPr>
            <p:spPr>
              <a:xfrm>
                <a:off x="4333567" y="1648826"/>
                <a:ext cx="1804736" cy="708699"/>
              </a:xfrm>
              <a:prstGeom prst="roundRect">
                <a:avLst>
                  <a:gd name="adj" fmla="val 29211"/>
                </a:avLst>
              </a:prstGeom>
              <a:solidFill>
                <a:schemeClr val="accent5">
                  <a:lumMod val="75000"/>
                </a:schemeClr>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pitchFamily="2" charset="0"/>
                </a:endParaRPr>
              </a:p>
            </p:txBody>
          </p:sp>
          <p:sp>
            <p:nvSpPr>
              <p:cNvPr id="59" name="TextBox 58">
                <a:extLst>
                  <a:ext uri="{FF2B5EF4-FFF2-40B4-BE49-F238E27FC236}">
                    <a16:creationId xmlns:a16="http://schemas.microsoft.com/office/drawing/2014/main" id="{034F20C1-9F57-7A41-9AC8-1F70F1A501BA}"/>
                  </a:ext>
                </a:extLst>
              </p:cNvPr>
              <p:cNvSpPr txBox="1"/>
              <p:nvPr/>
            </p:nvSpPr>
            <p:spPr>
              <a:xfrm>
                <a:off x="4411033" y="1610789"/>
                <a:ext cx="1649812" cy="276999"/>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pPr rtl="0"/>
                <a:r>
                  <a:rPr lang="pt-BR" sz="1200">
                    <a:solidFill>
                      <a:schemeClr val="bg2"/>
                    </a:solidFill>
                  </a:rPr>
                  <a:t>Dinâmico na execução</a:t>
                </a:r>
              </a:p>
            </p:txBody>
          </p:sp>
          <p:pic>
            <p:nvPicPr>
              <p:cNvPr id="60" name="Picture 59">
                <a:extLst>
                  <a:ext uri="{FF2B5EF4-FFF2-40B4-BE49-F238E27FC236}">
                    <a16:creationId xmlns:a16="http://schemas.microsoft.com/office/drawing/2014/main" id="{17AEDDF0-025B-3049-BE32-BDE3094C14A4}"/>
                  </a:ext>
                  <a:ext uri="{C183D7F6-B498-43B3-948B-1728B52AA6E4}">
                    <adec:decorative xmlns:adec="http://schemas.microsoft.com/office/drawing/2017/decorative" xmlns=""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1907" y="1861490"/>
                <a:ext cx="1648055" cy="476104"/>
              </a:xfrm>
              <a:prstGeom prst="rect">
                <a:avLst/>
              </a:prstGeom>
            </p:spPr>
          </p:pic>
        </p:grpSp>
        <p:grpSp>
          <p:nvGrpSpPr>
            <p:cNvPr id="61" name="Group 60">
              <a:extLst>
                <a:ext uri="{FF2B5EF4-FFF2-40B4-BE49-F238E27FC236}">
                  <a16:creationId xmlns:a16="http://schemas.microsoft.com/office/drawing/2014/main" id="{1DE30A07-3668-2A44-AE7A-4BFA0B5F665D}"/>
                </a:ext>
                <a:ext uri="{C183D7F6-B498-43B3-948B-1728B52AA6E4}">
                  <adec:decorative xmlns:adec="http://schemas.microsoft.com/office/drawing/2017/decorative" xmlns="" val="1"/>
                </a:ext>
              </a:extLst>
            </p:cNvPr>
            <p:cNvGrpSpPr/>
            <p:nvPr/>
          </p:nvGrpSpPr>
          <p:grpSpPr>
            <a:xfrm>
              <a:off x="6309592" y="1549829"/>
              <a:ext cx="1804736" cy="4457468"/>
              <a:chOff x="6428400" y="1610789"/>
              <a:chExt cx="1804736" cy="4457468"/>
            </a:xfrm>
          </p:grpSpPr>
          <p:sp>
            <p:nvSpPr>
              <p:cNvPr id="62" name="Rounded Rectangle 61">
                <a:extLst>
                  <a:ext uri="{FF2B5EF4-FFF2-40B4-BE49-F238E27FC236}">
                    <a16:creationId xmlns:a16="http://schemas.microsoft.com/office/drawing/2014/main" id="{ABCF1A8C-F741-9F40-86AA-E29A83DA5A88}"/>
                  </a:ext>
                </a:extLst>
              </p:cNvPr>
              <p:cNvSpPr/>
              <p:nvPr/>
            </p:nvSpPr>
            <p:spPr>
              <a:xfrm>
                <a:off x="6428400" y="3639543"/>
                <a:ext cx="1804736" cy="2428714"/>
              </a:xfrm>
              <a:prstGeom prst="roundRect">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pitchFamily="2" charset="0"/>
                </a:endParaRPr>
              </a:p>
            </p:txBody>
          </p:sp>
          <p:sp>
            <p:nvSpPr>
              <p:cNvPr id="63" name="TextBox 62">
                <a:extLst>
                  <a:ext uri="{FF2B5EF4-FFF2-40B4-BE49-F238E27FC236}">
                    <a16:creationId xmlns:a16="http://schemas.microsoft.com/office/drawing/2014/main" id="{4D27C4C4-0F37-C84F-85BB-9E732337758B}"/>
                  </a:ext>
                </a:extLst>
              </p:cNvPr>
              <p:cNvSpPr txBox="1"/>
              <p:nvPr/>
            </p:nvSpPr>
            <p:spPr>
              <a:xfrm>
                <a:off x="6800376" y="5715789"/>
                <a:ext cx="1040670" cy="307777"/>
              </a:xfrm>
              <a:prstGeom prst="rect">
                <a:avLst/>
              </a:prstGeom>
              <a:noFill/>
            </p:spPr>
            <p:txBody>
              <a:bodyPr wrap="none" rtlCol="0">
                <a:spAutoFit/>
              </a:bodyPr>
              <a:lstStyle/>
              <a:p>
                <a:pPr algn="ctr" rtl="0"/>
                <a:r>
                  <a:rPr lang="pt-BR" sz="1400" b="1">
                    <a:solidFill>
                      <a:schemeClr val="bg2"/>
                    </a:solidFill>
                    <a:latin typeface="Amazon Ember Thin" panose="020B0303020204020204" pitchFamily="34" charset="0"/>
                    <a:ea typeface="Amazon Ember Thin" panose="020B0303020204020204" pitchFamily="34" charset="0"/>
                    <a:cs typeface="Amazon Ember Thin" panose="020B0303020204020204" pitchFamily="34" charset="0"/>
                  </a:rPr>
                  <a:t>AMI híbrida</a:t>
                </a:r>
              </a:p>
            </p:txBody>
          </p:sp>
          <p:sp>
            <p:nvSpPr>
              <p:cNvPr id="64" name="TextBox 63">
                <a:extLst>
                  <a:ext uri="{FF2B5EF4-FFF2-40B4-BE49-F238E27FC236}">
                    <a16:creationId xmlns:a16="http://schemas.microsoft.com/office/drawing/2014/main" id="{D1C12F1A-23EC-E644-A608-EF0DFC40BDDF}"/>
                  </a:ext>
                </a:extLst>
              </p:cNvPr>
              <p:cNvSpPr txBox="1"/>
              <p:nvPr/>
            </p:nvSpPr>
            <p:spPr>
              <a:xfrm>
                <a:off x="6859325" y="3639543"/>
                <a:ext cx="942886" cy="307777"/>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pPr rtl="0"/>
                <a:r>
                  <a:rPr lang="pt-BR" sz="1400">
                    <a:solidFill>
                      <a:schemeClr val="bg2"/>
                    </a:solidFill>
                  </a:rPr>
                  <a:t>Bootstrap</a:t>
                </a:r>
              </a:p>
            </p:txBody>
          </p:sp>
          <p:pic>
            <p:nvPicPr>
              <p:cNvPr id="65" name="Picture 64">
                <a:extLst>
                  <a:ext uri="{FF2B5EF4-FFF2-40B4-BE49-F238E27FC236}">
                    <a16:creationId xmlns:a16="http://schemas.microsoft.com/office/drawing/2014/main" id="{A79922D2-698F-9A4C-BD02-7B5CCA871E1F}"/>
                  </a:ext>
                  <a:ext uri="{C183D7F6-B498-43B3-948B-1728B52AA6E4}">
                    <adec:decorative xmlns:adec="http://schemas.microsoft.com/office/drawing/2017/decorative" xmlns=""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3311" y="3982952"/>
                <a:ext cx="1694800" cy="1694800"/>
              </a:xfrm>
              <a:prstGeom prst="rect">
                <a:avLst/>
              </a:prstGeom>
            </p:spPr>
          </p:pic>
          <p:sp>
            <p:nvSpPr>
              <p:cNvPr id="66" name="Rounded Rectangle 65">
                <a:extLst>
                  <a:ext uri="{FF2B5EF4-FFF2-40B4-BE49-F238E27FC236}">
                    <a16:creationId xmlns:a16="http://schemas.microsoft.com/office/drawing/2014/main" id="{F39AF315-E8EC-E149-B04E-900C72946351}"/>
                  </a:ext>
                </a:extLst>
              </p:cNvPr>
              <p:cNvSpPr/>
              <p:nvPr/>
            </p:nvSpPr>
            <p:spPr>
              <a:xfrm>
                <a:off x="6428400" y="1648826"/>
                <a:ext cx="1804736" cy="1933535"/>
              </a:xfrm>
              <a:prstGeom prst="roundRect">
                <a:avLst>
                  <a:gd name="adj" fmla="val 13211"/>
                </a:avLst>
              </a:prstGeom>
              <a:solidFill>
                <a:schemeClr val="accent5">
                  <a:lumMod val="75000"/>
                </a:schemeClr>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00000000000000000" pitchFamily="2" charset="0"/>
                </a:endParaRPr>
              </a:p>
            </p:txBody>
          </p:sp>
          <p:sp>
            <p:nvSpPr>
              <p:cNvPr id="67" name="TextBox 66">
                <a:extLst>
                  <a:ext uri="{FF2B5EF4-FFF2-40B4-BE49-F238E27FC236}">
                    <a16:creationId xmlns:a16="http://schemas.microsoft.com/office/drawing/2014/main" id="{B684A89A-06BF-B94A-8048-09C577AEAC61}"/>
                  </a:ext>
                </a:extLst>
              </p:cNvPr>
              <p:cNvSpPr txBox="1"/>
              <p:nvPr/>
            </p:nvSpPr>
            <p:spPr>
              <a:xfrm>
                <a:off x="6440097" y="1610789"/>
                <a:ext cx="1649812" cy="276999"/>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pPr rtl="0"/>
                <a:r>
                  <a:rPr lang="pt-BR" sz="1200">
                    <a:solidFill>
                      <a:schemeClr val="bg2"/>
                    </a:solidFill>
                  </a:rPr>
                  <a:t>Dinâmico na execução</a:t>
                </a:r>
              </a:p>
            </p:txBody>
          </p:sp>
          <p:pic>
            <p:nvPicPr>
              <p:cNvPr id="68" name="Picture 67">
                <a:extLst>
                  <a:ext uri="{FF2B5EF4-FFF2-40B4-BE49-F238E27FC236}">
                    <a16:creationId xmlns:a16="http://schemas.microsoft.com/office/drawing/2014/main" id="{BA6F2B1C-F329-3D49-999F-9EF1B8E73C61}"/>
                  </a:ext>
                  <a:ext uri="{C183D7F6-B498-43B3-948B-1728B52AA6E4}">
                    <adec:decorative xmlns:adec="http://schemas.microsoft.com/office/drawing/2017/decorative" xmlns=""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6740" y="1861490"/>
                <a:ext cx="1648055" cy="476104"/>
              </a:xfrm>
              <a:prstGeom prst="rect">
                <a:avLst/>
              </a:prstGeom>
            </p:spPr>
          </p:pic>
          <p:pic>
            <p:nvPicPr>
              <p:cNvPr id="69" name="Picture 68">
                <a:extLst>
                  <a:ext uri="{FF2B5EF4-FFF2-40B4-BE49-F238E27FC236}">
                    <a16:creationId xmlns:a16="http://schemas.microsoft.com/office/drawing/2014/main" id="{FC4F3851-D9FE-4A40-B6AC-120D436D7EF3}"/>
                  </a:ext>
                  <a:ext uri="{C183D7F6-B498-43B3-948B-1728B52AA6E4}">
                    <adec:decorative xmlns:adec="http://schemas.microsoft.com/office/drawing/2017/decorative" xmlns=""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1196" y="2441628"/>
                <a:ext cx="1667108" cy="1036804"/>
              </a:xfrm>
              <a:prstGeom prst="rect">
                <a:avLst/>
              </a:prstGeom>
            </p:spPr>
          </p:pic>
        </p:grpSp>
        <p:sp>
          <p:nvSpPr>
            <p:cNvPr id="74" name="TextBox 73">
              <a:extLst>
                <a:ext uri="{FF2B5EF4-FFF2-40B4-BE49-F238E27FC236}">
                  <a16:creationId xmlns:a16="http://schemas.microsoft.com/office/drawing/2014/main" id="{0579ED30-A48E-134E-99F1-C9E37BFA1498}"/>
                </a:ext>
              </a:extLst>
            </p:cNvPr>
            <p:cNvSpPr txBox="1"/>
            <p:nvPr/>
          </p:nvSpPr>
          <p:spPr>
            <a:xfrm>
              <a:off x="8399414" y="1549829"/>
              <a:ext cx="1649812" cy="276999"/>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pPr rtl="0"/>
              <a:r>
                <a:rPr lang="pt-BR" sz="1200">
                  <a:solidFill>
                    <a:schemeClr val="bg2"/>
                  </a:solidFill>
                </a:rPr>
                <a:t>Dinâmico na execução</a:t>
              </a:r>
            </a:p>
          </p:txBody>
        </p:sp>
        <p:sp>
          <p:nvSpPr>
            <p:cNvPr id="80" name="Right Arrow 79">
              <a:extLst>
                <a:ext uri="{FF2B5EF4-FFF2-40B4-BE49-F238E27FC236}">
                  <a16:creationId xmlns:a16="http://schemas.microsoft.com/office/drawing/2014/main" id="{C4C8DA5F-7B93-864F-A03E-631CBEBB0FDE}"/>
                </a:ext>
                <a:ext uri="{C183D7F6-B498-43B3-948B-1728B52AA6E4}">
                  <adec:decorative xmlns:adec="http://schemas.microsoft.com/office/drawing/2017/decorative" xmlns="" val="1"/>
                </a:ext>
              </a:extLst>
            </p:cNvPr>
            <p:cNvSpPr/>
            <p:nvPr/>
          </p:nvSpPr>
          <p:spPr>
            <a:xfrm>
              <a:off x="2189514" y="1142126"/>
              <a:ext cx="8052171" cy="44573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b="1">
                  <a:solidFill>
                    <a:schemeClr val="bg2"/>
                  </a:solidFill>
                  <a:latin typeface="Amazon Ember" panose="02000000000000000000" pitchFamily="2" charset="0"/>
                  <a:ea typeface="Amazon Ember" panose="02000000000000000000" pitchFamily="2" charset="0"/>
                  <a:cs typeface="Amazon Ember Light" panose="020B0403020204020204" pitchFamily="34" charset="0"/>
                </a:rPr>
                <a:t>Flexibilidade</a:t>
              </a:r>
            </a:p>
          </p:txBody>
        </p:sp>
        <p:sp>
          <p:nvSpPr>
            <p:cNvPr id="81" name="Right Arrow 80">
              <a:extLst>
                <a:ext uri="{FF2B5EF4-FFF2-40B4-BE49-F238E27FC236}">
                  <a16:creationId xmlns:a16="http://schemas.microsoft.com/office/drawing/2014/main" id="{D0928639-FB09-5D4A-9B29-A2FEB85171E8}"/>
                </a:ext>
                <a:ext uri="{C183D7F6-B498-43B3-948B-1728B52AA6E4}">
                  <adec:decorative xmlns:adec="http://schemas.microsoft.com/office/drawing/2017/decorative" xmlns="" val="1"/>
                </a:ext>
              </a:extLst>
            </p:cNvPr>
            <p:cNvSpPr/>
            <p:nvPr/>
          </p:nvSpPr>
          <p:spPr>
            <a:xfrm flipH="1">
              <a:off x="2140278" y="6051685"/>
              <a:ext cx="8052171" cy="445739"/>
            </a:xfrm>
            <a:prstGeom prst="rightArrow">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b="1">
                  <a:solidFill>
                    <a:schemeClr val="bg2"/>
                  </a:solidFill>
                  <a:latin typeface="Amazon Ember" panose="02000000000000000000" pitchFamily="2" charset="0"/>
                  <a:ea typeface="Amazon Ember" panose="02000000000000000000" pitchFamily="2" charset="0"/>
                  <a:cs typeface="Amazon Ember Light" panose="020B0403020204020204" pitchFamily="34" charset="0"/>
                </a:rPr>
                <a:t>Simplicidade</a:t>
              </a:r>
            </a:p>
          </p:txBody>
        </p:sp>
      </p:grpSp>
    </p:spTree>
    <p:custDataLst>
      <p:tags r:id="rId1"/>
    </p:custDataLst>
    <p:extLst>
      <p:ext uri="{BB962C8B-B14F-4D97-AF65-F5344CB8AC3E}">
        <p14:creationId xmlns:p14="http://schemas.microsoft.com/office/powerpoint/2010/main" val="402294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374" y="1923581"/>
            <a:ext cx="4390644" cy="2250624"/>
          </a:xfrm>
        </p:spPr>
        <p:txBody>
          <a:bodyPr rtlCol="0" anchor="t" anchorCtr="0">
            <a:noAutofit/>
          </a:bodyPr>
          <a:lstStyle/>
          <a:p>
            <a:pPr rtl="0"/>
            <a:r>
              <a:rPr lang="pt-BR" sz="3200">
                <a:latin typeface="+mj-lt"/>
              </a:rPr>
              <a:t>Demonstração:</a:t>
            </a:r>
            <a:r>
              <a:rPr lang="pt-BR" sz="3200"/>
              <a:t> Configurar uma instância do EC2 com dados do usuário</a:t>
            </a:r>
            <a:endParaRPr lang="en-US" sz="3200" dirty="0">
              <a:latin typeface="+mj-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1794655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3" y="1178376"/>
            <a:ext cx="5980221" cy="4814920"/>
          </a:xfrm>
        </p:spPr>
        <p:txBody>
          <a:bodyPr rtlCol="0"/>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Os dados do usuário </a:t>
            </a:r>
            <a:r>
              <a:rPr lang="pt-BR" sz="2400"/>
              <a:t>permitem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configurar uma instância do EC2 ao executá-la</a:t>
            </a:r>
            <a:r>
              <a:rPr lang="pt-BR" sz="2400"/>
              <a:t>.</a:t>
            </a:r>
          </a:p>
          <a:p>
            <a:pPr rtl="0"/>
            <a:r>
              <a:rPr lang="pt-BR" sz="2400"/>
              <a:t>As informações sobre uma instância em execução podem ser acessadas na instância por meio de um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URL de metadados da instância</a:t>
            </a:r>
            <a:r>
              <a:rPr lang="pt-BR" sz="2400"/>
              <a:t>.</a:t>
            </a:r>
          </a:p>
          <a:p>
            <a:pPr rtl="0"/>
            <a:r>
              <a:rPr lang="pt-BR" sz="2400"/>
              <a:t>Fazer configurações em uma AMI</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aumenta o tempo de compilação da AMI, mas reduz o tempo de inicialização da instância</a:t>
            </a:r>
            <a:r>
              <a:rPr lang="pt-BR" sz="2400"/>
              <a:t>. A configuração de uma instância usando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dados do usuário reduz o tempo de compilação da AMI, mas aumenta o tempo de inicialização da instância</a:t>
            </a:r>
            <a:r>
              <a:rPr lang="pt-BR" sz="2400"/>
              <a:t>.</a:t>
            </a:r>
          </a:p>
        </p:txBody>
      </p:sp>
    </p:spTree>
    <p:custDataLst>
      <p:tags r:id="rId1"/>
    </p:custDataLst>
    <p:extLst>
      <p:ext uri="{BB962C8B-B14F-4D97-AF65-F5344CB8AC3E}">
        <p14:creationId xmlns:p14="http://schemas.microsoft.com/office/powerpoint/2010/main" val="2060101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11353800" cy="1059218"/>
          </a:xfrm>
        </p:spPr>
        <p:txBody>
          <a:bodyPr rtlCol="0">
            <a:noAutofit/>
          </a:bodyPr>
          <a:lstStyle/>
          <a:p>
            <a:pPr rtl="0"/>
            <a:r>
              <a:rPr lang="pt-BR" sz="4000"/>
              <a:t>Seção 6: Adicionar armazenamento a uma instância do Amazon EC2</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4: Adicionar uma camada de computação</a:t>
            </a:r>
          </a:p>
        </p:txBody>
      </p:sp>
    </p:spTree>
    <p:custDataLst>
      <p:tags r:id="rId1"/>
    </p:custDataLst>
    <p:extLst>
      <p:ext uri="{BB962C8B-B14F-4D97-AF65-F5344CB8AC3E}">
        <p14:creationId xmlns:p14="http://schemas.microsoft.com/office/powerpoint/2010/main" val="3751790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9114-1856-D347-B22E-BBFAA0692ACD}"/>
              </a:ext>
            </a:extLst>
          </p:cNvPr>
          <p:cNvSpPr>
            <a:spLocks noGrp="1"/>
          </p:cNvSpPr>
          <p:nvPr>
            <p:ph type="title"/>
          </p:nvPr>
        </p:nvSpPr>
        <p:spPr/>
        <p:txBody>
          <a:bodyPr rtlCol="0"/>
          <a:lstStyle/>
          <a:p>
            <a:pPr rtl="0"/>
            <a:r>
              <a:rPr lang="pt-BR"/>
              <a:t>Visão geral do armazenamento do Amazon EC2</a:t>
            </a:r>
          </a:p>
        </p:txBody>
      </p:sp>
      <p:graphicFrame>
        <p:nvGraphicFramePr>
          <p:cNvPr id="7" name="Content Placeholder 6">
            <a:extLst>
              <a:ext uri="{FF2B5EF4-FFF2-40B4-BE49-F238E27FC236}">
                <a16:creationId xmlns:a16="http://schemas.microsoft.com/office/drawing/2014/main" id="{3BF3C331-0800-6E4F-839B-29DA634A1F0D}"/>
              </a:ext>
              <a:ext uri="{C183D7F6-B498-43B3-948B-1728B52AA6E4}">
                <adec:decorative xmlns:adec="http://schemas.microsoft.com/office/drawing/2017/decorative" xmlns="" val="1"/>
              </a:ext>
            </a:extLst>
          </p:cNvPr>
          <p:cNvGraphicFramePr>
            <a:graphicFrameLocks noGrp="1"/>
          </p:cNvGraphicFramePr>
          <p:nvPr>
            <p:ph idx="1"/>
            <p:extLst>
              <p:ext uri="{D42A27DB-BD31-4B8C-83A1-F6EECF244321}">
                <p14:modId xmlns:p14="http://schemas.microsoft.com/office/powerpoint/2010/main" val="1530706787"/>
              </p:ext>
            </p:extLst>
          </p:nvPr>
        </p:nvGraphicFramePr>
        <p:xfrm>
          <a:off x="419098" y="1538692"/>
          <a:ext cx="5402151" cy="3166243"/>
        </p:xfrm>
        <a:graphic>
          <a:graphicData uri="http://schemas.openxmlformats.org/drawingml/2006/table">
            <a:tbl>
              <a:tblPr firstRow="1" bandRow="1">
                <a:tableStyleId>{F5AB1C69-6EDB-4FF4-983F-18BD219EF322}</a:tableStyleId>
              </a:tblPr>
              <a:tblGrid>
                <a:gridCol w="5402151">
                  <a:extLst>
                    <a:ext uri="{9D8B030D-6E8A-4147-A177-3AD203B41FA5}">
                      <a16:colId xmlns:a16="http://schemas.microsoft.com/office/drawing/2014/main" val="2938962630"/>
                    </a:ext>
                  </a:extLst>
                </a:gridCol>
              </a:tblGrid>
              <a:tr h="731515">
                <a:tc>
                  <a:txBody>
                    <a:bodyPr/>
                    <a:lstStyle/>
                    <a:p>
                      <a:pPr algn="ctr" rtl="0"/>
                      <a:r>
                        <a:rPr lang="pt-BR" sz="2400" b="0" i="0">
                          <a:solidFill>
                            <a:schemeClr val="bg1"/>
                          </a:solidFill>
                          <a:latin typeface="Amazon Ember" panose="020B0603020204020204" pitchFamily="34" charset="0"/>
                          <a:ea typeface="Amazon Ember" panose="020B0603020204020204" pitchFamily="34" charset="0"/>
                          <a:cs typeface="Amazon Ember" panose="020B0603020204020204" pitchFamily="34" charset="0"/>
                        </a:rPr>
                        <a:t>Volume raiz</a:t>
                      </a:r>
                    </a:p>
                  </a:txBody>
                  <a:tcPr anchor="ctr">
                    <a:solidFill>
                      <a:schemeClr val="accent5"/>
                    </a:solidFill>
                  </a:tcPr>
                </a:tc>
                <a:extLst>
                  <a:ext uri="{0D108BD9-81ED-4DB2-BD59-A6C34878D82A}">
                    <a16:rowId xmlns:a16="http://schemas.microsoft.com/office/drawing/2014/main" val="1981153725"/>
                  </a:ext>
                </a:extLst>
              </a:tr>
              <a:tr h="2434728">
                <a:tc>
                  <a:txBody>
                    <a:bodyPr/>
                    <a:lstStyle/>
                    <a:p>
                      <a:pPr rtl="0"/>
                      <a:endParaRPr lang="en-US" b="0" i="0" dirty="0">
                        <a:latin typeface="Amazon Ember" panose="020B0603020204020204" pitchFamily="34" charset="0"/>
                        <a:ea typeface="Amazon Ember" panose="020B0603020204020204" pitchFamily="34" charset="0"/>
                        <a:cs typeface="Amazon Ember" panose="020B0603020204020204" pitchFamily="34" charset="0"/>
                      </a:endParaRPr>
                    </a:p>
                  </a:txBody>
                  <a:tcPr>
                    <a:solidFill>
                      <a:schemeClr val="bg1">
                        <a:lumMod val="85000"/>
                      </a:schemeClr>
                    </a:solidFill>
                  </a:tcPr>
                </a:tc>
                <a:extLst>
                  <a:ext uri="{0D108BD9-81ED-4DB2-BD59-A6C34878D82A}">
                    <a16:rowId xmlns:a16="http://schemas.microsoft.com/office/drawing/2014/main" val="3903686024"/>
                  </a:ext>
                </a:extLst>
              </a:tr>
            </a:tbl>
          </a:graphicData>
        </a:graphic>
      </p:graphicFrame>
      <p:grpSp>
        <p:nvGrpSpPr>
          <p:cNvPr id="3" name="Group 2" descr="The root volume always contains the guest OS and can be either instance store-backed or EBS volume-backed.">
            <a:extLst>
              <a:ext uri="{FF2B5EF4-FFF2-40B4-BE49-F238E27FC236}">
                <a16:creationId xmlns:a16="http://schemas.microsoft.com/office/drawing/2014/main" id="{E16305FD-5C2A-AE48-BA56-CBCDADAD1D71}"/>
              </a:ext>
            </a:extLst>
          </p:cNvPr>
          <p:cNvGrpSpPr/>
          <p:nvPr/>
        </p:nvGrpSpPr>
        <p:grpSpPr>
          <a:xfrm>
            <a:off x="625642" y="2440492"/>
            <a:ext cx="5009683" cy="1703697"/>
            <a:chOff x="625642" y="2440492"/>
            <a:chExt cx="5009683" cy="1703697"/>
          </a:xfrm>
        </p:grpSpPr>
        <p:sp>
          <p:nvSpPr>
            <p:cNvPr id="21" name="TextBox 20">
              <a:extLst>
                <a:ext uri="{FF2B5EF4-FFF2-40B4-BE49-F238E27FC236}">
                  <a16:creationId xmlns:a16="http://schemas.microsoft.com/office/drawing/2014/main" id="{A20E63D6-E750-824A-8B0A-098722A0A524}"/>
                </a:ext>
              </a:extLst>
            </p:cNvPr>
            <p:cNvSpPr txBox="1"/>
            <p:nvPr/>
          </p:nvSpPr>
          <p:spPr>
            <a:xfrm>
              <a:off x="3127745" y="3559414"/>
              <a:ext cx="1927939" cy="584775"/>
            </a:xfrm>
            <a:prstGeom prst="rect">
              <a:avLst/>
            </a:prstGeom>
            <a:noFill/>
          </p:spPr>
          <p:txBody>
            <a:bodyPr wrap="square" rtlCol="0">
              <a:spAutoFit/>
            </a:bodyPr>
            <a:lstStyle/>
            <a:p>
              <a:pPr algn="ctr" rtl="0"/>
              <a:r>
                <a:rPr lang="pt-BR" sz="1600">
                  <a:solidFill>
                    <a:srgbClr val="232F3D"/>
                  </a:solidFill>
                  <a:ea typeface="Amazon Ember" panose="020B0603020204020204" pitchFamily="34" charset="0"/>
                  <a:cs typeface="Amazon Ember" panose="020B0603020204020204" pitchFamily="34" charset="0"/>
                </a:rPr>
                <a:t>Amazon EBS</a:t>
              </a:r>
              <a:r>
                <a:rPr lang="en-US" sz="1600" dirty="0">
                  <a:solidFill>
                    <a:srgbClr val="232F3D"/>
                  </a:solidFill>
                  <a:ea typeface="Amazon Ember" panose="020B0603020204020204" pitchFamily="34" charset="0"/>
                  <a:cs typeface="Amazon Ember" panose="020B0603020204020204" pitchFamily="34" charset="0"/>
                </a:rPr>
                <a:t/>
              </a:r>
              <a:br>
                <a:rPr lang="en-US" sz="1600" dirty="0">
                  <a:solidFill>
                    <a:srgbClr val="232F3D"/>
                  </a:solidFill>
                  <a:ea typeface="Amazon Ember" panose="020B0603020204020204" pitchFamily="34" charset="0"/>
                  <a:cs typeface="Amazon Ember" panose="020B0603020204020204" pitchFamily="34" charset="0"/>
                </a:rPr>
              </a:br>
              <a:r>
                <a:rPr lang="pt-BR" sz="1600">
                  <a:solidFill>
                    <a:srgbClr val="232F3D"/>
                  </a:solidFill>
                  <a:ea typeface="Amazon Ember" panose="020B0603020204020204" pitchFamily="34" charset="0"/>
                  <a:cs typeface="Amazon Ember" panose="020B0603020204020204" pitchFamily="34" charset="0"/>
                </a:rPr>
                <a:t>(Somente compatível com SSD)</a:t>
              </a:r>
            </a:p>
          </p:txBody>
        </p:sp>
        <p:pic>
          <p:nvPicPr>
            <p:cNvPr id="22" name="Graphic 21">
              <a:extLst>
                <a:ext uri="{FF2B5EF4-FFF2-40B4-BE49-F238E27FC236}">
                  <a16:creationId xmlns:a16="http://schemas.microsoft.com/office/drawing/2014/main" id="{A7FF4E8B-3EE8-6E40-A874-6EC677A7958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776491" y="2919334"/>
              <a:ext cx="640080" cy="640080"/>
            </a:xfrm>
            <a:prstGeom prst="rect">
              <a:avLst/>
            </a:prstGeom>
          </p:spPr>
        </p:pic>
        <p:sp>
          <p:nvSpPr>
            <p:cNvPr id="29" name="TextBox 28">
              <a:extLst>
                <a:ext uri="{FF2B5EF4-FFF2-40B4-BE49-F238E27FC236}">
                  <a16:creationId xmlns:a16="http://schemas.microsoft.com/office/drawing/2014/main" id="{9AE8FDA0-6AE6-7348-A885-1481FAB31AAB}"/>
                </a:ext>
              </a:extLst>
            </p:cNvPr>
            <p:cNvSpPr txBox="1"/>
            <p:nvPr/>
          </p:nvSpPr>
          <p:spPr>
            <a:xfrm>
              <a:off x="1042001" y="3521504"/>
              <a:ext cx="1385902" cy="584775"/>
            </a:xfrm>
            <a:prstGeom prst="rect">
              <a:avLst/>
            </a:prstGeom>
            <a:noFill/>
          </p:spPr>
          <p:txBody>
            <a:bodyPr wrap="square" rtlCol="0">
              <a:spAutoFit/>
            </a:bodyPr>
            <a:lstStyle/>
            <a:p>
              <a:pPr algn="ctr" rtl="0"/>
              <a:r>
                <a:rPr lang="pt-BR" sz="1600">
                  <a:solidFill>
                    <a:srgbClr val="232F3D"/>
                  </a:solidFill>
                  <a:ea typeface="Amazon Ember" panose="020B0603020204020204" pitchFamily="34" charset="0"/>
                  <a:cs typeface="Amazon Ember" panose="020B0603020204020204" pitchFamily="34" charset="0"/>
                </a:rPr>
                <a:t>Armazenamento de instâncias</a:t>
              </a:r>
            </a:p>
          </p:txBody>
        </p:sp>
        <p:pic>
          <p:nvPicPr>
            <p:cNvPr id="30" name="Graphic 29">
              <a:extLst>
                <a:ext uri="{FF2B5EF4-FFF2-40B4-BE49-F238E27FC236}">
                  <a16:creationId xmlns:a16="http://schemas.microsoft.com/office/drawing/2014/main" id="{3C8B9158-0353-A042-90A9-72D07F9870D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414912" y="2919334"/>
              <a:ext cx="640080" cy="640080"/>
            </a:xfrm>
            <a:prstGeom prst="rect">
              <a:avLst/>
            </a:prstGeom>
          </p:spPr>
        </p:pic>
        <p:sp>
          <p:nvSpPr>
            <p:cNvPr id="28" name="TextBox 27">
              <a:extLst>
                <a:ext uri="{FF2B5EF4-FFF2-40B4-BE49-F238E27FC236}">
                  <a16:creationId xmlns:a16="http://schemas.microsoft.com/office/drawing/2014/main" id="{514659DD-497D-0948-8CD1-440ED92C2D17}"/>
                </a:ext>
              </a:extLst>
            </p:cNvPr>
            <p:cNvSpPr txBox="1"/>
            <p:nvPr/>
          </p:nvSpPr>
          <p:spPr>
            <a:xfrm>
              <a:off x="625642" y="2440492"/>
              <a:ext cx="5009683" cy="369332"/>
            </a:xfrm>
            <a:prstGeom prst="rect">
              <a:avLst/>
            </a:prstGeom>
            <a:noFill/>
          </p:spPr>
          <p:txBody>
            <a:bodyPr wrap="square" rtlCol="0">
              <a:spAutoFit/>
            </a:bodyPr>
            <a:lstStyle/>
            <a:p>
              <a:pPr rtl="0"/>
              <a:r>
                <a:rPr lang="pt-BR" b="1">
                  <a:latin typeface="Amazon Ember" panose="020B0603020204020204" pitchFamily="34" charset="0"/>
                  <a:ea typeface="Amazon Ember" panose="020B0603020204020204" pitchFamily="34" charset="0"/>
                  <a:cs typeface="Amazon Ember" panose="020B0603020204020204" pitchFamily="34" charset="0"/>
                </a:rPr>
                <a:t>Este volume sempre contém o SO convidado</a:t>
              </a:r>
            </a:p>
          </p:txBody>
        </p:sp>
      </p:grpSp>
      <p:graphicFrame>
        <p:nvGraphicFramePr>
          <p:cNvPr id="8" name="Content Placeholder 6">
            <a:extLst>
              <a:ext uri="{FF2B5EF4-FFF2-40B4-BE49-F238E27FC236}">
                <a16:creationId xmlns:a16="http://schemas.microsoft.com/office/drawing/2014/main" id="{D22E8B7E-698E-0041-A05C-E32E3E92792D}"/>
              </a:ext>
              <a:ext uri="{C183D7F6-B498-43B3-948B-1728B52AA6E4}">
                <adec:decorative xmlns:adec="http://schemas.microsoft.com/office/drawing/2017/decorative" xmlns="" val="1"/>
              </a:ext>
            </a:extLst>
          </p:cNvPr>
          <p:cNvGraphicFramePr>
            <a:graphicFrameLocks/>
          </p:cNvGraphicFramePr>
          <p:nvPr>
            <p:extLst>
              <p:ext uri="{D42A27DB-BD31-4B8C-83A1-F6EECF244321}">
                <p14:modId xmlns:p14="http://schemas.microsoft.com/office/powerpoint/2010/main" val="2450469725"/>
              </p:ext>
            </p:extLst>
          </p:nvPr>
        </p:nvGraphicFramePr>
        <p:xfrm>
          <a:off x="6370750" y="1559759"/>
          <a:ext cx="5402151" cy="4550563"/>
        </p:xfrm>
        <a:graphic>
          <a:graphicData uri="http://schemas.openxmlformats.org/drawingml/2006/table">
            <a:tbl>
              <a:tblPr firstRow="1" bandRow="1">
                <a:tableStyleId>{F5AB1C69-6EDB-4FF4-983F-18BD219EF322}</a:tableStyleId>
              </a:tblPr>
              <a:tblGrid>
                <a:gridCol w="5402151">
                  <a:extLst>
                    <a:ext uri="{9D8B030D-6E8A-4147-A177-3AD203B41FA5}">
                      <a16:colId xmlns:a16="http://schemas.microsoft.com/office/drawing/2014/main" val="2938962630"/>
                    </a:ext>
                  </a:extLst>
                </a:gridCol>
              </a:tblGrid>
              <a:tr h="656498">
                <a:tc>
                  <a:txBody>
                    <a:bodyPr/>
                    <a:lstStyle/>
                    <a:p>
                      <a:pPr algn="ctr" rtl="0"/>
                      <a:r>
                        <a:rPr lang="pt-BR" sz="2400" b="0" i="0">
                          <a:solidFill>
                            <a:schemeClr val="bg1"/>
                          </a:solidFill>
                          <a:latin typeface="Amazon Ember" panose="020B0603020204020204" pitchFamily="34" charset="0"/>
                          <a:ea typeface="Amazon Ember" panose="020B0603020204020204" pitchFamily="34" charset="0"/>
                          <a:cs typeface="Amazon Ember" panose="020B0603020204020204" pitchFamily="34" charset="0"/>
                        </a:rPr>
                        <a:t>Volumes de dados</a:t>
                      </a:r>
                    </a:p>
                  </a:txBody>
                  <a:tcPr anchor="ctr">
                    <a:solidFill>
                      <a:schemeClr val="accent6">
                        <a:lumMod val="75000"/>
                      </a:schemeClr>
                    </a:solidFill>
                  </a:tcPr>
                </a:tc>
                <a:extLst>
                  <a:ext uri="{0D108BD9-81ED-4DB2-BD59-A6C34878D82A}">
                    <a16:rowId xmlns:a16="http://schemas.microsoft.com/office/drawing/2014/main" val="1981153725"/>
                  </a:ext>
                </a:extLst>
              </a:tr>
              <a:tr h="3894065">
                <a:tc>
                  <a:txBody>
                    <a:bodyPr/>
                    <a:lstStyle/>
                    <a:p>
                      <a:pPr rtl="0"/>
                      <a:endParaRPr lang="en-US" b="0" i="0" dirty="0">
                        <a:latin typeface="Amazon Ember" panose="020B0603020204020204" pitchFamily="34" charset="0"/>
                        <a:ea typeface="Amazon Ember" panose="020B0603020204020204" pitchFamily="34" charset="0"/>
                        <a:cs typeface="Amazon Ember" panose="020B0603020204020204" pitchFamily="34" charset="0"/>
                      </a:endParaRPr>
                    </a:p>
                  </a:txBody>
                  <a:tcPr>
                    <a:solidFill>
                      <a:schemeClr val="bg1">
                        <a:lumMod val="85000"/>
                      </a:schemeClr>
                    </a:solidFill>
                  </a:tcPr>
                </a:tc>
                <a:extLst>
                  <a:ext uri="{0D108BD9-81ED-4DB2-BD59-A6C34878D82A}">
                    <a16:rowId xmlns:a16="http://schemas.microsoft.com/office/drawing/2014/main" val="3903686024"/>
                  </a:ext>
                </a:extLst>
              </a:tr>
            </a:tbl>
          </a:graphicData>
        </a:graphic>
      </p:graphicFrame>
      <p:grpSp>
        <p:nvGrpSpPr>
          <p:cNvPr id="10" name="Group 9" descr="Data volumes accessible by a single instance include instance store or EBS volumes. Data accessible to multiple instances include Amazon EFS for LInux systems or Amazon FSx fo Windows File Server.">
            <a:extLst>
              <a:ext uri="{FF2B5EF4-FFF2-40B4-BE49-F238E27FC236}">
                <a16:creationId xmlns:a16="http://schemas.microsoft.com/office/drawing/2014/main" id="{3701A0B0-84F3-6440-A77B-DDBE40342405}"/>
              </a:ext>
            </a:extLst>
          </p:cNvPr>
          <p:cNvGrpSpPr/>
          <p:nvPr/>
        </p:nvGrpSpPr>
        <p:grpSpPr>
          <a:xfrm>
            <a:off x="6552856" y="2274519"/>
            <a:ext cx="5198142" cy="3676271"/>
            <a:chOff x="6552856" y="2274519"/>
            <a:chExt cx="5198142" cy="3676271"/>
          </a:xfrm>
        </p:grpSpPr>
        <p:sp>
          <p:nvSpPr>
            <p:cNvPr id="25" name="TextBox 24">
              <a:extLst>
                <a:ext uri="{FF2B5EF4-FFF2-40B4-BE49-F238E27FC236}">
                  <a16:creationId xmlns:a16="http://schemas.microsoft.com/office/drawing/2014/main" id="{C3FF69CE-A3DA-D04B-945E-0AA8A1175C20}"/>
                </a:ext>
              </a:extLst>
            </p:cNvPr>
            <p:cNvSpPr txBox="1"/>
            <p:nvPr/>
          </p:nvSpPr>
          <p:spPr>
            <a:xfrm>
              <a:off x="6552857" y="5357273"/>
              <a:ext cx="2619753"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sz="1600">
                  <a:latin typeface="+mn-lt"/>
                </a:rPr>
                <a:t>Amazon Elastic File System (Amazon EFS) [Linux]</a:t>
              </a:r>
            </a:p>
          </p:txBody>
        </p:sp>
        <p:pic>
          <p:nvPicPr>
            <p:cNvPr id="26" name="Graphic 25">
              <a:extLst>
                <a:ext uri="{FF2B5EF4-FFF2-40B4-BE49-F238E27FC236}">
                  <a16:creationId xmlns:a16="http://schemas.microsoft.com/office/drawing/2014/main" id="{2846E016-DA0C-1F46-A5CB-CEA127E147E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542695" y="4713871"/>
              <a:ext cx="640080" cy="640080"/>
            </a:xfrm>
            <a:prstGeom prst="rect">
              <a:avLst/>
            </a:prstGeom>
          </p:spPr>
        </p:pic>
        <p:sp>
          <p:nvSpPr>
            <p:cNvPr id="36" name="TextBox 35">
              <a:extLst>
                <a:ext uri="{FF2B5EF4-FFF2-40B4-BE49-F238E27FC236}">
                  <a16:creationId xmlns:a16="http://schemas.microsoft.com/office/drawing/2014/main" id="{735B4129-C2C9-0240-8109-AC67500BE8A7}"/>
                </a:ext>
              </a:extLst>
            </p:cNvPr>
            <p:cNvSpPr txBox="1"/>
            <p:nvPr/>
          </p:nvSpPr>
          <p:spPr>
            <a:xfrm>
              <a:off x="8885996" y="3507001"/>
              <a:ext cx="2738628" cy="338554"/>
            </a:xfrm>
            <a:prstGeom prst="rect">
              <a:avLst/>
            </a:prstGeom>
            <a:noFill/>
          </p:spPr>
          <p:txBody>
            <a:bodyPr wrap="square" rtlCol="0">
              <a:spAutoFit/>
            </a:bodyPr>
            <a:lstStyle/>
            <a:p>
              <a:pPr algn="ctr" rtl="0"/>
              <a:r>
                <a:rPr lang="pt-BR" sz="1600">
                  <a:solidFill>
                    <a:srgbClr val="232F3D"/>
                  </a:solidFill>
                  <a:ea typeface="Amazon Ember" panose="020B0603020204020204" pitchFamily="34" charset="0"/>
                  <a:cs typeface="Amazon Ember" panose="020B0603020204020204" pitchFamily="34" charset="0"/>
                </a:rPr>
                <a:t>Amazon EBS</a:t>
              </a:r>
            </a:p>
          </p:txBody>
        </p:sp>
        <p:pic>
          <p:nvPicPr>
            <p:cNvPr id="37" name="Graphic 36">
              <a:extLst>
                <a:ext uri="{FF2B5EF4-FFF2-40B4-BE49-F238E27FC236}">
                  <a16:creationId xmlns:a16="http://schemas.microsoft.com/office/drawing/2014/main" id="{59736D86-5899-EC4C-9740-295911CE8A0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04384" y="2872840"/>
              <a:ext cx="640080" cy="640080"/>
            </a:xfrm>
            <a:prstGeom prst="rect">
              <a:avLst/>
            </a:prstGeom>
          </p:spPr>
        </p:pic>
        <p:sp>
          <p:nvSpPr>
            <p:cNvPr id="39" name="TextBox 38">
              <a:extLst>
                <a:ext uri="{FF2B5EF4-FFF2-40B4-BE49-F238E27FC236}">
                  <a16:creationId xmlns:a16="http://schemas.microsoft.com/office/drawing/2014/main" id="{41454089-A8D3-E846-A4C2-348A8B0FE7F3}"/>
                </a:ext>
              </a:extLst>
            </p:cNvPr>
            <p:cNvSpPr txBox="1"/>
            <p:nvPr/>
          </p:nvSpPr>
          <p:spPr>
            <a:xfrm>
              <a:off x="7169783" y="3477813"/>
              <a:ext cx="1385902" cy="584775"/>
            </a:xfrm>
            <a:prstGeom prst="rect">
              <a:avLst/>
            </a:prstGeom>
            <a:noFill/>
          </p:spPr>
          <p:txBody>
            <a:bodyPr wrap="square" rtlCol="0">
              <a:spAutoFit/>
            </a:bodyPr>
            <a:lstStyle/>
            <a:p>
              <a:pPr algn="ctr" rtl="0"/>
              <a:r>
                <a:rPr lang="pt-BR" sz="1600">
                  <a:solidFill>
                    <a:srgbClr val="232F3D"/>
                  </a:solidFill>
                  <a:ea typeface="Amazon Ember" panose="020B0603020204020204" pitchFamily="34" charset="0"/>
                  <a:cs typeface="Amazon Ember" panose="020B0603020204020204" pitchFamily="34" charset="0"/>
                </a:rPr>
                <a:t>Armazenamento de instâncias</a:t>
              </a:r>
            </a:p>
          </p:txBody>
        </p:sp>
        <p:pic>
          <p:nvPicPr>
            <p:cNvPr id="40" name="Graphic 39">
              <a:extLst>
                <a:ext uri="{FF2B5EF4-FFF2-40B4-BE49-F238E27FC236}">
                  <a16:creationId xmlns:a16="http://schemas.microsoft.com/office/drawing/2014/main" id="{9B154B6D-20D7-9448-A251-635A9D4D04B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42695" y="2872840"/>
              <a:ext cx="640080" cy="640080"/>
            </a:xfrm>
            <a:prstGeom prst="rect">
              <a:avLst/>
            </a:prstGeom>
          </p:spPr>
        </p:pic>
        <p:sp>
          <p:nvSpPr>
            <p:cNvPr id="6" name="TextBox 5">
              <a:extLst>
                <a:ext uri="{FF2B5EF4-FFF2-40B4-BE49-F238E27FC236}">
                  <a16:creationId xmlns:a16="http://schemas.microsoft.com/office/drawing/2014/main" id="{4574E093-BC77-C04E-82F5-378E31AC64B3}"/>
                </a:ext>
              </a:extLst>
            </p:cNvPr>
            <p:cNvSpPr txBox="1"/>
            <p:nvPr/>
          </p:nvSpPr>
          <p:spPr>
            <a:xfrm>
              <a:off x="6552856" y="2274519"/>
              <a:ext cx="5198141" cy="369332"/>
            </a:xfrm>
            <a:prstGeom prst="rect">
              <a:avLst/>
            </a:prstGeom>
            <a:noFill/>
          </p:spPr>
          <p:txBody>
            <a:bodyPr wrap="square" rtlCol="0">
              <a:spAutoFit/>
            </a:bodyPr>
            <a:lstStyle/>
            <a:p>
              <a:pPr rtl="0"/>
              <a:r>
                <a:rPr lang="pt-BR" b="1">
                  <a:latin typeface="Amazon Ember" panose="020B0603020204020204" pitchFamily="34" charset="0"/>
                  <a:ea typeface="Amazon Ember" panose="020B0603020204020204" pitchFamily="34" charset="0"/>
                  <a:cs typeface="Amazon Ember" panose="020B0603020204020204" pitchFamily="34" charset="0"/>
                </a:rPr>
                <a:t>Para dados acessados por uma única instância</a:t>
              </a:r>
            </a:p>
          </p:txBody>
        </p:sp>
        <p:sp>
          <p:nvSpPr>
            <p:cNvPr id="27" name="TextBox 26">
              <a:extLst>
                <a:ext uri="{FF2B5EF4-FFF2-40B4-BE49-F238E27FC236}">
                  <a16:creationId xmlns:a16="http://schemas.microsoft.com/office/drawing/2014/main" id="{CCFE4664-D519-2947-BD33-21BEDC52D9EA}"/>
                </a:ext>
              </a:extLst>
            </p:cNvPr>
            <p:cNvSpPr txBox="1"/>
            <p:nvPr/>
          </p:nvSpPr>
          <p:spPr>
            <a:xfrm>
              <a:off x="6715485" y="4303533"/>
              <a:ext cx="5035513" cy="369332"/>
            </a:xfrm>
            <a:prstGeom prst="rect">
              <a:avLst/>
            </a:prstGeom>
            <a:noFill/>
          </p:spPr>
          <p:txBody>
            <a:bodyPr wrap="square" rtlCol="0">
              <a:spAutoFit/>
            </a:bodyPr>
            <a:lstStyle/>
            <a:p>
              <a:pPr rtl="0"/>
              <a:r>
                <a:rPr lang="pt-BR" b="1">
                  <a:latin typeface="Amazon Ember" panose="020B0603020204020204" pitchFamily="34" charset="0"/>
                  <a:ea typeface="Amazon Ember" panose="020B0603020204020204" pitchFamily="34" charset="0"/>
                  <a:cs typeface="Amazon Ember" panose="020B0603020204020204" pitchFamily="34" charset="0"/>
                </a:rPr>
                <a:t>Para dados acessíveis de várias instâncias</a:t>
              </a:r>
            </a:p>
          </p:txBody>
        </p:sp>
        <p:sp>
          <p:nvSpPr>
            <p:cNvPr id="42" name="TextBox 41">
              <a:extLst>
                <a:ext uri="{FF2B5EF4-FFF2-40B4-BE49-F238E27FC236}">
                  <a16:creationId xmlns:a16="http://schemas.microsoft.com/office/drawing/2014/main" id="{6C7AE497-31C4-A647-9C48-673D4CB3CEE4}"/>
                </a:ext>
              </a:extLst>
            </p:cNvPr>
            <p:cNvSpPr txBox="1"/>
            <p:nvPr/>
          </p:nvSpPr>
          <p:spPr>
            <a:xfrm>
              <a:off x="9104358" y="536601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sz="1600">
                  <a:latin typeface="+mn-lt"/>
                </a:rPr>
                <a:t>Amazon FSx for Windows File Server</a:t>
              </a:r>
            </a:p>
          </p:txBody>
        </p:sp>
        <p:pic>
          <p:nvPicPr>
            <p:cNvPr id="43" name="Graphic 42">
              <a:extLst>
                <a:ext uri="{FF2B5EF4-FFF2-40B4-BE49-F238E27FC236}">
                  <a16:creationId xmlns:a16="http://schemas.microsoft.com/office/drawing/2014/main" id="{4E457707-D646-E548-B6A3-618FE257982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935270" y="4704935"/>
              <a:ext cx="640080" cy="640080"/>
            </a:xfrm>
            <a:prstGeom prst="rect">
              <a:avLst/>
            </a:prstGeom>
          </p:spPr>
        </p:pic>
      </p:grpSp>
      <p:pic>
        <p:nvPicPr>
          <p:cNvPr id="34" name="Graphic 33">
            <a:extLst>
              <a:ext uri="{FF2B5EF4-FFF2-40B4-BE49-F238E27FC236}">
                <a16:creationId xmlns:a16="http://schemas.microsoft.com/office/drawing/2014/main" id="{89E09AC3-0CF9-3046-B653-0C50B04DEA55}"/>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40752" y="4963340"/>
            <a:ext cx="474119" cy="474119"/>
          </a:xfrm>
          <a:prstGeom prst="rect">
            <a:avLst/>
          </a:prstGeom>
        </p:spPr>
      </p:pic>
      <p:sp>
        <p:nvSpPr>
          <p:cNvPr id="9" name="TextBox 8">
            <a:extLst>
              <a:ext uri="{FF2B5EF4-FFF2-40B4-BE49-F238E27FC236}">
                <a16:creationId xmlns:a16="http://schemas.microsoft.com/office/drawing/2014/main" id="{002355C6-EC1C-A54C-818B-A862E4AD389C}"/>
              </a:ext>
            </a:extLst>
          </p:cNvPr>
          <p:cNvSpPr txBox="1"/>
          <p:nvPr/>
        </p:nvSpPr>
        <p:spPr>
          <a:xfrm>
            <a:off x="814871" y="5093127"/>
            <a:ext cx="4734136" cy="923330"/>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Uma instância do EC2 </a:t>
            </a:r>
            <a:r>
              <a:rPr lang="pt-BR" i="1">
                <a:latin typeface="Amazon Ember Light" panose="020B0403020204020204" pitchFamily="34" charset="0"/>
                <a:ea typeface="Amazon Ember Light" panose="020B0403020204020204" pitchFamily="34" charset="0"/>
                <a:cs typeface="Amazon Ember Light" panose="020B0403020204020204" pitchFamily="34" charset="0"/>
              </a:rPr>
              <a:t>sempre</a:t>
            </a:r>
            <a:r>
              <a:rPr lang="pt-BR">
                <a:latin typeface="Amazon Ember Light" panose="020B0403020204020204" pitchFamily="34" charset="0"/>
                <a:ea typeface="Amazon Ember Light" panose="020B0403020204020204" pitchFamily="34" charset="0"/>
                <a:cs typeface="Amazon Ember Light" panose="020B0403020204020204" pitchFamily="34" charset="0"/>
              </a:rPr>
              <a:t> terá um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volume raiz</a:t>
            </a:r>
            <a:r>
              <a:rPr lang="pt-BR">
                <a:latin typeface="Amazon Ember Light" panose="020B0403020204020204" pitchFamily="34" charset="0"/>
                <a:ea typeface="Amazon Ember Light" panose="020B0403020204020204" pitchFamily="34" charset="0"/>
                <a:cs typeface="Amazon Ember Light" panose="020B0403020204020204" pitchFamily="34" charset="0"/>
              </a:rPr>
              <a:t> e, </a:t>
            </a:r>
            <a:r>
              <a:rPr lang="pt-BR" i="1">
                <a:latin typeface="Amazon Ember Light" panose="020B0403020204020204" pitchFamily="34" charset="0"/>
                <a:ea typeface="Amazon Ember Light" panose="020B0403020204020204" pitchFamily="34" charset="0"/>
                <a:cs typeface="Amazon Ember Light" panose="020B0403020204020204" pitchFamily="34" charset="0"/>
              </a:rPr>
              <a:t>opcionalmente</a:t>
            </a:r>
            <a:r>
              <a:rPr lang="pt-BR">
                <a:latin typeface="Amazon Ember Light" panose="020B0403020204020204" pitchFamily="34" charset="0"/>
                <a:ea typeface="Amazon Ember Light" panose="020B0403020204020204" pitchFamily="34" charset="0"/>
                <a:cs typeface="Amazon Ember Light" panose="020B0403020204020204" pitchFamily="34" charset="0"/>
              </a:rPr>
              <a:t>, pode ter um ou mais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volumes de dados</a:t>
            </a:r>
            <a:r>
              <a:rPr lang="pt-BR">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custDataLst>
      <p:tags r:id="rId1"/>
    </p:custDataLst>
    <p:extLst>
      <p:ext uri="{BB962C8B-B14F-4D97-AF65-F5344CB8AC3E}">
        <p14:creationId xmlns:p14="http://schemas.microsoft.com/office/powerpoint/2010/main" val="3694123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Armazenamento de instâncias</a:t>
            </a:r>
          </a:p>
        </p:txBody>
      </p:sp>
      <p:sp>
        <p:nvSpPr>
          <p:cNvPr id="5" name="Content Placeholder 2"/>
          <p:cNvSpPr>
            <a:spLocks noGrp="1"/>
          </p:cNvSpPr>
          <p:nvPr>
            <p:ph idx="1"/>
          </p:nvPr>
        </p:nvSpPr>
        <p:spPr>
          <a:xfrm>
            <a:off x="479509" y="1298439"/>
            <a:ext cx="6850806" cy="4648788"/>
          </a:xfrm>
        </p:spPr>
        <p:txBody>
          <a:bodyPr rtlCol="0">
            <a:noAutofit/>
          </a:bodyPr>
          <a:lstStyle/>
          <a:p>
            <a:pPr rtl="0"/>
            <a:r>
              <a:rPr lang="pt-BR" sz="2400"/>
              <a:t>Um armazenamento de instâncias fornece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armazenamento não persistente </a:t>
            </a:r>
            <a:r>
              <a:rPr lang="pt-BR" sz="2400"/>
              <a:t>a uma instância </a:t>
            </a:r>
          </a:p>
          <a:p>
            <a:pPr lvl="1" rtl="0"/>
            <a:r>
              <a:rPr lang="pt-BR" sz="2000"/>
              <a:t>Os dados são armazenados no </a:t>
            </a:r>
            <a:r>
              <a:rPr lang="pt-BR" sz="2000" i="1"/>
              <a:t>mesmo servidor físico </a:t>
            </a:r>
            <a:r>
              <a:rPr lang="pt-BR" sz="2000"/>
              <a:t>em que a instância é executada</a:t>
            </a:r>
            <a:endParaRPr lang="en-US" sz="1400" dirty="0"/>
          </a:p>
          <a:p>
            <a:pPr rtl="0"/>
            <a:r>
              <a:rPr lang="pt-BR" sz="2400"/>
              <a:t>Características </a:t>
            </a:r>
          </a:p>
          <a:p>
            <a:pPr lvl="1" rtl="0"/>
            <a:r>
              <a:rPr lang="pt-BR" sz="2000"/>
              <a:t>Armazenamento temporário em nível de bloco</a:t>
            </a:r>
          </a:p>
          <a:p>
            <a:pPr lvl="1" rtl="0"/>
            <a:r>
              <a:rPr lang="pt-BR" sz="2000"/>
              <a:t>Usa HDD ou SSD</a:t>
            </a:r>
          </a:p>
          <a:p>
            <a:pPr lvl="1" rtl="0">
              <a:buClr>
                <a:schemeClr val="tx1"/>
              </a:buClr>
            </a:pPr>
            <a:r>
              <a:rPr lang="pt-BR" sz="2000">
                <a:solidFill>
                  <a:schemeClr val="accent6"/>
                </a:solidFill>
              </a:rPr>
              <a:t>Os dados do armazenamento de instâncias serão perdidos quando a instância for </a:t>
            </a:r>
            <a:r>
              <a:rPr lang="pt-BR" sz="2000" i="1">
                <a:solidFill>
                  <a:schemeClr val="accent6"/>
                </a:solidFill>
              </a:rPr>
              <a:t>interrompida</a:t>
            </a:r>
            <a:r>
              <a:rPr lang="pt-BR" sz="2000">
                <a:solidFill>
                  <a:schemeClr val="accent6"/>
                </a:solidFill>
              </a:rPr>
              <a:t> ou </a:t>
            </a:r>
            <a:r>
              <a:rPr lang="pt-BR" sz="2000" i="1">
                <a:solidFill>
                  <a:schemeClr val="accent6"/>
                </a:solidFill>
              </a:rPr>
              <a:t>encerrada</a:t>
            </a:r>
            <a:endParaRPr lang="en-US" sz="1400" b="1" dirty="0"/>
          </a:p>
          <a:p>
            <a:pPr rtl="0"/>
            <a:r>
              <a:rPr lang="pt-BR" sz="2400"/>
              <a:t>Exemplos de casos de uso </a:t>
            </a:r>
          </a:p>
          <a:p>
            <a:pPr lvl="1" rtl="0"/>
            <a:r>
              <a:rPr lang="pt-BR" sz="2000"/>
              <a:t>Buffers </a:t>
            </a:r>
          </a:p>
          <a:p>
            <a:pPr lvl="1" rtl="0"/>
            <a:r>
              <a:rPr lang="pt-BR" sz="2000"/>
              <a:t>Cache</a:t>
            </a:r>
          </a:p>
          <a:p>
            <a:pPr lvl="1" rtl="0"/>
            <a:r>
              <a:rPr lang="pt-BR" sz="2000"/>
              <a:t>Dados transitório</a:t>
            </a:r>
          </a:p>
        </p:txBody>
      </p:sp>
      <p:grpSp>
        <p:nvGrpSpPr>
          <p:cNvPr id="6" name="Group 5" descr="shows a physical host computer in AWS that hosts two EC2 instances that use three instance store ephemeral storage blocks.">
            <a:extLst>
              <a:ext uri="{FF2B5EF4-FFF2-40B4-BE49-F238E27FC236}">
                <a16:creationId xmlns:a16="http://schemas.microsoft.com/office/drawing/2014/main" id="{A621F240-7C51-FB46-942F-8FAA4F187FCC}"/>
              </a:ext>
            </a:extLst>
          </p:cNvPr>
          <p:cNvGrpSpPr/>
          <p:nvPr/>
        </p:nvGrpSpPr>
        <p:grpSpPr>
          <a:xfrm>
            <a:off x="7510697" y="1676363"/>
            <a:ext cx="4048969" cy="4270864"/>
            <a:chOff x="7510697" y="1676363"/>
            <a:chExt cx="4048969" cy="4270864"/>
          </a:xfrm>
        </p:grpSpPr>
        <p:sp>
          <p:nvSpPr>
            <p:cNvPr id="7" name="Rounded Rectangle 6"/>
            <p:cNvSpPr/>
            <p:nvPr/>
          </p:nvSpPr>
          <p:spPr>
            <a:xfrm>
              <a:off x="7510697" y="1676363"/>
              <a:ext cx="4048969" cy="4270864"/>
            </a:xfrm>
            <a:prstGeom prst="roundRect">
              <a:avLst>
                <a:gd name="adj" fmla="val 9818"/>
              </a:avLst>
            </a:prstGeom>
            <a:solidFill>
              <a:schemeClr val="tx1">
                <a:lumMod val="20000"/>
                <a:lumOff val="8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8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8" name="TextBox 7"/>
            <p:cNvSpPr txBox="1"/>
            <p:nvPr/>
          </p:nvSpPr>
          <p:spPr>
            <a:xfrm>
              <a:off x="7738085" y="5507855"/>
              <a:ext cx="3594193" cy="338553"/>
            </a:xfrm>
            <a:prstGeom prst="rect">
              <a:avLst/>
            </a:prstGeom>
            <a:noFill/>
          </p:spPr>
          <p:txBody>
            <a:bodyPr rtlCol="0">
              <a:spAutoFit/>
            </a:bodyPr>
            <a:lstStyle/>
            <a:p>
              <a:pPr algn="ctr" rtl="0">
                <a:defRPr/>
              </a:pPr>
              <a:r>
                <a:rPr lang="pt-BR" sz="1600">
                  <a:latin typeface="Amazon Ember" panose="02000000000000000000" pitchFamily="2" charset="0"/>
                  <a:ea typeface="Amazon Ember" panose="02000000000000000000" pitchFamily="2" charset="0"/>
                  <a:cs typeface="Amazon Ember Light" charset="0"/>
                </a:rPr>
                <a:t>Computador do host físico na AWS</a:t>
              </a:r>
            </a:p>
          </p:txBody>
        </p:sp>
        <p:sp>
          <p:nvSpPr>
            <p:cNvPr id="12" name="Rounded Rectangle 11"/>
            <p:cNvSpPr/>
            <p:nvPr/>
          </p:nvSpPr>
          <p:spPr>
            <a:xfrm>
              <a:off x="7757899" y="1918997"/>
              <a:ext cx="3575620" cy="3490444"/>
            </a:xfrm>
            <a:prstGeom prst="roundRect">
              <a:avLst>
                <a:gd name="adj" fmla="val 9818"/>
              </a:avLst>
            </a:prstGeom>
            <a:solidFill>
              <a:schemeClr val="bg1"/>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8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14" name="Rounded Rectangle 13"/>
            <p:cNvSpPr/>
            <p:nvPr/>
          </p:nvSpPr>
          <p:spPr>
            <a:xfrm>
              <a:off x="7834069" y="1976555"/>
              <a:ext cx="3393880" cy="1408587"/>
            </a:xfrm>
            <a:prstGeom prst="roundRect">
              <a:avLst>
                <a:gd name="adj" fmla="val 9818"/>
              </a:avLst>
            </a:prstGeom>
            <a:ln>
              <a:solidFill>
                <a:schemeClr val="tx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rtl="0">
                <a:defRPr/>
              </a:pPr>
              <a:endParaRPr lang="en-US" sz="28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13" name="TextBox 12"/>
            <p:cNvSpPr txBox="1"/>
            <p:nvPr/>
          </p:nvSpPr>
          <p:spPr>
            <a:xfrm>
              <a:off x="7742780" y="4599063"/>
              <a:ext cx="3594193" cy="307777"/>
            </a:xfrm>
            <a:prstGeom prst="rect">
              <a:avLst/>
            </a:prstGeom>
            <a:noFill/>
          </p:spPr>
          <p:txBody>
            <a:bodyPr rtlCol="0">
              <a:spAutoFit/>
            </a:bodyPr>
            <a:lstStyle/>
            <a:p>
              <a:pPr algn="ctr" rtl="0">
                <a:defRPr/>
              </a:pPr>
              <a:r>
                <a:rPr lang="pt-BR" sz="1400">
                  <a:solidFill>
                    <a:schemeClr val="bg1">
                      <a:lumMod val="50000"/>
                    </a:schemeClr>
                  </a:solidFill>
                  <a:latin typeface="Amazon Ember" panose="02000000000000000000" pitchFamily="2" charset="0"/>
                  <a:ea typeface="Amazon Ember" panose="02000000000000000000" pitchFamily="2" charset="0"/>
                  <a:cs typeface="Amazon Ember Light" charset="0"/>
                </a:rPr>
                <a:t>Instâncias</a:t>
              </a:r>
            </a:p>
          </p:txBody>
        </p:sp>
        <p:sp>
          <p:nvSpPr>
            <p:cNvPr id="18" name="Rounded Rectangle 17"/>
            <p:cNvSpPr/>
            <p:nvPr/>
          </p:nvSpPr>
          <p:spPr>
            <a:xfrm>
              <a:off x="7843398" y="3548220"/>
              <a:ext cx="3393880" cy="1408587"/>
            </a:xfrm>
            <a:prstGeom prst="roundRect">
              <a:avLst>
                <a:gd name="adj" fmla="val 9818"/>
              </a:avLst>
            </a:prstGeom>
            <a:ln>
              <a:solidFill>
                <a:schemeClr val="tx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rtl="0">
                <a:defRPr/>
              </a:pPr>
              <a:endParaRPr lang="en-US" sz="28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25" name="TextBox 24"/>
            <p:cNvSpPr txBox="1"/>
            <p:nvPr/>
          </p:nvSpPr>
          <p:spPr>
            <a:xfrm>
              <a:off x="7739326" y="5009985"/>
              <a:ext cx="3594193" cy="338554"/>
            </a:xfrm>
            <a:prstGeom prst="rect">
              <a:avLst/>
            </a:prstGeom>
            <a:noFill/>
          </p:spPr>
          <p:txBody>
            <a:bodyPr rtlCol="0">
              <a:spAutoFit/>
            </a:bodyPr>
            <a:lstStyle/>
            <a:p>
              <a:pPr algn="ctr" rtl="0">
                <a:defRPr/>
              </a:pPr>
              <a:r>
                <a:rPr lang="pt-BR" sz="1600" b="1">
                  <a:latin typeface="Amazon Ember" panose="02000000000000000000" pitchFamily="2" charset="0"/>
                  <a:ea typeface="Amazon Ember" panose="02000000000000000000" pitchFamily="2" charset="0"/>
                  <a:cs typeface="Amazon Ember Light" charset="0"/>
                </a:rPr>
                <a:t>Armazenamento de instâncias</a:t>
              </a:r>
            </a:p>
          </p:txBody>
        </p:sp>
        <p:grpSp>
          <p:nvGrpSpPr>
            <p:cNvPr id="4" name="Group 3">
              <a:extLst>
                <a:ext uri="{FF2B5EF4-FFF2-40B4-BE49-F238E27FC236}">
                  <a16:creationId xmlns:a16="http://schemas.microsoft.com/office/drawing/2014/main" id="{56BDEA42-30C5-AE4F-A956-867F8573E4D1}"/>
                </a:ext>
              </a:extLst>
            </p:cNvPr>
            <p:cNvGrpSpPr/>
            <p:nvPr/>
          </p:nvGrpSpPr>
          <p:grpSpPr>
            <a:xfrm>
              <a:off x="7827010" y="3649804"/>
              <a:ext cx="1151167" cy="1304279"/>
              <a:chOff x="7922010" y="3827929"/>
              <a:chExt cx="1151167" cy="1304279"/>
            </a:xfrm>
          </p:grpSpPr>
          <p:sp>
            <p:nvSpPr>
              <p:cNvPr id="20" name="TextBox 103"/>
              <p:cNvSpPr txBox="1">
                <a:spLocks noChangeArrowheads="1"/>
              </p:cNvSpPr>
              <p:nvPr/>
            </p:nvSpPr>
            <p:spPr bwMode="auto">
              <a:xfrm>
                <a:off x="7922010" y="4639765"/>
                <a:ext cx="1151167" cy="492443"/>
              </a:xfrm>
              <a:prstGeom prst="rect">
                <a:avLst/>
              </a:prstGeom>
              <a:noFill/>
              <a:ln w="9525">
                <a:noFill/>
                <a:miter lim="800000"/>
                <a:headEnd/>
                <a:tailEnd/>
              </a:ln>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Light" charset="0"/>
                  </a:rPr>
                  <a:t>Temporário</a:t>
                </a:r>
              </a:p>
              <a:p>
                <a:pPr algn="ctr" rtl="0"/>
                <a:r>
                  <a:rPr lang="pt-BR" sz="1600">
                    <a:latin typeface="Amazon Ember" panose="02000000000000000000" pitchFamily="2" charset="0"/>
                    <a:ea typeface="Amazon Ember" panose="02000000000000000000" pitchFamily="2" charset="0"/>
                    <a:cs typeface="Amazon Ember Light" charset="0"/>
                  </a:rPr>
                  <a:t>0</a:t>
                </a:r>
              </a:p>
            </p:txBody>
          </p:sp>
          <p:pic>
            <p:nvPicPr>
              <p:cNvPr id="31"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152770" y="3827929"/>
                <a:ext cx="689647" cy="689647"/>
              </a:xfrm>
              <a:prstGeom prst="rect">
                <a:avLst/>
              </a:prstGeom>
            </p:spPr>
          </p:pic>
        </p:grpSp>
        <p:grpSp>
          <p:nvGrpSpPr>
            <p:cNvPr id="9" name="Group 8">
              <a:extLst>
                <a:ext uri="{FF2B5EF4-FFF2-40B4-BE49-F238E27FC236}">
                  <a16:creationId xmlns:a16="http://schemas.microsoft.com/office/drawing/2014/main" id="{61566925-6DE8-374E-9767-7B5E7CA7F918}"/>
                </a:ext>
              </a:extLst>
            </p:cNvPr>
            <p:cNvGrpSpPr/>
            <p:nvPr/>
          </p:nvGrpSpPr>
          <p:grpSpPr>
            <a:xfrm>
              <a:off x="8985044" y="3649804"/>
              <a:ext cx="1151167" cy="1304939"/>
              <a:chOff x="9031080" y="3845430"/>
              <a:chExt cx="1151167" cy="1304939"/>
            </a:xfrm>
          </p:grpSpPr>
          <p:sp>
            <p:nvSpPr>
              <p:cNvPr id="22" name="TextBox 103"/>
              <p:cNvSpPr txBox="1">
                <a:spLocks noChangeArrowheads="1"/>
              </p:cNvSpPr>
              <p:nvPr/>
            </p:nvSpPr>
            <p:spPr bwMode="auto">
              <a:xfrm>
                <a:off x="9031080" y="4657926"/>
                <a:ext cx="1151167" cy="492443"/>
              </a:xfrm>
              <a:prstGeom prst="rect">
                <a:avLst/>
              </a:prstGeom>
              <a:noFill/>
              <a:ln w="9525">
                <a:noFill/>
                <a:miter lim="800000"/>
                <a:headEnd/>
                <a:tailEnd/>
              </a:ln>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Light" charset="0"/>
                  </a:rPr>
                  <a:t>Temporário</a:t>
                </a:r>
              </a:p>
              <a:p>
                <a:pPr algn="ctr" rtl="0"/>
                <a:r>
                  <a:rPr lang="pt-BR" sz="1600">
                    <a:latin typeface="Amazon Ember" panose="02000000000000000000" pitchFamily="2" charset="0"/>
                    <a:ea typeface="Amazon Ember" panose="02000000000000000000" pitchFamily="2" charset="0"/>
                    <a:cs typeface="Amazon Ember Light" charset="0"/>
                  </a:rPr>
                  <a:t>1</a:t>
                </a:r>
              </a:p>
            </p:txBody>
          </p:sp>
          <p:pic>
            <p:nvPicPr>
              <p:cNvPr id="32"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261840" y="3845430"/>
                <a:ext cx="689647" cy="689647"/>
              </a:xfrm>
              <a:prstGeom prst="rect">
                <a:avLst/>
              </a:prstGeom>
            </p:spPr>
          </p:pic>
        </p:grpSp>
        <p:grpSp>
          <p:nvGrpSpPr>
            <p:cNvPr id="10" name="Group 9">
              <a:extLst>
                <a:ext uri="{FF2B5EF4-FFF2-40B4-BE49-F238E27FC236}">
                  <a16:creationId xmlns:a16="http://schemas.microsoft.com/office/drawing/2014/main" id="{DE24D96A-4481-7547-99A9-007FC9E12723}"/>
                </a:ext>
              </a:extLst>
            </p:cNvPr>
            <p:cNvGrpSpPr/>
            <p:nvPr/>
          </p:nvGrpSpPr>
          <p:grpSpPr>
            <a:xfrm>
              <a:off x="10095578" y="3649804"/>
              <a:ext cx="1151167" cy="1300505"/>
              <a:chOff x="10059953" y="3846369"/>
              <a:chExt cx="1151167" cy="1300505"/>
            </a:xfrm>
          </p:grpSpPr>
          <p:sp>
            <p:nvSpPr>
              <p:cNvPr id="24" name="TextBox 103"/>
              <p:cNvSpPr txBox="1">
                <a:spLocks noChangeArrowheads="1"/>
              </p:cNvSpPr>
              <p:nvPr/>
            </p:nvSpPr>
            <p:spPr bwMode="auto">
              <a:xfrm>
                <a:off x="10059953" y="4654431"/>
                <a:ext cx="1151167" cy="492443"/>
              </a:xfrm>
              <a:prstGeom prst="rect">
                <a:avLst/>
              </a:prstGeom>
              <a:noFill/>
              <a:ln w="9525">
                <a:noFill/>
                <a:miter lim="800000"/>
                <a:headEnd/>
                <a:tailEnd/>
              </a:ln>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Light" charset="0"/>
                  </a:rPr>
                  <a:t>Temporário</a:t>
                </a:r>
              </a:p>
              <a:p>
                <a:pPr algn="ctr" rtl="0"/>
                <a:r>
                  <a:rPr lang="pt-BR" sz="1600">
                    <a:latin typeface="Amazon Ember" panose="02000000000000000000" pitchFamily="2" charset="0"/>
                    <a:ea typeface="Amazon Ember" panose="02000000000000000000" pitchFamily="2" charset="0"/>
                    <a:cs typeface="Amazon Ember Light" charset="0"/>
                  </a:rPr>
                  <a:t>2</a:t>
                </a:r>
              </a:p>
            </p:txBody>
          </p:sp>
          <p:pic>
            <p:nvPicPr>
              <p:cNvPr id="33"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90713" y="3846369"/>
                <a:ext cx="689647" cy="689647"/>
              </a:xfrm>
              <a:prstGeom prst="rect">
                <a:avLst/>
              </a:prstGeom>
            </p:spPr>
          </p:pic>
        </p:grpSp>
        <p:grpSp>
          <p:nvGrpSpPr>
            <p:cNvPr id="11" name="Group 10">
              <a:extLst>
                <a:ext uri="{FF2B5EF4-FFF2-40B4-BE49-F238E27FC236}">
                  <a16:creationId xmlns:a16="http://schemas.microsoft.com/office/drawing/2014/main" id="{FFE4DD8C-5DE4-A14A-9D52-2BB9BBA1305B}"/>
                </a:ext>
              </a:extLst>
            </p:cNvPr>
            <p:cNvGrpSpPr/>
            <p:nvPr/>
          </p:nvGrpSpPr>
          <p:grpSpPr>
            <a:xfrm>
              <a:off x="8420309" y="2148567"/>
              <a:ext cx="993922" cy="1082079"/>
              <a:chOff x="8267157" y="2357313"/>
              <a:chExt cx="993922" cy="1082079"/>
            </a:xfrm>
          </p:grpSpPr>
          <p:sp>
            <p:nvSpPr>
              <p:cNvPr id="15" name="TextBox 14"/>
              <p:cNvSpPr txBox="1"/>
              <p:nvPr/>
            </p:nvSpPr>
            <p:spPr>
              <a:xfrm>
                <a:off x="8267157" y="3193171"/>
                <a:ext cx="993922"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Light" charset="0"/>
                  </a:rPr>
                  <a:t>Instância 1</a:t>
                </a:r>
              </a:p>
            </p:txBody>
          </p:sp>
          <p:pic>
            <p:nvPicPr>
              <p:cNvPr id="34"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391814" y="2357313"/>
                <a:ext cx="731520" cy="731520"/>
              </a:xfrm>
              <a:prstGeom prst="rect">
                <a:avLst/>
              </a:prstGeom>
            </p:spPr>
          </p:pic>
        </p:grpSp>
        <p:grpSp>
          <p:nvGrpSpPr>
            <p:cNvPr id="16" name="Group 15">
              <a:extLst>
                <a:ext uri="{FF2B5EF4-FFF2-40B4-BE49-F238E27FC236}">
                  <a16:creationId xmlns:a16="http://schemas.microsoft.com/office/drawing/2014/main" id="{3052C68A-CBBF-7848-83E0-74D07C6D3E9C}"/>
                </a:ext>
              </a:extLst>
            </p:cNvPr>
            <p:cNvGrpSpPr/>
            <p:nvPr/>
          </p:nvGrpSpPr>
          <p:grpSpPr>
            <a:xfrm>
              <a:off x="9648170" y="2148567"/>
              <a:ext cx="1235464" cy="1082078"/>
              <a:chOff x="9461155" y="2373624"/>
              <a:chExt cx="1235464" cy="1082078"/>
            </a:xfrm>
          </p:grpSpPr>
          <p:sp>
            <p:nvSpPr>
              <p:cNvPr id="17" name="TextBox 16"/>
              <p:cNvSpPr txBox="1"/>
              <p:nvPr/>
            </p:nvSpPr>
            <p:spPr>
              <a:xfrm>
                <a:off x="9461155" y="3209481"/>
                <a:ext cx="1235464"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Light" charset="0"/>
                  </a:rPr>
                  <a:t>Instância 2</a:t>
                </a:r>
              </a:p>
            </p:txBody>
          </p:sp>
          <p:pic>
            <p:nvPicPr>
              <p:cNvPr id="35"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690141" y="2373624"/>
                <a:ext cx="731520" cy="731520"/>
              </a:xfrm>
              <a:prstGeom prst="rect">
                <a:avLst/>
              </a:prstGeom>
            </p:spPr>
          </p:pic>
        </p:grpSp>
      </p:grpSp>
    </p:spTree>
    <p:custDataLst>
      <p:tags r:id="rId1"/>
    </p:custDataLst>
    <p:extLst>
      <p:ext uri="{BB962C8B-B14F-4D97-AF65-F5344CB8AC3E}">
        <p14:creationId xmlns:p14="http://schemas.microsoft.com/office/powerpoint/2010/main" val="1612783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4000"/>
              <a:t>Seção 1: Necessidade arquitetônica</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4: Adicionar uma camada de computação</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Amazon EBS</a:t>
            </a:r>
          </a:p>
        </p:txBody>
      </p:sp>
      <p:sp>
        <p:nvSpPr>
          <p:cNvPr id="5" name="Content Placeholder 2"/>
          <p:cNvSpPr>
            <a:spLocks noGrp="1"/>
          </p:cNvSpPr>
          <p:nvPr>
            <p:ph idx="1"/>
          </p:nvPr>
        </p:nvSpPr>
        <p:spPr>
          <a:xfrm>
            <a:off x="479299" y="1276643"/>
            <a:ext cx="6802714" cy="4648788"/>
          </a:xfrm>
        </p:spPr>
        <p:txBody>
          <a:bodyPr rtlCol="0"/>
          <a:lstStyle/>
          <a:p>
            <a:pPr rtl="0"/>
            <a:r>
              <a:rPr lang="pt-BR" sz="2200"/>
              <a:t>Os volumes do Amazon EBS fornecem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armazenamento persistente conectado à rede</a:t>
            </a:r>
            <a:r>
              <a:rPr lang="pt-BR" sz="2200"/>
              <a:t> para uma instância do EC2.</a:t>
            </a:r>
          </a:p>
          <a:p>
            <a:pPr lvl="3" rtl="0"/>
            <a:endParaRPr lang="en-US" sz="1000" dirty="0"/>
          </a:p>
          <a:p>
            <a:pPr rtl="0"/>
            <a:r>
              <a:rPr lang="pt-BR" sz="2200"/>
              <a:t>Características </a:t>
            </a:r>
          </a:p>
          <a:p>
            <a:pPr lvl="1" rtl="0"/>
            <a:r>
              <a:rPr lang="pt-BR" sz="1800"/>
              <a:t>Armazenamento em nível de bloqueio persistente</a:t>
            </a:r>
          </a:p>
          <a:p>
            <a:pPr lvl="1" rtl="0"/>
            <a:r>
              <a:rPr lang="pt-BR" sz="1800"/>
              <a:t>Pode associar a qualquer instância na mesma zona de disponibilidade</a:t>
            </a:r>
          </a:p>
          <a:p>
            <a:pPr lvl="1" rtl="0"/>
            <a:r>
              <a:rPr lang="pt-BR" sz="1800"/>
              <a:t>Usa HDD ou SSD</a:t>
            </a:r>
          </a:p>
          <a:p>
            <a:pPr lvl="1" rtl="0"/>
            <a:r>
              <a:rPr lang="pt-BR" sz="1800"/>
              <a:t>Pode ser criptografado</a:t>
            </a:r>
          </a:p>
          <a:p>
            <a:pPr lvl="1" rtl="0"/>
            <a:r>
              <a:rPr lang="pt-BR" sz="1800"/>
              <a:t>Suporte a snapshots que persistem no S3</a:t>
            </a:r>
          </a:p>
          <a:p>
            <a:pPr lvl="1" rtl="0"/>
            <a:r>
              <a:rPr lang="pt-BR" sz="1800"/>
              <a:t>Os dados persistem independentemente da vida útil da instância</a:t>
            </a:r>
          </a:p>
          <a:p>
            <a:pPr lvl="1" rtl="0"/>
            <a:endParaRPr lang="en-US" sz="1800" dirty="0"/>
          </a:p>
          <a:p>
            <a:pPr rtl="0"/>
            <a:r>
              <a:rPr lang="pt-BR" sz="2200"/>
              <a:t>Exemplos de casos de uso </a:t>
            </a:r>
          </a:p>
          <a:p>
            <a:pPr lvl="1" rtl="0"/>
            <a:r>
              <a:rPr lang="pt-BR" sz="1800"/>
              <a:t>Banco de dados autônomo</a:t>
            </a:r>
          </a:p>
          <a:p>
            <a:pPr lvl="1" rtl="0"/>
            <a:r>
              <a:rPr lang="pt-BR" sz="1800"/>
              <a:t>Armazenamento de dados de aplicações gerais</a:t>
            </a:r>
          </a:p>
          <a:p>
            <a:pPr lvl="1" rtl="0"/>
            <a:endParaRPr lang="en-US" sz="1800" dirty="0"/>
          </a:p>
        </p:txBody>
      </p:sp>
      <p:grpSp>
        <p:nvGrpSpPr>
          <p:cNvPr id="6" name="Group 5" descr="Two instances exist on a single physical host, each attached to it's own EBS volume. All four of these objects exist in a single Availability Zone.">
            <a:extLst>
              <a:ext uri="{FF2B5EF4-FFF2-40B4-BE49-F238E27FC236}">
                <a16:creationId xmlns:a16="http://schemas.microsoft.com/office/drawing/2014/main" id="{F3FB382F-2E30-C84B-867D-B7A5B4ABDD5D}"/>
              </a:ext>
            </a:extLst>
          </p:cNvPr>
          <p:cNvGrpSpPr/>
          <p:nvPr/>
        </p:nvGrpSpPr>
        <p:grpSpPr>
          <a:xfrm>
            <a:off x="7196340" y="1411941"/>
            <a:ext cx="4841600" cy="4826045"/>
            <a:chOff x="7196340" y="1411941"/>
            <a:chExt cx="4841600" cy="4826045"/>
          </a:xfrm>
        </p:grpSpPr>
        <p:sp>
          <p:nvSpPr>
            <p:cNvPr id="9" name="Rounded Rectangle 8"/>
            <p:cNvSpPr/>
            <p:nvPr/>
          </p:nvSpPr>
          <p:spPr>
            <a:xfrm>
              <a:off x="7856582" y="1913059"/>
              <a:ext cx="3744375" cy="2018325"/>
            </a:xfrm>
            <a:prstGeom prst="roundRect">
              <a:avLst>
                <a:gd name="adj" fmla="val 9818"/>
              </a:avLst>
            </a:prstGeom>
            <a:solidFill>
              <a:schemeClr val="bg1"/>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ounded Rectangle 6">
              <a:extLst>
                <a:ext uri="{FF2B5EF4-FFF2-40B4-BE49-F238E27FC236}">
                  <a16:creationId xmlns:a16="http://schemas.microsoft.com/office/drawing/2014/main" id="{D2E39F48-BF0B-4C25-85CC-3A77DEB93D38}"/>
                </a:ext>
              </a:extLst>
            </p:cNvPr>
            <p:cNvSpPr/>
            <p:nvPr/>
          </p:nvSpPr>
          <p:spPr>
            <a:xfrm>
              <a:off x="8058208" y="2656804"/>
              <a:ext cx="3320408" cy="1529937"/>
            </a:xfrm>
            <a:prstGeom prst="roundRect">
              <a:avLst>
                <a:gd name="adj" fmla="val 9818"/>
              </a:avLst>
            </a:prstGeom>
            <a:solidFill>
              <a:schemeClr val="tx1">
                <a:lumMod val="20000"/>
                <a:lumOff val="8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Helvetica Neue"/>
                <a:cs typeface="Helvetica Neue"/>
              </a:endParaRPr>
            </a:p>
          </p:txBody>
        </p:sp>
        <p:sp>
          <p:nvSpPr>
            <p:cNvPr id="14" name="TextBox 13"/>
            <p:cNvSpPr txBox="1"/>
            <p:nvPr/>
          </p:nvSpPr>
          <p:spPr>
            <a:xfrm>
              <a:off x="8309214" y="2772089"/>
              <a:ext cx="1325686" cy="246221"/>
            </a:xfrm>
            <a:prstGeom prst="rect">
              <a:avLst/>
            </a:prstGeom>
            <a:noFill/>
          </p:spPr>
          <p:txBody>
            <a:bodyPr wrap="square" lIns="0" tIns="0" rIns="0" bIns="0" rtlCol="0">
              <a:spAutoFit/>
            </a:bodyPr>
            <a:lstStyle/>
            <a:p>
              <a:pPr algn="ctr" rtl="0"/>
              <a:r>
                <a:rPr lang="pt-BR" sz="1600">
                  <a:cs typeface="Helvetica Neue"/>
                </a:rPr>
                <a:t>Instância 1</a:t>
              </a:r>
            </a:p>
          </p:txBody>
        </p:sp>
        <p:sp>
          <p:nvSpPr>
            <p:cNvPr id="15" name="TextBox 14"/>
            <p:cNvSpPr txBox="1"/>
            <p:nvPr/>
          </p:nvSpPr>
          <p:spPr>
            <a:xfrm>
              <a:off x="9867505" y="2792214"/>
              <a:ext cx="1278506" cy="246221"/>
            </a:xfrm>
            <a:prstGeom prst="rect">
              <a:avLst/>
            </a:prstGeom>
            <a:noFill/>
          </p:spPr>
          <p:txBody>
            <a:bodyPr wrap="square" lIns="0" tIns="0" rIns="0" bIns="0" rtlCol="0">
              <a:spAutoFit/>
            </a:bodyPr>
            <a:lstStyle/>
            <a:p>
              <a:pPr algn="ctr" rtl="0"/>
              <a:r>
                <a:rPr lang="pt-BR" sz="1600">
                  <a:cs typeface="Helvetica Neue"/>
                </a:rPr>
                <a:t>Instância 2</a:t>
              </a:r>
            </a:p>
          </p:txBody>
        </p:sp>
        <p:cxnSp>
          <p:nvCxnSpPr>
            <p:cNvPr id="26" name="Straight Connector 25"/>
            <p:cNvCxnSpPr>
              <a:cxnSpLocks/>
              <a:stCxn id="19" idx="0"/>
            </p:cNvCxnSpPr>
            <p:nvPr/>
          </p:nvCxnSpPr>
          <p:spPr>
            <a:xfrm flipV="1">
              <a:off x="8969054" y="3786712"/>
              <a:ext cx="11309" cy="816992"/>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824E4D1-26C3-4347-A00E-0EE6CC806219}"/>
                </a:ext>
              </a:extLst>
            </p:cNvPr>
            <p:cNvSpPr txBox="1"/>
            <p:nvPr/>
          </p:nvSpPr>
          <p:spPr>
            <a:xfrm>
              <a:off x="7924984" y="5240651"/>
              <a:ext cx="2088139" cy="584775"/>
            </a:xfrm>
            <a:prstGeom prst="rect">
              <a:avLst/>
            </a:prstGeom>
            <a:noFill/>
          </p:spPr>
          <p:txBody>
            <a:bodyPr wrap="square" rtlCol="0">
              <a:spAutoFit/>
            </a:bodyPr>
            <a:lstStyle/>
            <a:p>
              <a:pPr algn="ctr" rtl="0"/>
              <a:r>
                <a:rPr lang="pt-BR" sz="1600"/>
                <a:t>Volume do </a:t>
              </a:r>
              <a:r>
                <a:rPr lang="en-US" sz="1600" dirty="0"/>
                <a:t/>
              </a:r>
              <a:br>
                <a:rPr lang="en-US" sz="1600" dirty="0"/>
              </a:br>
              <a:r>
                <a:rPr lang="pt-BR" sz="1600"/>
                <a:t>EBS</a:t>
              </a:r>
            </a:p>
          </p:txBody>
        </p:sp>
        <p:pic>
          <p:nvPicPr>
            <p:cNvPr id="18"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14603" y="3072668"/>
              <a:ext cx="731520" cy="731520"/>
            </a:xfrm>
            <a:prstGeom prst="rect">
              <a:avLst/>
            </a:prstGeom>
          </p:spPr>
        </p:pic>
        <p:pic>
          <p:nvPicPr>
            <p:cNvPr id="20"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29502" y="3052543"/>
              <a:ext cx="731520" cy="731520"/>
            </a:xfrm>
            <a:prstGeom prst="rect">
              <a:avLst/>
            </a:prstGeom>
          </p:spPr>
        </p:pic>
        <p:pic>
          <p:nvPicPr>
            <p:cNvPr id="19" name="Graphic 22">
              <a:extLst>
                <a:ext uri="{FF2B5EF4-FFF2-40B4-BE49-F238E27FC236}">
                  <a16:creationId xmlns:a16="http://schemas.microsoft.com/office/drawing/2014/main" id="{8FAEFF52-3A30-4B51-9322-D146E5873F9F}"/>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8649014" y="4603704"/>
              <a:ext cx="640080" cy="640080"/>
            </a:xfrm>
            <a:prstGeom prst="rect">
              <a:avLst/>
            </a:prstGeom>
          </p:spPr>
        </p:pic>
        <p:sp>
          <p:nvSpPr>
            <p:cNvPr id="17" name="Rectangle 16">
              <a:extLst>
                <a:ext uri="{FF2B5EF4-FFF2-40B4-BE49-F238E27FC236}">
                  <a16:creationId xmlns:a16="http://schemas.microsoft.com/office/drawing/2014/main" id="{F165D5E1-C9C9-4A2C-96AF-2D9ACB64FF2A}"/>
                </a:ext>
              </a:extLst>
            </p:cNvPr>
            <p:cNvSpPr/>
            <p:nvPr/>
          </p:nvSpPr>
          <p:spPr>
            <a:xfrm>
              <a:off x="7196340" y="1411941"/>
              <a:ext cx="4841600" cy="482604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rtlCol="0"/>
            <a:lstStyle/>
            <a:p>
              <a:pPr rtl="0" eaLnBrk="1" fontAlgn="auto" hangingPunct="1">
                <a:spcBef>
                  <a:spcPts val="0"/>
                </a:spcBef>
                <a:spcAft>
                  <a:spcPts val="0"/>
                </a:spcAft>
                <a:defRPr/>
              </a:pPr>
              <a:r>
                <a:rPr lang="pt-BR" sz="1600">
                  <a:solidFill>
                    <a:sysClr val="windowText" lastClr="000000"/>
                  </a:solidFill>
                  <a:latin typeface="Amazon Ember" panose="02000000000000000000" pitchFamily="2" charset="0"/>
                </a:rPr>
                <a:t>Nuvem AWS</a:t>
              </a:r>
            </a:p>
          </p:txBody>
        </p:sp>
        <p:pic>
          <p:nvPicPr>
            <p:cNvPr id="21" name="Graphic 11">
              <a:extLst>
                <a:ext uri="{FF2B5EF4-FFF2-40B4-BE49-F238E27FC236}">
                  <a16:creationId xmlns:a16="http://schemas.microsoft.com/office/drawing/2014/main" id="{103F1971-40B0-4B66-9ACE-A54635EC959E}"/>
                </a:ext>
                <a:ext uri="{C183D7F6-B498-43B3-948B-1728B52AA6E4}">
                  <adec:decorative xmlns:adec="http://schemas.microsoft.com/office/drawing/2017/decorative" xmlns=""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196340" y="1415847"/>
              <a:ext cx="330200" cy="330200"/>
            </a:xfrm>
            <a:prstGeom prst="rect">
              <a:avLst/>
            </a:prstGeom>
          </p:spPr>
        </p:pic>
        <p:sp>
          <p:nvSpPr>
            <p:cNvPr id="22" name="Rectangle 21">
              <a:extLst>
                <a:ext uri="{FF2B5EF4-FFF2-40B4-BE49-F238E27FC236}">
                  <a16:creationId xmlns:a16="http://schemas.microsoft.com/office/drawing/2014/main" id="{8E8A2938-2A86-484B-BE32-AD1CFA09F2C7}"/>
                </a:ext>
              </a:extLst>
            </p:cNvPr>
            <p:cNvSpPr/>
            <p:nvPr/>
          </p:nvSpPr>
          <p:spPr>
            <a:xfrm>
              <a:off x="7526540" y="1864411"/>
              <a:ext cx="4289798" cy="417461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rtlCol="0"/>
            <a:lstStyle/>
            <a:p>
              <a:pPr rtl="0" eaLnBrk="1" fontAlgn="auto" hangingPunct="1">
                <a:spcBef>
                  <a:spcPts val="0"/>
                </a:spcBef>
                <a:spcAft>
                  <a:spcPts val="0"/>
                </a:spcAft>
                <a:defRPr/>
              </a:pPr>
              <a:r>
                <a:rPr lang="pt-BR" sz="1600">
                  <a:solidFill>
                    <a:schemeClr val="accent3"/>
                  </a:solidFill>
                  <a:latin typeface="Amazon Ember" panose="02000000000000000000" pitchFamily="2" charset="0"/>
                </a:rPr>
                <a:t>Região</a:t>
              </a:r>
            </a:p>
          </p:txBody>
        </p:sp>
        <p:pic>
          <p:nvPicPr>
            <p:cNvPr id="23" name="Graphic 48">
              <a:extLst>
                <a:ext uri="{FF2B5EF4-FFF2-40B4-BE49-F238E27FC236}">
                  <a16:creationId xmlns:a16="http://schemas.microsoft.com/office/drawing/2014/main" id="{B58A7C82-697F-4506-938F-46055EE2BB45}"/>
                </a:ext>
                <a:ext uri="{C183D7F6-B498-43B3-948B-1728B52AA6E4}">
                  <adec:decorative xmlns:adec="http://schemas.microsoft.com/office/drawing/2017/decorative" xmlns=""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26540" y="1864412"/>
              <a:ext cx="330200" cy="330200"/>
            </a:xfrm>
            <a:prstGeom prst="rect">
              <a:avLst/>
            </a:prstGeom>
          </p:spPr>
        </p:pic>
        <p:sp>
          <p:nvSpPr>
            <p:cNvPr id="24" name="Rectangle 23">
              <a:extLst>
                <a:ext uri="{FF2B5EF4-FFF2-40B4-BE49-F238E27FC236}">
                  <a16:creationId xmlns:a16="http://schemas.microsoft.com/office/drawing/2014/main" id="{B2D02F4E-EF01-4A85-A844-DA7E07F49481}"/>
                </a:ext>
              </a:extLst>
            </p:cNvPr>
            <p:cNvSpPr/>
            <p:nvPr/>
          </p:nvSpPr>
          <p:spPr>
            <a:xfrm>
              <a:off x="7856582" y="2213565"/>
              <a:ext cx="3744375" cy="360765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rtlCol="0"/>
            <a:lstStyle/>
            <a:p>
              <a:pPr algn="ctr" rtl="0" eaLnBrk="1" fontAlgn="auto" hangingPunct="1">
                <a:spcBef>
                  <a:spcPts val="0"/>
                </a:spcBef>
                <a:spcAft>
                  <a:spcPts val="0"/>
                </a:spcAft>
                <a:defRPr/>
              </a:pPr>
              <a:r>
                <a:rPr lang="pt-BR" sz="1600">
                  <a:solidFill>
                    <a:schemeClr val="accent3"/>
                  </a:solidFill>
                  <a:latin typeface="Amazon Ember" panose="02000000000000000000" pitchFamily="2" charset="0"/>
                </a:rPr>
                <a:t>Zona de disponibilidade</a:t>
              </a:r>
            </a:p>
          </p:txBody>
        </p:sp>
        <p:sp>
          <p:nvSpPr>
            <p:cNvPr id="27" name="TextBox 26">
              <a:extLst>
                <a:ext uri="{FF2B5EF4-FFF2-40B4-BE49-F238E27FC236}">
                  <a16:creationId xmlns:a16="http://schemas.microsoft.com/office/drawing/2014/main" id="{05DE0483-76ED-408E-9DB5-61E621F63B7C}"/>
                </a:ext>
              </a:extLst>
            </p:cNvPr>
            <p:cNvSpPr txBox="1"/>
            <p:nvPr/>
          </p:nvSpPr>
          <p:spPr>
            <a:xfrm>
              <a:off x="8905351" y="3874529"/>
              <a:ext cx="1702708" cy="338554"/>
            </a:xfrm>
            <a:prstGeom prst="rect">
              <a:avLst/>
            </a:prstGeom>
            <a:noFill/>
          </p:spPr>
          <p:txBody>
            <a:bodyPr wrap="square" rtlCol="0">
              <a:spAutoFit/>
            </a:bodyPr>
            <a:lstStyle/>
            <a:p>
              <a:pPr algn="ctr" rtl="0">
                <a:defRPr/>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Host físico</a:t>
              </a:r>
            </a:p>
          </p:txBody>
        </p:sp>
        <p:sp>
          <p:nvSpPr>
            <p:cNvPr id="28" name="TextBox 27">
              <a:extLst>
                <a:ext uri="{FF2B5EF4-FFF2-40B4-BE49-F238E27FC236}">
                  <a16:creationId xmlns:a16="http://schemas.microsoft.com/office/drawing/2014/main" id="{26821204-5C2E-8F42-8809-A78D5A1BBBF3}"/>
                </a:ext>
              </a:extLst>
            </p:cNvPr>
            <p:cNvSpPr txBox="1"/>
            <p:nvPr/>
          </p:nvSpPr>
          <p:spPr>
            <a:xfrm>
              <a:off x="9453530" y="5237518"/>
              <a:ext cx="2088139" cy="584775"/>
            </a:xfrm>
            <a:prstGeom prst="rect">
              <a:avLst/>
            </a:prstGeom>
            <a:noFill/>
          </p:spPr>
          <p:txBody>
            <a:bodyPr wrap="square" rtlCol="0">
              <a:spAutoFit/>
            </a:bodyPr>
            <a:lstStyle/>
            <a:p>
              <a:pPr algn="ctr" rtl="0"/>
              <a:r>
                <a:rPr lang="pt-BR" sz="1600"/>
                <a:t>Volume do </a:t>
              </a:r>
              <a:r>
                <a:rPr lang="en-US" sz="1600" dirty="0"/>
                <a:t/>
              </a:r>
              <a:br>
                <a:rPr lang="en-US" sz="1600" dirty="0"/>
              </a:br>
              <a:r>
                <a:rPr lang="pt-BR" sz="1600"/>
                <a:t>EBS</a:t>
              </a:r>
            </a:p>
          </p:txBody>
        </p:sp>
        <p:pic>
          <p:nvPicPr>
            <p:cNvPr id="29" name="Graphic 22">
              <a:extLst>
                <a:ext uri="{FF2B5EF4-FFF2-40B4-BE49-F238E27FC236}">
                  <a16:creationId xmlns:a16="http://schemas.microsoft.com/office/drawing/2014/main" id="{B5F52B15-7A09-7141-8D9E-E7F03372015B}"/>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10177560" y="4600571"/>
              <a:ext cx="640080" cy="640080"/>
            </a:xfrm>
            <a:prstGeom prst="rect">
              <a:avLst/>
            </a:prstGeom>
          </p:spPr>
        </p:pic>
        <p:cxnSp>
          <p:nvCxnSpPr>
            <p:cNvPr id="30" name="Straight Connector 29">
              <a:extLst>
                <a:ext uri="{FF2B5EF4-FFF2-40B4-BE49-F238E27FC236}">
                  <a16:creationId xmlns:a16="http://schemas.microsoft.com/office/drawing/2014/main" id="{79E6EE69-2165-B446-9833-9FF560F939C2}"/>
                </a:ext>
              </a:extLst>
            </p:cNvPr>
            <p:cNvCxnSpPr>
              <a:cxnSpLocks/>
            </p:cNvCxnSpPr>
            <p:nvPr/>
          </p:nvCxnSpPr>
          <p:spPr>
            <a:xfrm flipV="1">
              <a:off x="10495262" y="3767459"/>
              <a:ext cx="11309" cy="816992"/>
            </a:xfrm>
            <a:prstGeom prst="line">
              <a:avLst/>
            </a:prstGeom>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1705967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Tipos de volume Amazon EBS compatíveis com SSD</a:t>
            </a:r>
          </a:p>
        </p:txBody>
      </p:sp>
      <p:sp>
        <p:nvSpPr>
          <p:cNvPr id="22" name="Content Placeholder 21">
            <a:extLst>
              <a:ext uri="{FF2B5EF4-FFF2-40B4-BE49-F238E27FC236}">
                <a16:creationId xmlns:a16="http://schemas.microsoft.com/office/drawing/2014/main" id="{4450B508-47C1-4344-B7EE-F74E819D3DD1}"/>
              </a:ext>
            </a:extLst>
          </p:cNvPr>
          <p:cNvSpPr>
            <a:spLocks noGrp="1"/>
          </p:cNvSpPr>
          <p:nvPr>
            <p:ph idx="1"/>
          </p:nvPr>
        </p:nvSpPr>
        <p:spPr>
          <a:xfrm>
            <a:off x="781976" y="1434045"/>
            <a:ext cx="9733624" cy="743538"/>
          </a:xfrm>
        </p:spPr>
        <p:txBody>
          <a:bodyPr rtlCol="0"/>
          <a:lstStyle/>
          <a:p>
            <a:pPr marL="0" indent="0" rtl="0">
              <a:buNone/>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Os volumes compatíveis com SSD do Amazon EBS </a:t>
            </a:r>
            <a:r>
              <a:rPr lang="pt-BR" sz="2400">
                <a:latin typeface="+mn-lt"/>
              </a:rPr>
              <a:t>são adequados para casos de uso em que o foco da performance está no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IOPS</a:t>
            </a:r>
            <a:r>
              <a:rPr lang="pt-BR" sz="2400">
                <a:latin typeface="+mn-lt"/>
              </a:rPr>
              <a:t>.</a:t>
            </a:r>
          </a:p>
        </p:txBody>
      </p:sp>
      <p:graphicFrame>
        <p:nvGraphicFramePr>
          <p:cNvPr id="17" name="Table Placeholder 3">
            <a:extLst>
              <a:ext uri="{FF2B5EF4-FFF2-40B4-BE49-F238E27FC236}">
                <a16:creationId xmlns:a16="http://schemas.microsoft.com/office/drawing/2014/main" id="{58A76E11-C2A9-CF45-890D-3286F5AC4BB1}"/>
              </a:ext>
            </a:extLst>
          </p:cNvPr>
          <p:cNvGraphicFramePr>
            <a:graphicFrameLocks/>
          </p:cNvGraphicFramePr>
          <p:nvPr>
            <p:extLst>
              <p:ext uri="{D42A27DB-BD31-4B8C-83A1-F6EECF244321}">
                <p14:modId xmlns:p14="http://schemas.microsoft.com/office/powerpoint/2010/main" val="634774970"/>
              </p:ext>
            </p:extLst>
          </p:nvPr>
        </p:nvGraphicFramePr>
        <p:xfrm>
          <a:off x="781976" y="2260852"/>
          <a:ext cx="10628048" cy="4012229"/>
        </p:xfrm>
        <a:graphic>
          <a:graphicData uri="http://schemas.openxmlformats.org/drawingml/2006/table">
            <a:tbl>
              <a:tblPr firstRow="1" bandRow="1"/>
              <a:tblGrid>
                <a:gridCol w="1355461">
                  <a:extLst>
                    <a:ext uri="{9D8B030D-6E8A-4147-A177-3AD203B41FA5}">
                      <a16:colId xmlns:a16="http://schemas.microsoft.com/office/drawing/2014/main" val="20000"/>
                    </a:ext>
                  </a:extLst>
                </a:gridCol>
                <a:gridCol w="4743450">
                  <a:extLst>
                    <a:ext uri="{9D8B030D-6E8A-4147-A177-3AD203B41FA5}">
                      <a16:colId xmlns:a16="http://schemas.microsoft.com/office/drawing/2014/main" val="20001"/>
                    </a:ext>
                  </a:extLst>
                </a:gridCol>
                <a:gridCol w="4529137">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endPar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SSD de uso geral (gp2)</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SSD de IOPS provisionadas (io1)</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51809">
                <a:tc>
                  <a:txBody>
                    <a:bodyPr/>
                    <a:lstStyle/>
                    <a:p>
                      <a:pPr algn="ctr" rtl="0" fontAlgn="t"/>
                      <a:endParaRPr lang="en-US" sz="16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t"/>
                      <a:r>
                        <a:rPr lang="pt-BR" sz="1600" b="0" i="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Descrição</a:t>
                      </a:r>
                    </a:p>
                  </a:txBody>
                  <a:tcPr marR="47625" marT="47625" marB="47625">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solidFill>
                  </a:tcPr>
                </a:tc>
                <a:tc>
                  <a:txBody>
                    <a:bodyPr/>
                    <a:lstStyle/>
                    <a:p>
                      <a:pPr rtl="0" fontAlgn="t"/>
                      <a:endParaRPr lang="en-US" sz="1600" b="0" i="0" dirty="0">
                        <a:solidFill>
                          <a:schemeClr val="tx1"/>
                        </a:solidFill>
                        <a:effectLst/>
                        <a:latin typeface="+mn-lt"/>
                        <a:ea typeface="Amazon Ember Light" panose="020B0403020204020204" pitchFamily="34" charset="0"/>
                        <a:cs typeface="Amazon Ember Light" panose="020B0403020204020204" pitchFamily="34" charset="0"/>
                      </a:endParaRPr>
                    </a:p>
                    <a:p>
                      <a:pPr rtl="0" fontAlgn="t"/>
                      <a:r>
                        <a:rPr lang="pt-BR" sz="1600" b="0" i="0">
                          <a:solidFill>
                            <a:schemeClr val="tx1"/>
                          </a:solidFill>
                          <a:effectLst/>
                          <a:latin typeface="+mn-lt"/>
                          <a:ea typeface="Amazon Ember Light" panose="020B0403020204020204" pitchFamily="34" charset="0"/>
                          <a:cs typeface="Amazon Ember Light" panose="020B0403020204020204" pitchFamily="34" charset="0"/>
                        </a:rPr>
                        <a:t>Equilibra preço e performance para uma ampla variedade de cargas de trabalho</a:t>
                      </a:r>
                    </a:p>
                  </a:txBody>
                  <a:tcPr marR="47625" marT="47625" marB="47625">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rtl="0" fontAlgn="t"/>
                      <a:endParaRPr lang="en-US" sz="1600" b="0" i="0" dirty="0">
                        <a:solidFill>
                          <a:schemeClr val="tx1"/>
                        </a:solidFill>
                        <a:effectLst/>
                        <a:latin typeface="+mn-lt"/>
                        <a:ea typeface="Amazon Ember Light" panose="020B0403020204020204" pitchFamily="34" charset="0"/>
                        <a:cs typeface="Amazon Ember Light" panose="020B0403020204020204" pitchFamily="34" charset="0"/>
                      </a:endParaRPr>
                    </a:p>
                    <a:p>
                      <a:pPr marL="285750" indent="-285750" rtl="0" fontAlgn="t">
                        <a:buFont typeface="Arial" panose="020B0604020202020204" pitchFamily="34" charset="0"/>
                        <a:buChar char="•"/>
                      </a:pPr>
                      <a:r>
                        <a:rPr lang="pt-BR" sz="1600" b="0" i="0">
                          <a:solidFill>
                            <a:schemeClr val="tx1"/>
                          </a:solidFill>
                          <a:effectLst/>
                          <a:latin typeface="+mn-lt"/>
                          <a:ea typeface="Amazon Ember Light" panose="020B0403020204020204" pitchFamily="34" charset="0"/>
                          <a:cs typeface="Amazon Ember Light" panose="020B0403020204020204" pitchFamily="34" charset="0"/>
                        </a:rPr>
                        <a:t>Volume SSD de melhor performance</a:t>
                      </a:r>
                    </a:p>
                    <a:p>
                      <a:pPr marL="285750" indent="-285750" rtl="0" fontAlgn="t">
                        <a:buFont typeface="Arial" panose="020B0604020202020204" pitchFamily="34" charset="0"/>
                        <a:buChar char="•"/>
                      </a:pPr>
                      <a:r>
                        <a:rPr lang="pt-BR" sz="1600" b="0" i="0">
                          <a:solidFill>
                            <a:schemeClr val="tx1"/>
                          </a:solidFill>
                          <a:effectLst/>
                          <a:latin typeface="+mn-lt"/>
                          <a:ea typeface="Amazon Ember Light" panose="020B0403020204020204" pitchFamily="34" charset="0"/>
                          <a:cs typeface="Amazon Ember Light" panose="020B0403020204020204" pitchFamily="34" charset="0"/>
                        </a:rPr>
                        <a:t>Adequado para cargas de trabalho de missão crítica, de baixa latência ou de alta taxa de transferência</a:t>
                      </a:r>
                    </a:p>
                    <a:p>
                      <a:pPr rtl="0" fontAlgn="t"/>
                      <a:endParaRPr lang="en-US" sz="1600" b="0" i="0" dirty="0">
                        <a:solidFill>
                          <a:schemeClr val="tx1"/>
                        </a:solidFill>
                        <a:effectLst/>
                        <a:latin typeface="+mn-lt"/>
                        <a:ea typeface="Amazon Ember Light" panose="020B0403020204020204" pitchFamily="34" charset="0"/>
                        <a:cs typeface="Amazon Ember Light" panose="020B0403020204020204" pitchFamily="34" charset="0"/>
                      </a:endParaRPr>
                    </a:p>
                  </a:txBody>
                  <a:tcPr marR="47625" marT="47625" marB="4762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p>
                      <a:pPr algn="ctr" rtl="0" fontAlgn="t"/>
                      <a:endParaRPr lang="en-US" sz="16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t"/>
                      <a:r>
                        <a:rPr lang="pt-BR" sz="1600" b="0" i="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Casos de uso</a:t>
                      </a:r>
                    </a:p>
                  </a:txBody>
                  <a:tcPr marR="47625" marT="47625" marB="47625">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solidFill>
                  </a:tcPr>
                </a:tc>
                <a:tc>
                  <a:txBody>
                    <a:bodyPr/>
                    <a:lstStyle/>
                    <a:p>
                      <a:pPr marL="166688" marR="0" lvl="0" indent="-166688"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endParaRP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mn-lt"/>
                          <a:ea typeface="Amazon Ember Light" panose="020B0403020204020204" pitchFamily="34" charset="0"/>
                          <a:cs typeface="Amazon Ember Light" panose="020B0403020204020204" pitchFamily="34" charset="0"/>
                        </a:rPr>
                        <a:t>Recomendado para a maioria das cargas de trabalho</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mn-lt"/>
                          <a:ea typeface="Amazon Ember Light" panose="020B0403020204020204" pitchFamily="34" charset="0"/>
                          <a:cs typeface="Amazon Ember Light" panose="020B0403020204020204" pitchFamily="34" charset="0"/>
                        </a:rPr>
                        <a:t>Pode ser um volume de inicialização</a:t>
                      </a:r>
                    </a:p>
                  </a:txBody>
                  <a:tcPr marR="47625" marT="47625" marB="47625">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p>
                      <a:pPr marL="166688" marR="0" lvl="0" indent="-166688"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endParaRP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mn-lt"/>
                          <a:ea typeface="Amazon Ember Light" panose="020B0403020204020204" pitchFamily="34" charset="0"/>
                          <a:cs typeface="Amazon Ember Light" panose="020B0403020204020204" pitchFamily="34" charset="0"/>
                        </a:rPr>
                        <a:t>Aplicações essenciais de negócios que exigem performance de IOPS sustentada</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mn-lt"/>
                          <a:ea typeface="Amazon Ember Light" panose="020B0403020204020204" pitchFamily="34" charset="0"/>
                          <a:cs typeface="Amazon Ember Light" panose="020B0403020204020204" pitchFamily="34" charset="0"/>
                        </a:rPr>
                        <a:t>Cargas de trabalho de banco de dados grandes</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mn-lt"/>
                          <a:ea typeface="Amazon Ember Light" panose="020B0403020204020204" pitchFamily="34" charset="0"/>
                          <a:cs typeface="Amazon Ember Light" panose="020B0403020204020204" pitchFamily="34" charset="0"/>
                        </a:rPr>
                        <a:t>Cargas de trabalho transacionais</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mn-lt"/>
                          <a:ea typeface="Amazon Ember Light" panose="020B0403020204020204" pitchFamily="34" charset="0"/>
                          <a:cs typeface="Amazon Ember Light" panose="020B0403020204020204" pitchFamily="34" charset="0"/>
                        </a:rPr>
                        <a:t>Pode ser um volume de inicialização</a:t>
                      </a:r>
                    </a:p>
                  </a:txBody>
                  <a:tcPr marR="47625" marT="47625" marB="476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2754694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9383806" cy="474119"/>
          </a:xfrm>
        </p:spPr>
        <p:txBody>
          <a:bodyPr rtlCol="0"/>
          <a:lstStyle/>
          <a:p>
            <a:pPr rtl="0"/>
            <a:r>
              <a:rPr lang="pt-BR"/>
              <a:t>Tipos de volume compatíveis com HDD do Amazon EBS</a:t>
            </a:r>
          </a:p>
        </p:txBody>
      </p:sp>
      <p:sp>
        <p:nvSpPr>
          <p:cNvPr id="22" name="Content Placeholder 21">
            <a:extLst>
              <a:ext uri="{FF2B5EF4-FFF2-40B4-BE49-F238E27FC236}">
                <a16:creationId xmlns:a16="http://schemas.microsoft.com/office/drawing/2014/main" id="{4450B508-47C1-4344-B7EE-F74E819D3DD1}"/>
              </a:ext>
            </a:extLst>
          </p:cNvPr>
          <p:cNvSpPr>
            <a:spLocks noGrp="1"/>
          </p:cNvSpPr>
          <p:nvPr>
            <p:ph idx="1"/>
          </p:nvPr>
        </p:nvSpPr>
        <p:spPr>
          <a:xfrm>
            <a:off x="781976" y="1217033"/>
            <a:ext cx="10990924" cy="474119"/>
          </a:xfrm>
        </p:spPr>
        <p:txBody>
          <a:bodyPr rtlCol="0"/>
          <a:lstStyle/>
          <a:p>
            <a:pPr marL="0" indent="0" rtl="0">
              <a:buNone/>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Os volumes compatíveis com HDD do Amazon EBS</a:t>
            </a:r>
            <a:r>
              <a:rPr lang="pt-BR" sz="2400">
                <a:latin typeface="+mn-lt"/>
                <a:ea typeface="Amazon Ember" panose="020B0603020204020204" pitchFamily="34" charset="0"/>
                <a:cs typeface="Amazon Ember" panose="020B0603020204020204" pitchFamily="34" charset="0"/>
              </a:rPr>
              <a:t> funcionarão bem </a:t>
            </a:r>
            <a:r>
              <a:rPr lang="pt-BR" sz="2400">
                <a:latin typeface="+mn-lt"/>
              </a:rPr>
              <a:t>quando o foco estiver na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taxa de transferência</a:t>
            </a:r>
            <a:r>
              <a:rPr lang="pt-BR" sz="2400">
                <a:latin typeface="+mn-lt"/>
              </a:rPr>
              <a:t>.</a:t>
            </a:r>
          </a:p>
        </p:txBody>
      </p:sp>
      <p:graphicFrame>
        <p:nvGraphicFramePr>
          <p:cNvPr id="17" name="Table Placeholder 3">
            <a:extLst>
              <a:ext uri="{FF2B5EF4-FFF2-40B4-BE49-F238E27FC236}">
                <a16:creationId xmlns:a16="http://schemas.microsoft.com/office/drawing/2014/main" id="{58A76E11-C2A9-CF45-890D-3286F5AC4BB1}"/>
              </a:ext>
            </a:extLst>
          </p:cNvPr>
          <p:cNvGraphicFramePr>
            <a:graphicFrameLocks/>
          </p:cNvGraphicFramePr>
          <p:nvPr>
            <p:extLst>
              <p:ext uri="{D42A27DB-BD31-4B8C-83A1-F6EECF244321}">
                <p14:modId xmlns:p14="http://schemas.microsoft.com/office/powerpoint/2010/main" val="3066613386"/>
              </p:ext>
            </p:extLst>
          </p:nvPr>
        </p:nvGraphicFramePr>
        <p:xfrm>
          <a:off x="781976" y="2120116"/>
          <a:ext cx="10628048" cy="4012229"/>
        </p:xfrm>
        <a:graphic>
          <a:graphicData uri="http://schemas.openxmlformats.org/drawingml/2006/table">
            <a:tbl>
              <a:tblPr firstRow="1" bandRow="1"/>
              <a:tblGrid>
                <a:gridCol w="1355461">
                  <a:extLst>
                    <a:ext uri="{9D8B030D-6E8A-4147-A177-3AD203B41FA5}">
                      <a16:colId xmlns:a16="http://schemas.microsoft.com/office/drawing/2014/main" val="20000"/>
                    </a:ext>
                  </a:extLst>
                </a:gridCol>
                <a:gridCol w="4743450">
                  <a:extLst>
                    <a:ext uri="{9D8B030D-6E8A-4147-A177-3AD203B41FA5}">
                      <a16:colId xmlns:a16="http://schemas.microsoft.com/office/drawing/2014/main" val="20001"/>
                    </a:ext>
                  </a:extLst>
                </a:gridCol>
                <a:gridCol w="4529137">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endPar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r>
                        <a:rPr lang="pt-BR" sz="1600" b="0" i="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HDD com taxa de transferência otimizada (st1)</a:t>
                      </a:r>
                    </a:p>
                  </a:txBody>
                  <a:tcPr marR="47625" marT="47625" marB="476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0" fontAlgn="t"/>
                      <a:r>
                        <a:rPr lang="pt-BR" sz="1600" b="0" i="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Cold HDD (sc1)</a:t>
                      </a:r>
                    </a:p>
                  </a:txBody>
                  <a:tcPr marR="47625" marT="47625" marB="476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51809">
                <a:tc>
                  <a:txBody>
                    <a:bodyPr/>
                    <a:lstStyle/>
                    <a:p>
                      <a:pPr algn="ctr" rtl="0" fontAlgn="t"/>
                      <a:endParaRPr lang="en-US" sz="16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t"/>
                      <a:r>
                        <a:rPr lang="pt-BR" sz="1600" b="0" i="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Descrição</a:t>
                      </a:r>
                    </a:p>
                  </a:txBody>
                  <a:tcPr marR="47625" marT="47625" marB="47625">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solidFill>
                  </a:tcPr>
                </a:tc>
                <a:tc>
                  <a:txBody>
                    <a:bodyPr/>
                    <a:lstStyle/>
                    <a:p>
                      <a:pPr rtl="0" fontAlgn="t"/>
                      <a:endParaRPr lang="en-US" sz="1600" b="0" i="0" dirty="0">
                        <a:effectLst/>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rtl="0" fontAlgn="t">
                        <a:buFont typeface="Arial" panose="020B0604020202020204" pitchFamily="34" charset="0"/>
                        <a:buChar char="•"/>
                      </a:pPr>
                      <a:r>
                        <a:rPr lang="pt-BR" sz="1600" b="0" i="0">
                          <a:effectLst/>
                          <a:latin typeface="Amazon Ember Light" panose="020B0403020204020204" pitchFamily="34" charset="0"/>
                          <a:ea typeface="Amazon Ember Light" panose="020B0403020204020204" pitchFamily="34" charset="0"/>
                          <a:cs typeface="Amazon Ember Light" panose="020B0403020204020204" pitchFamily="34" charset="0"/>
                        </a:rPr>
                        <a:t>Tipo de volume de baixo custo</a:t>
                      </a:r>
                    </a:p>
                    <a:p>
                      <a:pPr marL="285750" indent="-285750" rtl="0" fontAlgn="t">
                        <a:buFont typeface="Arial" panose="020B0604020202020204" pitchFamily="34" charset="0"/>
                        <a:buChar char="•"/>
                      </a:pPr>
                      <a:r>
                        <a:rPr lang="pt-BR" sz="1600" b="0" i="0">
                          <a:effectLst/>
                          <a:latin typeface="Amazon Ember Light" panose="020B0403020204020204" pitchFamily="34" charset="0"/>
                          <a:ea typeface="Amazon Ember Light" panose="020B0403020204020204" pitchFamily="34" charset="0"/>
                          <a:cs typeface="Amazon Ember Light" panose="020B0403020204020204" pitchFamily="34" charset="0"/>
                        </a:rPr>
                        <a:t>Criada para cargas de trabalho frequentemente acessadas e com alto uso da taxa de transferência</a:t>
                      </a:r>
                    </a:p>
                    <a:p>
                      <a:pPr rtl="0" fontAlgn="t"/>
                      <a:endParaRPr lang="en-US" sz="1600" b="0" i="0" dirty="0">
                        <a:effectLst/>
                        <a:latin typeface="Amazon Ember Light" panose="020B0403020204020204" pitchFamily="34" charset="0"/>
                        <a:ea typeface="Amazon Ember Light" panose="020B0403020204020204" pitchFamily="34" charset="0"/>
                        <a:cs typeface="Amazon Ember Light" panose="020B0403020204020204" pitchFamily="34" charset="0"/>
                      </a:endParaRPr>
                    </a:p>
                  </a:txBody>
                  <a:tcPr marR="47625" marT="47625" marB="47625">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rtl="0" fontAlgn="t"/>
                      <a:endParaRPr lang="en-US" sz="1600" b="0" i="0" dirty="0">
                        <a:effectLst/>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rtl="0" fontAlgn="t">
                        <a:buFont typeface="Arial" panose="020B0604020202020204" pitchFamily="34" charset="0"/>
                        <a:buChar char="•"/>
                      </a:pPr>
                      <a:r>
                        <a:rPr lang="pt-BR" sz="1600" b="0" i="0">
                          <a:effectLst/>
                          <a:latin typeface="Amazon Ember Light" panose="020B0403020204020204" pitchFamily="34" charset="0"/>
                          <a:ea typeface="Amazon Ember Light" panose="020B0403020204020204" pitchFamily="34" charset="0"/>
                          <a:cs typeface="Amazon Ember Light" panose="020B0403020204020204" pitchFamily="34" charset="0"/>
                        </a:rPr>
                        <a:t>Volume de HDD de menor custo</a:t>
                      </a:r>
                    </a:p>
                    <a:p>
                      <a:pPr marL="285750" indent="-285750" rtl="0" fontAlgn="t">
                        <a:buFont typeface="Arial" panose="020B0604020202020204" pitchFamily="34" charset="0"/>
                        <a:buChar char="•"/>
                      </a:pPr>
                      <a:r>
                        <a:rPr lang="pt-BR" sz="1600" b="0" i="0">
                          <a:effectLst/>
                          <a:latin typeface="Amazon Ember Light" panose="020B0403020204020204" pitchFamily="34" charset="0"/>
                          <a:ea typeface="Amazon Ember Light" panose="020B0403020204020204" pitchFamily="34" charset="0"/>
                          <a:cs typeface="Amazon Ember Light" panose="020B0403020204020204" pitchFamily="34" charset="0"/>
                        </a:rPr>
                        <a:t>Projetado para cargas de trabalho acessadas com menos frequência</a:t>
                      </a:r>
                    </a:p>
                  </a:txBody>
                  <a:tcPr marR="47625" marT="47625" marB="4762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p>
                      <a:pPr algn="ctr" rtl="0" fontAlgn="t"/>
                      <a:endParaRPr lang="en-US" sz="16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t"/>
                      <a:r>
                        <a:rPr lang="pt-BR" sz="1600" b="0" i="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Casos de uso</a:t>
                      </a:r>
                    </a:p>
                  </a:txBody>
                  <a:tcPr marR="47625" marT="47625" marB="47625">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solidFill>
                  </a:tcPr>
                </a:tc>
                <a:tc>
                  <a:txBody>
                    <a:bodyPr/>
                    <a:lstStyle/>
                    <a:p>
                      <a:pPr marL="166688" marR="0" lvl="0" indent="-166688"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444444"/>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Cargas de trabalho de streaming</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Big data</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Data warehouses</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Processamento de logs</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Não pode ser um volume de inicialização</a:t>
                      </a:r>
                    </a:p>
                  </a:txBody>
                  <a:tcPr marR="47625" marT="47625" marB="47625">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p>
                      <a:pPr marL="166688" marR="0" lvl="0" indent="-166688"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444444"/>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Armazenamento focado na taxa de transferência para grandes volumes de dados acessados raramente</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Casos de uso nos quais o menor custo de armazenamento é importante</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lang="pt-BR" sz="1600" b="0" i="0" u="none" strike="noStrike" kern="1200" cap="none" spc="0" normalizeH="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Não pode ser um volume de inicialização</a:t>
                      </a:r>
                    </a:p>
                  </a:txBody>
                  <a:tcPr marR="47625" marT="47625" marB="476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3864972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8E52-E711-D845-88F0-851AC25FAC52}"/>
              </a:ext>
            </a:extLst>
          </p:cNvPr>
          <p:cNvSpPr>
            <a:spLocks noGrp="1"/>
          </p:cNvSpPr>
          <p:nvPr>
            <p:ph type="title"/>
          </p:nvPr>
        </p:nvSpPr>
        <p:spPr/>
        <p:txBody>
          <a:bodyPr rtlCol="0"/>
          <a:lstStyle/>
          <a:p>
            <a:pPr rtl="0"/>
            <a:r>
              <a:rPr lang="pt-BR" sz="3600"/>
              <a:t>Instâncias otimizadas para o Amazon EBS</a:t>
            </a:r>
          </a:p>
        </p:txBody>
      </p:sp>
      <p:sp>
        <p:nvSpPr>
          <p:cNvPr id="7" name="Content Placeholder 6">
            <a:extLst>
              <a:ext uri="{FF2B5EF4-FFF2-40B4-BE49-F238E27FC236}">
                <a16:creationId xmlns:a16="http://schemas.microsoft.com/office/drawing/2014/main" id="{C53A80FA-2307-E84A-9361-67C8FE753539}"/>
              </a:ext>
            </a:extLst>
          </p:cNvPr>
          <p:cNvSpPr>
            <a:spLocks noGrp="1"/>
          </p:cNvSpPr>
          <p:nvPr>
            <p:ph idx="1"/>
          </p:nvPr>
        </p:nvSpPr>
        <p:spPr>
          <a:xfrm>
            <a:off x="419099" y="1535086"/>
            <a:ext cx="6654614" cy="4648788"/>
          </a:xfrm>
        </p:spPr>
        <p:txBody>
          <a:bodyPr rtlCol="0"/>
          <a:lstStyle/>
          <a:p>
            <a:pPr rtl="0"/>
            <a:r>
              <a:rPr lang="pt-BR" sz="2000"/>
              <a:t>Alguns tipos de instância do EC2 podem ser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otimizados para o EBS</a:t>
            </a:r>
            <a:endParaRPr lang="en-AU" sz="2000" dirty="0">
              <a:latin typeface="Amazon Ember" panose="020B0603020204020204" pitchFamily="34" charset="0"/>
              <a:ea typeface="Amazon Ember" panose="020B0603020204020204" pitchFamily="34" charset="0"/>
              <a:cs typeface="Amazon Ember" panose="020B0603020204020204" pitchFamily="34" charset="0"/>
            </a:endParaRPr>
          </a:p>
          <a:p>
            <a:pPr lvl="3" rtl="0"/>
            <a:endParaRPr lang="en-AU" sz="1100" dirty="0"/>
          </a:p>
          <a:p>
            <a:pPr rtl="0"/>
            <a:r>
              <a:rPr lang="pt-BR" sz="2000"/>
              <a:t>Benefícios: </a:t>
            </a:r>
          </a:p>
          <a:p>
            <a:pPr lvl="1" rtl="0"/>
            <a:r>
              <a:rPr lang="pt-BR" sz="1600"/>
              <a:t>Fornece uma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conexão de rede dedicada</a:t>
            </a:r>
            <a:r>
              <a:rPr lang="pt-BR" sz="1600"/>
              <a:t> ao volume do EBS</a:t>
            </a:r>
          </a:p>
          <a:p>
            <a:pPr lvl="1" rtl="0"/>
            <a:r>
              <a:rPr lang="pt-BR" sz="1600"/>
              <a:t>Melhora a performance de E/S</a:t>
            </a:r>
          </a:p>
          <a:p>
            <a:pPr lvl="1" rtl="0"/>
            <a:r>
              <a:rPr lang="pt-BR" sz="1600"/>
              <a:t>Melhorias na performance serão obtidas se você usar um tipo de instância baseado em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Nitro System </a:t>
            </a:r>
            <a:r>
              <a:rPr lang="pt-BR" sz="1600">
                <a:latin typeface="+mn-lt"/>
                <a:ea typeface="Amazon Ember" panose="020B0603020204020204" pitchFamily="34" charset="0"/>
                <a:cs typeface="Amazon Ember" panose="020B0603020204020204" pitchFamily="34" charset="0"/>
              </a:rPr>
              <a:t>do Amazon EC2</a:t>
            </a:r>
          </a:p>
          <a:p>
            <a:pPr lvl="3" rtl="0"/>
            <a:endParaRPr lang="en-AU" sz="1100" dirty="0"/>
          </a:p>
          <a:p>
            <a:pPr rtl="0"/>
            <a:r>
              <a:rPr lang="pt-BR" sz="2000"/>
              <a:t>Uso: </a:t>
            </a:r>
          </a:p>
          <a:p>
            <a:pPr lvl="1" rtl="0"/>
            <a:r>
              <a:rPr lang="pt-BR" sz="1600"/>
              <a:t>Para tipos de instância otimizados para o EBS, a otimização é habilitada por padrão</a:t>
            </a:r>
          </a:p>
          <a:p>
            <a:pPr lvl="1" rtl="0"/>
            <a:r>
              <a:rPr lang="pt-BR" sz="1600"/>
              <a:t>Para outros tipos de instâncias compatíveis, a otimização deve ser habilitada manualmente</a:t>
            </a:r>
          </a:p>
        </p:txBody>
      </p:sp>
      <p:grpSp>
        <p:nvGrpSpPr>
          <p:cNvPr id="6" name="Group 5" descr="wo instances exist on a single physical host, each attached to it's own EBS volume. All four of these objects exist in a single Availability Zone. The second instance uses a dedicated network connection to connect to its EBS volume.&#10;">
            <a:extLst>
              <a:ext uri="{FF2B5EF4-FFF2-40B4-BE49-F238E27FC236}">
                <a16:creationId xmlns:a16="http://schemas.microsoft.com/office/drawing/2014/main" id="{350E6175-08FE-D348-8692-92F3EF7B7EFF}"/>
              </a:ext>
            </a:extLst>
          </p:cNvPr>
          <p:cNvGrpSpPr/>
          <p:nvPr/>
        </p:nvGrpSpPr>
        <p:grpSpPr>
          <a:xfrm>
            <a:off x="7129715" y="1341911"/>
            <a:ext cx="4759300" cy="5035139"/>
            <a:chOff x="7013603" y="1341911"/>
            <a:chExt cx="4759300" cy="5035139"/>
          </a:xfrm>
        </p:grpSpPr>
        <p:grpSp>
          <p:nvGrpSpPr>
            <p:cNvPr id="34" name="Group 33">
              <a:extLst>
                <a:ext uri="{FF2B5EF4-FFF2-40B4-BE49-F238E27FC236}">
                  <a16:creationId xmlns:a16="http://schemas.microsoft.com/office/drawing/2014/main" id="{6BF1CDB4-1B03-0540-8810-F9DF31A736E5}"/>
                </a:ext>
              </a:extLst>
            </p:cNvPr>
            <p:cNvGrpSpPr/>
            <p:nvPr/>
          </p:nvGrpSpPr>
          <p:grpSpPr>
            <a:xfrm>
              <a:off x="7013603" y="1341911"/>
              <a:ext cx="4759300" cy="5035139"/>
              <a:chOff x="7013603" y="1365661"/>
              <a:chExt cx="4759300" cy="5035139"/>
            </a:xfrm>
          </p:grpSpPr>
          <p:sp>
            <p:nvSpPr>
              <p:cNvPr id="4" name="Rounded Rectangle 8">
                <a:extLst>
                  <a:ext uri="{FF2B5EF4-FFF2-40B4-BE49-F238E27FC236}">
                    <a16:creationId xmlns:a16="http://schemas.microsoft.com/office/drawing/2014/main" id="{3A20E3CC-561E-46EA-A75B-B5F6A7515D3F}"/>
                  </a:ext>
                </a:extLst>
              </p:cNvPr>
              <p:cNvSpPr/>
              <p:nvPr/>
            </p:nvSpPr>
            <p:spPr>
              <a:xfrm>
                <a:off x="7591545" y="1970885"/>
                <a:ext cx="3744375" cy="2018325"/>
              </a:xfrm>
              <a:prstGeom prst="roundRect">
                <a:avLst>
                  <a:gd name="adj" fmla="val 9818"/>
                </a:avLst>
              </a:prstGeom>
              <a:solidFill>
                <a:schemeClr val="bg1"/>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000" dirty="0">
                  <a:solidFill>
                    <a:schemeClr val="tx1"/>
                  </a:solidFill>
                  <a:latin typeface="Helvetica Neue"/>
                  <a:cs typeface="Helvetica Neue"/>
                </a:endParaRPr>
              </a:p>
            </p:txBody>
          </p:sp>
          <p:sp>
            <p:nvSpPr>
              <p:cNvPr id="5" name="Rounded Rectangle 6">
                <a:extLst>
                  <a:ext uri="{FF2B5EF4-FFF2-40B4-BE49-F238E27FC236}">
                    <a16:creationId xmlns:a16="http://schemas.microsoft.com/office/drawing/2014/main" id="{713769AE-DB1B-4C5C-9DE2-C1A342A7EBE6}"/>
                  </a:ext>
                </a:extLst>
              </p:cNvPr>
              <p:cNvSpPr/>
              <p:nvPr/>
            </p:nvSpPr>
            <p:spPr>
              <a:xfrm>
                <a:off x="7793171" y="2420074"/>
                <a:ext cx="3320408" cy="1992829"/>
              </a:xfrm>
              <a:prstGeom prst="roundRect">
                <a:avLst>
                  <a:gd name="adj" fmla="val 9818"/>
                </a:avLst>
              </a:prstGeom>
              <a:solidFill>
                <a:schemeClr val="tx1">
                  <a:lumMod val="20000"/>
                  <a:lumOff val="8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000" dirty="0">
                  <a:solidFill>
                    <a:schemeClr val="tx1"/>
                  </a:solidFill>
                  <a:latin typeface="Helvetica Neue"/>
                  <a:cs typeface="Helvetica Neue"/>
                </a:endParaRPr>
              </a:p>
            </p:txBody>
          </p:sp>
          <p:cxnSp>
            <p:nvCxnSpPr>
              <p:cNvPr id="9" name="Straight Connector 8">
                <a:extLst>
                  <a:ext uri="{FF2B5EF4-FFF2-40B4-BE49-F238E27FC236}">
                    <a16:creationId xmlns:a16="http://schemas.microsoft.com/office/drawing/2014/main" id="{D5698185-2386-4E2B-8BD9-A2D42E1FF9D9}"/>
                  </a:ext>
                </a:extLst>
              </p:cNvPr>
              <p:cNvCxnSpPr>
                <a:cxnSpLocks/>
                <a:stCxn id="13" idx="0"/>
                <a:endCxn id="11" idx="2"/>
              </p:cNvCxnSpPr>
              <p:nvPr/>
            </p:nvCxnSpPr>
            <p:spPr>
              <a:xfrm flipV="1">
                <a:off x="8550600" y="3704612"/>
                <a:ext cx="0" cy="1456908"/>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985254A-F7AB-4319-A306-11A63F41DF6D}"/>
                  </a:ext>
                </a:extLst>
              </p:cNvPr>
              <p:cNvSpPr txBox="1"/>
              <p:nvPr/>
            </p:nvSpPr>
            <p:spPr>
              <a:xfrm>
                <a:off x="7708372" y="5585213"/>
                <a:ext cx="1684456" cy="307777"/>
              </a:xfrm>
              <a:prstGeom prst="rect">
                <a:avLst/>
              </a:prstGeom>
              <a:noFill/>
            </p:spPr>
            <p:txBody>
              <a:bodyPr wrap="square" rtlCol="0">
                <a:spAutoFit/>
              </a:bodyPr>
              <a:lstStyle/>
              <a:p>
                <a:pPr algn="ctr" rtl="0"/>
                <a:r>
                  <a:rPr lang="pt-BR" sz="1400"/>
                  <a:t>Volume 1 o EBS</a:t>
                </a:r>
              </a:p>
            </p:txBody>
          </p:sp>
          <p:pic>
            <p:nvPicPr>
              <p:cNvPr id="13" name="Graphic 22">
                <a:extLst>
                  <a:ext uri="{FF2B5EF4-FFF2-40B4-BE49-F238E27FC236}">
                    <a16:creationId xmlns:a16="http://schemas.microsoft.com/office/drawing/2014/main" id="{96E7FC1F-C477-4305-B8AB-764D0B5E3C5D}"/>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15650" y="5161520"/>
                <a:ext cx="469900" cy="469900"/>
              </a:xfrm>
              <a:prstGeom prst="rect">
                <a:avLst/>
              </a:prstGeom>
            </p:spPr>
          </p:pic>
          <p:sp>
            <p:nvSpPr>
              <p:cNvPr id="14" name="Rectangle 13">
                <a:extLst>
                  <a:ext uri="{FF2B5EF4-FFF2-40B4-BE49-F238E27FC236}">
                    <a16:creationId xmlns:a16="http://schemas.microsoft.com/office/drawing/2014/main" id="{E570C862-B6B9-40E8-B885-3295E8BD7CD7}"/>
                  </a:ext>
                </a:extLst>
              </p:cNvPr>
              <p:cNvSpPr/>
              <p:nvPr/>
            </p:nvSpPr>
            <p:spPr>
              <a:xfrm>
                <a:off x="7018317" y="1365661"/>
                <a:ext cx="4754586" cy="50351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rtlCol="0"/>
              <a:lstStyle/>
              <a:p>
                <a:pPr rtl="0" eaLnBrk="1" fontAlgn="auto" hangingPunct="1">
                  <a:spcBef>
                    <a:spcPts val="0"/>
                  </a:spcBef>
                  <a:spcAft>
                    <a:spcPts val="0"/>
                  </a:spcAft>
                  <a:defRPr/>
                </a:pPr>
                <a:r>
                  <a:rPr lang="pt-BR" sz="1400">
                    <a:solidFill>
                      <a:sysClr val="windowText" lastClr="000000"/>
                    </a:solidFill>
                    <a:latin typeface="Amazon Ember" panose="02000000000000000000" pitchFamily="2" charset="0"/>
                  </a:rPr>
                  <a:t>Nuvem AWS</a:t>
                </a:r>
              </a:p>
            </p:txBody>
          </p:sp>
          <p:pic>
            <p:nvPicPr>
              <p:cNvPr id="15" name="Graphic 11">
                <a:extLst>
                  <a:ext uri="{FF2B5EF4-FFF2-40B4-BE49-F238E27FC236}">
                    <a16:creationId xmlns:a16="http://schemas.microsoft.com/office/drawing/2014/main" id="{B3A09F86-4AB4-4B12-93FE-91F22FC012FE}"/>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013603" y="1367631"/>
                <a:ext cx="330200" cy="330200"/>
              </a:xfrm>
              <a:prstGeom prst="rect">
                <a:avLst/>
              </a:prstGeom>
            </p:spPr>
          </p:pic>
          <p:sp>
            <p:nvSpPr>
              <p:cNvPr id="19" name="TextBox 18">
                <a:extLst>
                  <a:ext uri="{FF2B5EF4-FFF2-40B4-BE49-F238E27FC236}">
                    <a16:creationId xmlns:a16="http://schemas.microsoft.com/office/drawing/2014/main" id="{15A01684-E84C-47D3-BB87-A4B9E3BCAB49}"/>
                  </a:ext>
                </a:extLst>
              </p:cNvPr>
              <p:cNvSpPr txBox="1"/>
              <p:nvPr/>
            </p:nvSpPr>
            <p:spPr>
              <a:xfrm>
                <a:off x="8709629" y="3837838"/>
                <a:ext cx="1471586" cy="523220"/>
              </a:xfrm>
              <a:prstGeom prst="rect">
                <a:avLst/>
              </a:prstGeom>
              <a:noFill/>
            </p:spPr>
            <p:txBody>
              <a:bodyPr wrap="square" rtlCol="0">
                <a:spAutoFit/>
              </a:bodyPr>
              <a:lstStyle/>
              <a:p>
                <a:pPr algn="ctr" rtl="0">
                  <a:defRPr/>
                </a:pPr>
                <a:r>
                  <a:rPr lang="pt-BR" sz="1400">
                    <a:ea typeface="Amazon Ember" panose="02000000000000000000" pitchFamily="2" charset="0"/>
                    <a:cs typeface="Amazon Ember Light" charset="0"/>
                  </a:rPr>
                  <a:t>Computador host físico</a:t>
                </a:r>
              </a:p>
            </p:txBody>
          </p:sp>
          <p:cxnSp>
            <p:nvCxnSpPr>
              <p:cNvPr id="20" name="Straight Connector 19">
                <a:extLst>
                  <a:ext uri="{FF2B5EF4-FFF2-40B4-BE49-F238E27FC236}">
                    <a16:creationId xmlns:a16="http://schemas.microsoft.com/office/drawing/2014/main" id="{12865551-3386-4833-B38D-2B8FD2C268B1}"/>
                  </a:ext>
                </a:extLst>
              </p:cNvPr>
              <p:cNvCxnSpPr>
                <a:cxnSpLocks/>
                <a:stCxn id="22" idx="0"/>
                <a:endCxn id="32" idx="2"/>
              </p:cNvCxnSpPr>
              <p:nvPr/>
            </p:nvCxnSpPr>
            <p:spPr>
              <a:xfrm flipV="1">
                <a:off x="10340429" y="3685266"/>
                <a:ext cx="0" cy="1498071"/>
              </a:xfrm>
              <a:prstGeom prst="line">
                <a:avLst/>
              </a:prstGeom>
              <a:ln w="117475"/>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F2C1DD1-6696-427F-9E29-402057B99788}"/>
                  </a:ext>
                </a:extLst>
              </p:cNvPr>
              <p:cNvSpPr txBox="1"/>
              <p:nvPr/>
            </p:nvSpPr>
            <p:spPr>
              <a:xfrm>
                <a:off x="9476905" y="5580024"/>
                <a:ext cx="1728700" cy="307777"/>
              </a:xfrm>
              <a:prstGeom prst="rect">
                <a:avLst/>
              </a:prstGeom>
              <a:noFill/>
            </p:spPr>
            <p:txBody>
              <a:bodyPr wrap="square" rtlCol="0">
                <a:spAutoFit/>
              </a:bodyPr>
              <a:lstStyle/>
              <a:p>
                <a:pPr algn="ctr" rtl="0"/>
                <a:r>
                  <a:rPr lang="pt-BR" sz="1400"/>
                  <a:t>Volume 2 do EBS</a:t>
                </a:r>
              </a:p>
            </p:txBody>
          </p:sp>
          <p:pic>
            <p:nvPicPr>
              <p:cNvPr id="22" name="Graphic 22">
                <a:extLst>
                  <a:ext uri="{FF2B5EF4-FFF2-40B4-BE49-F238E27FC236}">
                    <a16:creationId xmlns:a16="http://schemas.microsoft.com/office/drawing/2014/main" id="{F5676366-5EF8-486B-BF70-CA051984246D}"/>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105479" y="5183337"/>
                <a:ext cx="469900" cy="469900"/>
              </a:xfrm>
              <a:prstGeom prst="rect">
                <a:avLst/>
              </a:prstGeom>
            </p:spPr>
          </p:pic>
          <p:grpSp>
            <p:nvGrpSpPr>
              <p:cNvPr id="18" name="Group 17">
                <a:extLst>
                  <a:ext uri="{FF2B5EF4-FFF2-40B4-BE49-F238E27FC236}">
                    <a16:creationId xmlns:a16="http://schemas.microsoft.com/office/drawing/2014/main" id="{266A298C-EAC9-AA4B-B9AA-5207C0150C1B}"/>
                  </a:ext>
                </a:extLst>
              </p:cNvPr>
              <p:cNvGrpSpPr/>
              <p:nvPr/>
            </p:nvGrpSpPr>
            <p:grpSpPr>
              <a:xfrm>
                <a:off x="7996600" y="2531713"/>
                <a:ext cx="1054272" cy="1172899"/>
                <a:chOff x="8055975" y="2531713"/>
                <a:chExt cx="1054272" cy="1172899"/>
              </a:xfrm>
            </p:grpSpPr>
            <p:pic>
              <p:nvPicPr>
                <p:cNvPr id="11" name="Graphic 135">
                  <a:extLst>
                    <a:ext uri="{FF2B5EF4-FFF2-40B4-BE49-F238E27FC236}">
                      <a16:creationId xmlns:a16="http://schemas.microsoft.com/office/drawing/2014/main" id="{4C1EEFA9-2576-4FE3-9138-1794B483EBC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269747" y="3024156"/>
                  <a:ext cx="680456" cy="680456"/>
                </a:xfrm>
                <a:prstGeom prst="rect">
                  <a:avLst/>
                </a:prstGeom>
              </p:spPr>
            </p:pic>
            <p:sp>
              <p:nvSpPr>
                <p:cNvPr id="23" name="TextBox 22">
                  <a:extLst>
                    <a:ext uri="{FF2B5EF4-FFF2-40B4-BE49-F238E27FC236}">
                      <a16:creationId xmlns:a16="http://schemas.microsoft.com/office/drawing/2014/main" id="{CC7AD6F5-2B47-4E7E-959E-3B82FF204512}"/>
                    </a:ext>
                  </a:extLst>
                </p:cNvPr>
                <p:cNvSpPr txBox="1"/>
                <p:nvPr/>
              </p:nvSpPr>
              <p:spPr>
                <a:xfrm>
                  <a:off x="8055975" y="2531713"/>
                  <a:ext cx="1054272" cy="430887"/>
                </a:xfrm>
                <a:prstGeom prst="rect">
                  <a:avLst/>
                </a:prstGeom>
                <a:noFill/>
              </p:spPr>
              <p:txBody>
                <a:bodyPr wrap="square" lIns="0" tIns="0" rIns="0" bIns="0" rtlCol="0">
                  <a:spAutoFit/>
                </a:bodyPr>
                <a:lstStyle/>
                <a:p>
                  <a:pPr algn="ctr" rtl="0"/>
                  <a:r>
                    <a:rPr lang="pt-BR" sz="1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Instância </a:t>
                  </a:r>
                  <a:r>
                    <a:rPr lang="pt-BR" sz="1400">
                      <a:cs typeface="Helvetica Neue"/>
                    </a:rPr>
                    <a:t>padrão</a:t>
                  </a:r>
                </a:p>
              </p:txBody>
            </p:sp>
          </p:grpSp>
          <p:sp>
            <p:nvSpPr>
              <p:cNvPr id="28" name="TextBox 27">
                <a:extLst>
                  <a:ext uri="{FF2B5EF4-FFF2-40B4-BE49-F238E27FC236}">
                    <a16:creationId xmlns:a16="http://schemas.microsoft.com/office/drawing/2014/main" id="{33825245-70C9-4E99-AB80-DE21BFD4B089}"/>
                  </a:ext>
                </a:extLst>
              </p:cNvPr>
              <p:cNvSpPr txBox="1"/>
              <p:nvPr/>
            </p:nvSpPr>
            <p:spPr>
              <a:xfrm>
                <a:off x="10292548" y="4362811"/>
                <a:ext cx="1271198" cy="738664"/>
              </a:xfrm>
              <a:prstGeom prst="rect">
                <a:avLst/>
              </a:prstGeom>
              <a:noFill/>
            </p:spPr>
            <p:txBody>
              <a:bodyPr wrap="square" rtlCol="0">
                <a:spAutoFit/>
              </a:bodyPr>
              <a:lstStyle/>
              <a:p>
                <a:pPr algn="ctr" rtl="0">
                  <a:defRPr/>
                </a:pPr>
                <a:r>
                  <a:rPr lang="pt-BR" sz="1400">
                    <a:ea typeface="Amazon Ember" panose="02000000000000000000" pitchFamily="2" charset="0"/>
                    <a:cs typeface="Amazon Ember Light" charset="0"/>
                  </a:rPr>
                  <a:t>Conexão</a:t>
                </a:r>
              </a:p>
              <a:p>
                <a:pPr algn="ctr" rtl="0">
                  <a:defRPr/>
                </a:pPr>
                <a:r>
                  <a:rPr lang="pt-BR" sz="1400">
                    <a:ea typeface="Amazon Ember" panose="02000000000000000000" pitchFamily="2" charset="0"/>
                    <a:cs typeface="Amazon Ember Light" charset="0"/>
                  </a:rPr>
                  <a:t>de rede</a:t>
                </a:r>
              </a:p>
              <a:p>
                <a:pPr algn="ctr" rtl="0">
                  <a:defRPr/>
                </a:pPr>
                <a:r>
                  <a:rPr lang="pt-BR" sz="1400">
                    <a:ea typeface="Amazon Ember" panose="02000000000000000000" pitchFamily="2" charset="0"/>
                    <a:cs typeface="Amazon Ember Light" charset="0"/>
                  </a:rPr>
                  <a:t>dedicada</a:t>
                </a:r>
              </a:p>
            </p:txBody>
          </p:sp>
          <p:sp>
            <p:nvSpPr>
              <p:cNvPr id="25" name="Rectangle 24">
                <a:extLst>
                  <a:ext uri="{FF2B5EF4-FFF2-40B4-BE49-F238E27FC236}">
                    <a16:creationId xmlns:a16="http://schemas.microsoft.com/office/drawing/2014/main" id="{1D4F0FC7-668E-E64B-A231-B1E7896F3CB6}"/>
                  </a:ext>
                </a:extLst>
              </p:cNvPr>
              <p:cNvSpPr/>
              <p:nvPr/>
            </p:nvSpPr>
            <p:spPr>
              <a:xfrm>
                <a:off x="7322095" y="1737998"/>
                <a:ext cx="4339474" cy="455781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u="none" strike="noStrike" kern="0" cap="none" spc="0" normalizeH="0" noProof="0">
                    <a:ln>
                      <a:noFill/>
                    </a:ln>
                    <a:solidFill>
                      <a:srgbClr val="007CBC"/>
                    </a:solidFill>
                    <a:effectLst/>
                    <a:uLnTx/>
                    <a:uFillTx/>
                    <a:latin typeface="Amazon Ember" panose="020B0603020204020204" pitchFamily="34" charset="0"/>
                    <a:ea typeface="Amazon Ember" panose="020B0603020204020204" pitchFamily="34" charset="0"/>
                    <a:cs typeface="Amazon Ember" panose="020B0603020204020204" pitchFamily="34" charset="0"/>
                  </a:rPr>
                  <a:t>Região</a:t>
                </a:r>
              </a:p>
            </p:txBody>
          </p:sp>
          <p:pic>
            <p:nvPicPr>
              <p:cNvPr id="26"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15746" y="1730824"/>
                <a:ext cx="330200" cy="330200"/>
              </a:xfrm>
              <a:prstGeom prst="rect">
                <a:avLst/>
              </a:prstGeom>
            </p:spPr>
          </p:pic>
          <p:sp>
            <p:nvSpPr>
              <p:cNvPr id="27" name="Rectangle 26">
                <a:extLst>
                  <a:ext uri="{FF2B5EF4-FFF2-40B4-BE49-F238E27FC236}">
                    <a16:creationId xmlns:a16="http://schemas.microsoft.com/office/drawing/2014/main" id="{305B98DC-5AF5-3342-A4B1-F62852BC80FE}"/>
                  </a:ext>
                </a:extLst>
              </p:cNvPr>
              <p:cNvSpPr/>
              <p:nvPr/>
            </p:nvSpPr>
            <p:spPr>
              <a:xfrm>
                <a:off x="7681573" y="2080075"/>
                <a:ext cx="3882173" cy="408472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u="none" strike="noStrike" kern="0" cap="none" spc="0" normalizeH="0" noProof="0">
                    <a:ln>
                      <a:noFill/>
                    </a:ln>
                    <a:solidFill>
                      <a:srgbClr val="007CBC"/>
                    </a:solidFill>
                    <a:effectLst/>
                    <a:uLnTx/>
                    <a:uFillTx/>
                    <a:latin typeface="Amazon Ember" panose="020B0603020204020204" pitchFamily="34" charset="0"/>
                    <a:ea typeface="Amazon Ember" panose="020B0603020204020204" pitchFamily="34" charset="0"/>
                    <a:cs typeface="Amazon Ember" panose="020B0603020204020204" pitchFamily="34" charset="0"/>
                  </a:rPr>
                  <a:t>Zona de disponibilidade</a:t>
                </a:r>
              </a:p>
            </p:txBody>
          </p:sp>
          <p:sp>
            <p:nvSpPr>
              <p:cNvPr id="8" name="TextBox 7">
                <a:extLst>
                  <a:ext uri="{FF2B5EF4-FFF2-40B4-BE49-F238E27FC236}">
                    <a16:creationId xmlns:a16="http://schemas.microsoft.com/office/drawing/2014/main" id="{04F396C6-E27C-4796-B67C-3FD0FE9B53F6}"/>
                  </a:ext>
                </a:extLst>
              </p:cNvPr>
              <p:cNvSpPr txBox="1"/>
              <p:nvPr/>
            </p:nvSpPr>
            <p:spPr>
              <a:xfrm>
                <a:off x="9308030" y="2534443"/>
                <a:ext cx="1713330" cy="430887"/>
              </a:xfrm>
              <a:prstGeom prst="rect">
                <a:avLst/>
              </a:prstGeom>
              <a:noFill/>
            </p:spPr>
            <p:txBody>
              <a:bodyPr wrap="square" lIns="0" tIns="0" rIns="0" bIns="0" rtlCol="0">
                <a:spAutoFit/>
              </a:bodyPr>
              <a:lstStyle/>
              <a:p>
                <a:pPr algn="ctr" rtl="0"/>
                <a:r>
                  <a:rPr lang="pt-BR" sz="1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Instância</a:t>
                </a:r>
                <a:r>
                  <a:rPr lang="pt-BR" sz="1400">
                    <a:cs typeface="Helvetica Neue"/>
                  </a:rPr>
                  <a:t> otimizada para EBS</a:t>
                </a:r>
              </a:p>
            </p:txBody>
          </p:sp>
        </p:grpSp>
        <p:pic>
          <p:nvPicPr>
            <p:cNvPr id="32" name="Graphic 135">
              <a:extLst>
                <a:ext uri="{FF2B5EF4-FFF2-40B4-BE49-F238E27FC236}">
                  <a16:creationId xmlns:a16="http://schemas.microsoft.com/office/drawing/2014/main" id="{0DE3A2F3-4E81-FE4A-B726-989CDB83365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000201" y="2981060"/>
              <a:ext cx="680456" cy="680456"/>
            </a:xfrm>
            <a:prstGeom prst="rect">
              <a:avLst/>
            </a:prstGeom>
          </p:spPr>
        </p:pic>
      </p:grpSp>
    </p:spTree>
    <p:custDataLst>
      <p:tags r:id="rId1"/>
    </p:custDataLst>
    <p:extLst>
      <p:ext uri="{BB962C8B-B14F-4D97-AF65-F5344CB8AC3E}">
        <p14:creationId xmlns:p14="http://schemas.microsoft.com/office/powerpoint/2010/main" val="102008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51B3-60C1-9148-BA6C-56151119A568}"/>
              </a:ext>
            </a:extLst>
          </p:cNvPr>
          <p:cNvSpPr>
            <a:spLocks noGrp="1"/>
          </p:cNvSpPr>
          <p:nvPr>
            <p:ph type="title"/>
          </p:nvPr>
        </p:nvSpPr>
        <p:spPr/>
        <p:txBody>
          <a:bodyPr rtlCol="0"/>
          <a:lstStyle/>
          <a:p>
            <a:pPr rtl="0"/>
            <a:r>
              <a:rPr lang="pt-BR"/>
              <a:t>Sistemas de arquivos compartilhados para instâncias do EC2</a:t>
            </a:r>
          </a:p>
        </p:txBody>
      </p:sp>
      <p:sp>
        <p:nvSpPr>
          <p:cNvPr id="15" name="Content Placeholder 2">
            <a:extLst>
              <a:ext uri="{FF2B5EF4-FFF2-40B4-BE49-F238E27FC236}">
                <a16:creationId xmlns:a16="http://schemas.microsoft.com/office/drawing/2014/main" id="{4DBD0DCC-19BC-514B-B004-E356E4527592}"/>
              </a:ext>
            </a:extLst>
          </p:cNvPr>
          <p:cNvSpPr txBox="1">
            <a:spLocks/>
          </p:cNvSpPr>
          <p:nvPr/>
        </p:nvSpPr>
        <p:spPr>
          <a:xfrm>
            <a:off x="892889" y="1423669"/>
            <a:ext cx="10609300" cy="4741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pt-BR" sz="2400"/>
              <a:t>E se eu tiver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várias instâncias</a:t>
            </a:r>
            <a:r>
              <a:rPr lang="pt-BR" sz="2400"/>
              <a:t> que precisam usar o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mesmo armazenamento</a:t>
            </a:r>
            <a:r>
              <a:rPr lang="pt-BR" sz="2400"/>
              <a:t>?</a:t>
            </a:r>
          </a:p>
        </p:txBody>
      </p:sp>
      <p:graphicFrame>
        <p:nvGraphicFramePr>
          <p:cNvPr id="6" name="Content Placeholder 5" descr="shows how EBS only attaches to 1 instance, S3 is an option, but not ideal, but Amazon EFS and Amazon FSx for Windows File Server are good options.">
            <a:extLst>
              <a:ext uri="{FF2B5EF4-FFF2-40B4-BE49-F238E27FC236}">
                <a16:creationId xmlns:a16="http://schemas.microsoft.com/office/drawing/2014/main" id="{B3CF95FE-0360-524F-8ADD-4A6879A2FC5C}"/>
              </a:ext>
            </a:extLst>
          </p:cNvPr>
          <p:cNvGraphicFramePr>
            <a:graphicFrameLocks noGrp="1"/>
          </p:cNvGraphicFramePr>
          <p:nvPr>
            <p:ph idx="1"/>
            <p:extLst>
              <p:ext uri="{D42A27DB-BD31-4B8C-83A1-F6EECF244321}">
                <p14:modId xmlns:p14="http://schemas.microsoft.com/office/powerpoint/2010/main" val="17376549"/>
              </p:ext>
            </p:extLst>
          </p:nvPr>
        </p:nvGraphicFramePr>
        <p:xfrm>
          <a:off x="419100" y="2053044"/>
          <a:ext cx="11353800" cy="4648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 name="Group 8">
            <a:extLst>
              <a:ext uri="{FF2B5EF4-FFF2-40B4-BE49-F238E27FC236}">
                <a16:creationId xmlns:a16="http://schemas.microsoft.com/office/drawing/2014/main" id="{4ADC3AD7-A377-1343-ACD9-0F3225C9C7DD}"/>
              </a:ext>
              <a:ext uri="{C183D7F6-B498-43B3-948B-1728B52AA6E4}">
                <adec:decorative xmlns:adec="http://schemas.microsoft.com/office/drawing/2017/decorative" xmlns="" val="1"/>
              </a:ext>
            </a:extLst>
          </p:cNvPr>
          <p:cNvGrpSpPr/>
          <p:nvPr/>
        </p:nvGrpSpPr>
        <p:grpSpPr>
          <a:xfrm>
            <a:off x="1335335" y="3975824"/>
            <a:ext cx="10540412" cy="2253015"/>
            <a:chOff x="1335335" y="3975824"/>
            <a:chExt cx="10540412" cy="2253015"/>
          </a:xfrm>
        </p:grpSpPr>
        <p:grpSp>
          <p:nvGrpSpPr>
            <p:cNvPr id="16" name="Group 15">
              <a:extLst>
                <a:ext uri="{FF2B5EF4-FFF2-40B4-BE49-F238E27FC236}">
                  <a16:creationId xmlns:a16="http://schemas.microsoft.com/office/drawing/2014/main" id="{BECF0D6C-D08F-E44E-93AA-D782D3FF2776}"/>
                </a:ext>
              </a:extLst>
            </p:cNvPr>
            <p:cNvGrpSpPr/>
            <p:nvPr/>
          </p:nvGrpSpPr>
          <p:grpSpPr>
            <a:xfrm>
              <a:off x="8426721" y="4119650"/>
              <a:ext cx="1600220" cy="1295975"/>
              <a:chOff x="8330672" y="2342508"/>
              <a:chExt cx="1600220" cy="1295975"/>
            </a:xfrm>
          </p:grpSpPr>
          <p:sp>
            <p:nvSpPr>
              <p:cNvPr id="17" name="TextBox 16">
                <a:extLst>
                  <a:ext uri="{FF2B5EF4-FFF2-40B4-BE49-F238E27FC236}">
                    <a16:creationId xmlns:a16="http://schemas.microsoft.com/office/drawing/2014/main" id="{A5DBA8EF-9028-8543-851E-8390C1951029}"/>
                  </a:ext>
                </a:extLst>
              </p:cNvPr>
              <p:cNvSpPr txBox="1"/>
              <p:nvPr/>
            </p:nvSpPr>
            <p:spPr>
              <a:xfrm>
                <a:off x="8330672" y="3053708"/>
                <a:ext cx="1600220"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sz="1600"/>
                  <a:t>Amazon EFS (Linux)</a:t>
                </a:r>
              </a:p>
            </p:txBody>
          </p:sp>
          <p:pic>
            <p:nvPicPr>
              <p:cNvPr id="18" name="Graphic 17">
                <a:extLst>
                  <a:ext uri="{FF2B5EF4-FFF2-40B4-BE49-F238E27FC236}">
                    <a16:creationId xmlns:a16="http://schemas.microsoft.com/office/drawing/2014/main" id="{D7DB6525-0417-5948-80C1-6EDA6CAA64D3}"/>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764815" y="2342508"/>
                <a:ext cx="711200" cy="711200"/>
              </a:xfrm>
              <a:prstGeom prst="rect">
                <a:avLst/>
              </a:prstGeom>
            </p:spPr>
          </p:pic>
        </p:grpSp>
        <p:grpSp>
          <p:nvGrpSpPr>
            <p:cNvPr id="19" name="Group 18">
              <a:extLst>
                <a:ext uri="{FF2B5EF4-FFF2-40B4-BE49-F238E27FC236}">
                  <a16:creationId xmlns:a16="http://schemas.microsoft.com/office/drawing/2014/main" id="{025105EE-2694-BC4C-AE84-5B781EBF5A75}"/>
                </a:ext>
              </a:extLst>
            </p:cNvPr>
            <p:cNvGrpSpPr/>
            <p:nvPr/>
          </p:nvGrpSpPr>
          <p:grpSpPr>
            <a:xfrm>
              <a:off x="9966981" y="4119650"/>
              <a:ext cx="1908766" cy="1543614"/>
              <a:chOff x="9425659" y="4564147"/>
              <a:chExt cx="1908766" cy="1543614"/>
            </a:xfrm>
          </p:grpSpPr>
          <p:sp>
            <p:nvSpPr>
              <p:cNvPr id="20" name="TextBox 19">
                <a:extLst>
                  <a:ext uri="{FF2B5EF4-FFF2-40B4-BE49-F238E27FC236}">
                    <a16:creationId xmlns:a16="http://schemas.microsoft.com/office/drawing/2014/main" id="{D1804F97-F877-1D4E-9C2B-DC93A67178F0}"/>
                  </a:ext>
                </a:extLst>
              </p:cNvPr>
              <p:cNvSpPr txBox="1"/>
              <p:nvPr/>
            </p:nvSpPr>
            <p:spPr>
              <a:xfrm>
                <a:off x="9425659" y="5276764"/>
                <a:ext cx="1908766" cy="830997"/>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sz="1600"/>
                  <a:t>Amazon FSx for </a:t>
                </a:r>
              </a:p>
              <a:p>
                <a:pPr rtl="0"/>
                <a:r>
                  <a:rPr lang="pt-BR" sz="1600"/>
                  <a:t>Windows File Server (Windows)</a:t>
                </a:r>
              </a:p>
            </p:txBody>
          </p:sp>
          <p:pic>
            <p:nvPicPr>
              <p:cNvPr id="21" name="Graphic 20">
                <a:extLst>
                  <a:ext uri="{FF2B5EF4-FFF2-40B4-BE49-F238E27FC236}">
                    <a16:creationId xmlns:a16="http://schemas.microsoft.com/office/drawing/2014/main" id="{1449324A-12C0-5A4C-96FF-999BB9114E81}"/>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0124330" y="4564147"/>
                <a:ext cx="711200" cy="711200"/>
              </a:xfrm>
              <a:prstGeom prst="rect">
                <a:avLst/>
              </a:prstGeom>
            </p:spPr>
          </p:pic>
        </p:grpSp>
        <p:grpSp>
          <p:nvGrpSpPr>
            <p:cNvPr id="3" name="Group 2">
              <a:extLst>
                <a:ext uri="{FF2B5EF4-FFF2-40B4-BE49-F238E27FC236}">
                  <a16:creationId xmlns:a16="http://schemas.microsoft.com/office/drawing/2014/main" id="{6D4B160C-DB4F-454A-85FE-45F60EA9E4F3}"/>
                </a:ext>
              </a:extLst>
            </p:cNvPr>
            <p:cNvGrpSpPr/>
            <p:nvPr/>
          </p:nvGrpSpPr>
          <p:grpSpPr>
            <a:xfrm>
              <a:off x="1335335" y="4839209"/>
              <a:ext cx="2544332" cy="1389630"/>
              <a:chOff x="1335335" y="4995965"/>
              <a:chExt cx="2544332" cy="1389630"/>
            </a:xfrm>
          </p:grpSpPr>
          <p:sp>
            <p:nvSpPr>
              <p:cNvPr id="27" name="TextBox 26">
                <a:extLst>
                  <a:ext uri="{FF2B5EF4-FFF2-40B4-BE49-F238E27FC236}">
                    <a16:creationId xmlns:a16="http://schemas.microsoft.com/office/drawing/2014/main" id="{98502FEA-6A4E-DC43-8149-9A02CA99BDC5}"/>
                  </a:ext>
                </a:extLst>
              </p:cNvPr>
              <p:cNvSpPr txBox="1"/>
              <p:nvPr/>
            </p:nvSpPr>
            <p:spPr>
              <a:xfrm>
                <a:off x="1335335" y="6047041"/>
                <a:ext cx="2544332" cy="338554"/>
              </a:xfrm>
              <a:prstGeom prst="rect">
                <a:avLst/>
              </a:prstGeom>
              <a:noFill/>
            </p:spPr>
            <p:txBody>
              <a:bodyPr wrap="square" rtlCol="0">
                <a:spAutoFit/>
              </a:bodyPr>
              <a:lstStyle/>
              <a:p>
                <a:pPr algn="ctr" rtl="0"/>
                <a:r>
                  <a:rPr lang="pt-BR" sz="1600">
                    <a:solidFill>
                      <a:srgbClr val="232F3D"/>
                    </a:solidFill>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28" name="Graphic 27">
                <a:extLst>
                  <a:ext uri="{FF2B5EF4-FFF2-40B4-BE49-F238E27FC236}">
                    <a16:creationId xmlns:a16="http://schemas.microsoft.com/office/drawing/2014/main" id="{CF23B37A-5626-0847-9236-A01FF4048CF3}"/>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243439" y="5192148"/>
                <a:ext cx="711200" cy="711200"/>
              </a:xfrm>
              <a:prstGeom prst="rect">
                <a:avLst/>
              </a:prstGeom>
            </p:spPr>
          </p:pic>
          <p:grpSp>
            <p:nvGrpSpPr>
              <p:cNvPr id="22" name="Group 21">
                <a:extLst>
                  <a:ext uri="{FF2B5EF4-FFF2-40B4-BE49-F238E27FC236}">
                    <a16:creationId xmlns:a16="http://schemas.microsoft.com/office/drawing/2014/main" id="{B21494CD-D60E-4F47-AFFE-C8B51D322F3D}"/>
                  </a:ext>
                </a:extLst>
              </p:cNvPr>
              <p:cNvGrpSpPr/>
              <p:nvPr/>
            </p:nvGrpSpPr>
            <p:grpSpPr>
              <a:xfrm>
                <a:off x="2067680" y="4995965"/>
                <a:ext cx="1060145" cy="1060145"/>
                <a:chOff x="1071772" y="2943249"/>
                <a:chExt cx="1806299" cy="1806299"/>
              </a:xfrm>
            </p:grpSpPr>
            <p:sp>
              <p:nvSpPr>
                <p:cNvPr id="23" name="Oval 22">
                  <a:extLst>
                    <a:ext uri="{FF2B5EF4-FFF2-40B4-BE49-F238E27FC236}">
                      <a16:creationId xmlns:a16="http://schemas.microsoft.com/office/drawing/2014/main" id="{0B0CDE15-FC91-3B45-AB5F-6EB2F69F4061}"/>
                    </a:ext>
                  </a:extLst>
                </p:cNvPr>
                <p:cNvSpPr/>
                <p:nvPr/>
              </p:nvSpPr>
              <p:spPr>
                <a:xfrm>
                  <a:off x="1071772" y="2943249"/>
                  <a:ext cx="1806299" cy="1806299"/>
                </a:xfrm>
                <a:prstGeom prst="ellipse">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29" name="Straight Connector 28">
                  <a:extLst>
                    <a:ext uri="{FF2B5EF4-FFF2-40B4-BE49-F238E27FC236}">
                      <a16:creationId xmlns:a16="http://schemas.microsoft.com/office/drawing/2014/main" id="{0B68721C-320B-C646-BD07-589A3F6F1B67}"/>
                    </a:ext>
                  </a:extLst>
                </p:cNvPr>
                <p:cNvCxnSpPr>
                  <a:stCxn id="23" idx="1"/>
                  <a:endCxn id="23" idx="5"/>
                </p:cNvCxnSpPr>
                <p:nvPr/>
              </p:nvCxnSpPr>
              <p:spPr>
                <a:xfrm>
                  <a:off x="1336298" y="3207775"/>
                  <a:ext cx="1277247" cy="1277247"/>
                </a:xfrm>
                <a:prstGeom prst="line">
                  <a:avLst/>
                </a:pr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D82C33E4-527E-C245-A5FE-6FA15A6B9520}"/>
                </a:ext>
              </a:extLst>
            </p:cNvPr>
            <p:cNvGrpSpPr/>
            <p:nvPr/>
          </p:nvGrpSpPr>
          <p:grpSpPr>
            <a:xfrm>
              <a:off x="5196188" y="4240786"/>
              <a:ext cx="2301904" cy="1419558"/>
              <a:chOff x="5196188" y="4345290"/>
              <a:chExt cx="2301904" cy="1419558"/>
            </a:xfrm>
          </p:grpSpPr>
          <p:pic>
            <p:nvPicPr>
              <p:cNvPr id="24" name="Graphic 23">
                <a:extLst>
                  <a:ext uri="{FF2B5EF4-FFF2-40B4-BE49-F238E27FC236}">
                    <a16:creationId xmlns:a16="http://schemas.microsoft.com/office/drawing/2014/main" id="{CB4C3105-A445-2348-B93F-4C5663C4A041}"/>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5991540" y="4545275"/>
                <a:ext cx="711200" cy="711200"/>
              </a:xfrm>
              <a:prstGeom prst="rect">
                <a:avLst/>
              </a:prstGeom>
            </p:spPr>
          </p:pic>
          <p:sp>
            <p:nvSpPr>
              <p:cNvPr id="25" name="TextBox 24">
                <a:extLst>
                  <a:ext uri="{FF2B5EF4-FFF2-40B4-BE49-F238E27FC236}">
                    <a16:creationId xmlns:a16="http://schemas.microsoft.com/office/drawing/2014/main" id="{9F5FB9F5-46F1-B245-BC93-A889B288B8AE}"/>
                  </a:ext>
                </a:extLst>
              </p:cNvPr>
              <p:cNvSpPr txBox="1"/>
              <p:nvPr/>
            </p:nvSpPr>
            <p:spPr>
              <a:xfrm>
                <a:off x="5196188" y="5426294"/>
                <a:ext cx="2301904" cy="338554"/>
              </a:xfrm>
              <a:prstGeom prst="rect">
                <a:avLst/>
              </a:prstGeom>
              <a:noFill/>
            </p:spPr>
            <p:txBody>
              <a:bodyPr wrap="square" rtlCol="0">
                <a:spAutoFit/>
              </a:bodyPr>
              <a:lstStyle/>
              <a:p>
                <a:pPr algn="ctr" rtl="0"/>
                <a:r>
                  <a:rPr lang="pt-BR" sz="1600">
                    <a:solidFill>
                      <a:srgbClr val="232F3D"/>
                    </a:solidFill>
                    <a:latin typeface="Amazon Ember" panose="020B0603020204020204" pitchFamily="34" charset="0"/>
                    <a:ea typeface="Amazon Ember" panose="020B0603020204020204" pitchFamily="34" charset="0"/>
                    <a:cs typeface="Amazon Ember" panose="020B0603020204020204" pitchFamily="34" charset="0"/>
                  </a:rPr>
                  <a:t>Amazon S3</a:t>
                </a:r>
              </a:p>
            </p:txBody>
          </p:sp>
          <p:grpSp>
            <p:nvGrpSpPr>
              <p:cNvPr id="30" name="Group 29">
                <a:extLst>
                  <a:ext uri="{FF2B5EF4-FFF2-40B4-BE49-F238E27FC236}">
                    <a16:creationId xmlns:a16="http://schemas.microsoft.com/office/drawing/2014/main" id="{B0646FBA-59DD-6D45-A743-5F82BC4FE1AA}"/>
                  </a:ext>
                </a:extLst>
              </p:cNvPr>
              <p:cNvGrpSpPr/>
              <p:nvPr/>
            </p:nvGrpSpPr>
            <p:grpSpPr>
              <a:xfrm>
                <a:off x="5815382" y="4345290"/>
                <a:ext cx="1060145" cy="1060145"/>
                <a:chOff x="1071772" y="2943249"/>
                <a:chExt cx="1806299" cy="1806299"/>
              </a:xfrm>
            </p:grpSpPr>
            <p:sp>
              <p:nvSpPr>
                <p:cNvPr id="31" name="Oval 30">
                  <a:extLst>
                    <a:ext uri="{FF2B5EF4-FFF2-40B4-BE49-F238E27FC236}">
                      <a16:creationId xmlns:a16="http://schemas.microsoft.com/office/drawing/2014/main" id="{F0793D18-19D3-5542-AFAE-ACB91625912F}"/>
                    </a:ext>
                  </a:extLst>
                </p:cNvPr>
                <p:cNvSpPr/>
                <p:nvPr/>
              </p:nvSpPr>
              <p:spPr>
                <a:xfrm>
                  <a:off x="1071772" y="2943249"/>
                  <a:ext cx="1806299" cy="1806299"/>
                </a:xfrm>
                <a:prstGeom prst="ellipse">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32" name="Straight Connector 31">
                  <a:extLst>
                    <a:ext uri="{FF2B5EF4-FFF2-40B4-BE49-F238E27FC236}">
                      <a16:creationId xmlns:a16="http://schemas.microsoft.com/office/drawing/2014/main" id="{1C3EF585-08F6-A348-8F82-6CE4BB803A93}"/>
                    </a:ext>
                  </a:extLst>
                </p:cNvPr>
                <p:cNvCxnSpPr>
                  <a:stCxn id="31" idx="1"/>
                  <a:endCxn id="31" idx="5"/>
                </p:cNvCxnSpPr>
                <p:nvPr/>
              </p:nvCxnSpPr>
              <p:spPr>
                <a:xfrm>
                  <a:off x="1336298" y="3207775"/>
                  <a:ext cx="1277247" cy="1277247"/>
                </a:xfrm>
                <a:prstGeom prst="line">
                  <a:avLst/>
                </a:pr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83FC9ADF-CA14-3F4D-BEB2-7FE2F982A4DD}"/>
                </a:ext>
              </a:extLst>
            </p:cNvPr>
            <p:cNvSpPr/>
            <p:nvPr/>
          </p:nvSpPr>
          <p:spPr>
            <a:xfrm>
              <a:off x="8426720" y="3975824"/>
              <a:ext cx="3366685" cy="1747778"/>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Tree>
    <p:custDataLst>
      <p:tags r:id="rId1"/>
    </p:custDataLst>
    <p:extLst>
      <p:ext uri="{BB962C8B-B14F-4D97-AF65-F5344CB8AC3E}">
        <p14:creationId xmlns:p14="http://schemas.microsoft.com/office/powerpoint/2010/main" val="3633062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3"/>
          <p:cNvSpPr txBox="1">
            <a:spLocks noGrp="1"/>
          </p:cNvSpPr>
          <p:nvPr>
            <p:ph type="title"/>
          </p:nvPr>
        </p:nvSpPr>
        <p:spPr>
          <a:prstGeom prst="rect">
            <a:avLst/>
          </a:prstGeom>
        </p:spPr>
        <p:txBody>
          <a:bodyPr rtlCol="0">
            <a:noAutofit/>
          </a:bodyPr>
          <a:lstStyle>
            <a:lvl1pPr defTabSz="566927">
              <a:defRPr sz="2480"/>
            </a:lvl1pPr>
          </a:lstStyle>
          <a:p>
            <a:pPr rtl="0"/>
            <a:r>
              <a:rPr lang="pt-BR" sz="4000"/>
              <a:t>Amazon EFS</a:t>
            </a:r>
            <a:endParaRPr sz="4000" dirty="0"/>
          </a:p>
        </p:txBody>
      </p:sp>
      <p:pic>
        <p:nvPicPr>
          <p:cNvPr id="7" name="Graphic 28">
            <a:extLst>
              <a:ext uri="{FF2B5EF4-FFF2-40B4-BE49-F238E27FC236}">
                <a16:creationId xmlns:a16="http://schemas.microsoft.com/office/drawing/2014/main" id="{A96AED2E-9974-4274-99A0-677F81AC9ADD}"/>
              </a:ext>
              <a:ext uri="{C183D7F6-B498-43B3-948B-1728B52AA6E4}">
                <adec:decorative xmlns:adec="http://schemas.microsoft.com/office/drawing/2017/decorative" xmlns=""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01523" y="232201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4B2439D-44C2-4493-8297-05576F532A93}"/>
              </a:ext>
            </a:extLst>
          </p:cNvPr>
          <p:cNvSpPr txBox="1"/>
          <p:nvPr/>
        </p:nvSpPr>
        <p:spPr>
          <a:xfrm>
            <a:off x="588523" y="3423621"/>
            <a:ext cx="1940399" cy="830997"/>
          </a:xfrm>
          <a:prstGeom prst="rect">
            <a:avLst/>
          </a:prstGeom>
          <a:noFill/>
        </p:spPr>
        <p:txBody>
          <a:bodyPr wrap="square" rtlCol="0">
            <a:spAutoFit/>
          </a:bodyPr>
          <a:lstStyle/>
          <a:p>
            <a:pPr algn="ctr" rtl="0"/>
            <a:r>
              <a:rPr lang="pt-BR" sz="1600">
                <a:solidFill>
                  <a:srgbClr val="232F3D"/>
                </a:solidFill>
                <a:latin typeface="Amazon Ember" panose="02000000000000000000" pitchFamily="2" charset="0"/>
              </a:rPr>
              <a:t>Amazon </a:t>
            </a:r>
            <a:r>
              <a:rPr lang="en-US" sz="1600" dirty="0">
                <a:solidFill>
                  <a:srgbClr val="232F3D"/>
                </a:solidFill>
                <a:latin typeface="Amazon Ember" panose="02000000000000000000" pitchFamily="2" charset="0"/>
              </a:rPr>
              <a:t/>
            </a:r>
            <a:br>
              <a:rPr lang="en-US" sz="1600" dirty="0">
                <a:solidFill>
                  <a:srgbClr val="232F3D"/>
                </a:solidFill>
                <a:latin typeface="Amazon Ember" panose="02000000000000000000" pitchFamily="2" charset="0"/>
              </a:rPr>
            </a:br>
            <a:r>
              <a:rPr lang="pt-BR" sz="1600">
                <a:solidFill>
                  <a:srgbClr val="232F3D"/>
                </a:solidFill>
                <a:latin typeface="Amazon Ember" panose="02000000000000000000" pitchFamily="2" charset="0"/>
              </a:rPr>
              <a:t>Elastic File System (Amazon EFS)</a:t>
            </a:r>
          </a:p>
        </p:txBody>
      </p:sp>
      <p:sp>
        <p:nvSpPr>
          <p:cNvPr id="5" name="Rectangle 4">
            <a:extLst>
              <a:ext uri="{FF2B5EF4-FFF2-40B4-BE49-F238E27FC236}">
                <a16:creationId xmlns:a16="http://schemas.microsoft.com/office/drawing/2014/main" id="{0677AC58-19A9-304A-B11D-B210EBE94B1A}"/>
              </a:ext>
              <a:ext uri="{C183D7F6-B498-43B3-948B-1728B52AA6E4}">
                <adec:decorative xmlns:adec="http://schemas.microsoft.com/office/drawing/2017/decorative" xmlns="" val="1"/>
              </a:ext>
            </a:extLst>
          </p:cNvPr>
          <p:cNvSpPr/>
          <p:nvPr/>
        </p:nvSpPr>
        <p:spPr>
          <a:xfrm>
            <a:off x="408247" y="1864448"/>
            <a:ext cx="2300950" cy="2939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Content Placeholder 7">
            <a:extLst>
              <a:ext uri="{FF2B5EF4-FFF2-40B4-BE49-F238E27FC236}">
                <a16:creationId xmlns:a16="http://schemas.microsoft.com/office/drawing/2014/main" id="{F9D69FED-0B53-574E-83FD-1BC23FCED0C9}"/>
              </a:ext>
            </a:extLst>
          </p:cNvPr>
          <p:cNvSpPr>
            <a:spLocks noGrp="1"/>
          </p:cNvSpPr>
          <p:nvPr>
            <p:ph idx="1"/>
          </p:nvPr>
        </p:nvSpPr>
        <p:spPr>
          <a:xfrm>
            <a:off x="3139150" y="1485043"/>
            <a:ext cx="8157741" cy="1078745"/>
          </a:xfrm>
        </p:spPr>
        <p:txBody>
          <a:bodyPr rtlCol="0"/>
          <a:lstStyle/>
          <a:p>
            <a:pPr marL="0" lvl="0" indent="0" algn="ctr" rtl="0">
              <a:buNone/>
            </a:pPr>
            <a:r>
              <a:rPr lang="pt-BR">
                <a:latin typeface="+mn-lt"/>
                <a:ea typeface="Amazon Ember" panose="020B0603020204020204" pitchFamily="34" charset="0"/>
                <a:cs typeface="Amazon Ember" panose="020B0603020204020204" pitchFamily="34" charset="0"/>
              </a:rPr>
              <a:t>O Amazon EFS fornece armazenamento no sistema de arquivos para cargas de trabalho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baseadas em Linux</a:t>
            </a:r>
            <a:r>
              <a:rPr lang="pt-BR">
                <a:latin typeface="+mn-lt"/>
                <a:ea typeface="Amazon Ember" panose="020B0603020204020204" pitchFamily="34" charset="0"/>
                <a:cs typeface="Amazon Ember" panose="020B0603020204020204" pitchFamily="34" charset="0"/>
              </a:rPr>
              <a:t>.</a:t>
            </a:r>
          </a:p>
          <a:p>
            <a:pPr marL="0" lvl="0" indent="0" rtl="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p>
        </p:txBody>
      </p:sp>
      <p:sp>
        <p:nvSpPr>
          <p:cNvPr id="9" name="Content Placeholder 8">
            <a:extLst>
              <a:ext uri="{FF2B5EF4-FFF2-40B4-BE49-F238E27FC236}">
                <a16:creationId xmlns:a16="http://schemas.microsoft.com/office/drawing/2014/main" id="{2D435A0E-1C42-E54F-A1B0-7F0CF209F36D}"/>
              </a:ext>
            </a:extLst>
          </p:cNvPr>
          <p:cNvSpPr>
            <a:spLocks noGrp="1"/>
          </p:cNvSpPr>
          <p:nvPr>
            <p:ph idx="13"/>
          </p:nvPr>
        </p:nvSpPr>
        <p:spPr>
          <a:xfrm>
            <a:off x="3211345" y="2899510"/>
            <a:ext cx="8392132" cy="3447032"/>
          </a:xfrm>
        </p:spPr>
        <p:txBody>
          <a:bodyPr rtlCol="0"/>
          <a:lstStyle/>
          <a:p>
            <a:pPr rtl="0"/>
            <a:r>
              <a:rPr lang="pt-BR" sz="2400">
                <a:latin typeface="+mn-lt"/>
              </a:rPr>
              <a:t>Sistema de arquivos elástico totalmente gerenciado</a:t>
            </a:r>
          </a:p>
          <a:p>
            <a:pPr rtl="0"/>
            <a:r>
              <a:rPr lang="pt-BR" sz="2400">
                <a:latin typeface="+mn-lt"/>
              </a:rPr>
              <a:t>Aumentam ou reduzem automaticamente à medida que os arquivos são adicionados e removidos</a:t>
            </a:r>
          </a:p>
          <a:p>
            <a:pPr rtl="0"/>
            <a:r>
              <a:rPr lang="pt-BR" sz="2400">
                <a:latin typeface="+mn-lt"/>
              </a:rPr>
              <a:t>Petabytes de capacidade</a:t>
            </a:r>
          </a:p>
          <a:p>
            <a:pPr rtl="0"/>
            <a:r>
              <a:rPr lang="pt-BR" sz="2400">
                <a:latin typeface="+mn-lt"/>
              </a:rPr>
              <a:t>Compatível com protocolos NFS (Network File System)</a:t>
            </a:r>
          </a:p>
          <a:p>
            <a:pPr lvl="1" rtl="0"/>
            <a:r>
              <a:rPr lang="pt-BR" sz="2000">
                <a:latin typeface="+mn-lt"/>
              </a:rPr>
              <a:t>Monte o sistema de arquivos na instância do EC2</a:t>
            </a:r>
            <a:endParaRPr lang="en-US" sz="1600" dirty="0">
              <a:latin typeface="+mn-lt"/>
            </a:endParaRPr>
          </a:p>
          <a:p>
            <a:pPr rtl="0"/>
            <a:r>
              <a:rPr lang="pt-BR" sz="2400">
                <a:latin typeface="+mn-lt"/>
              </a:rPr>
              <a:t>Compatível com todas as AMIs baseadas em Linux para o Amazon EC2</a:t>
            </a:r>
          </a:p>
          <a:p>
            <a:pPr rtl="0"/>
            <a:endParaRPr lang="en-US" dirty="0">
              <a:latin typeface="+mn-lt"/>
            </a:endParaRPr>
          </a:p>
        </p:txBody>
      </p:sp>
    </p:spTree>
    <p:custDataLst>
      <p:tags r:id="rId1"/>
    </p:custDataLst>
    <p:extLst>
      <p:ext uri="{BB962C8B-B14F-4D97-AF65-F5344CB8AC3E}">
        <p14:creationId xmlns:p14="http://schemas.microsoft.com/office/powerpoint/2010/main" val="4244889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itle 3"/>
          <p:cNvSpPr txBox="1">
            <a:spLocks noGrp="1"/>
          </p:cNvSpPr>
          <p:nvPr>
            <p:ph type="title"/>
          </p:nvPr>
        </p:nvSpPr>
        <p:spPr>
          <a:prstGeom prst="rect">
            <a:avLst/>
          </a:prstGeom>
        </p:spPr>
        <p:txBody>
          <a:bodyPr rtlCol="0">
            <a:noAutofit/>
          </a:bodyPr>
          <a:lstStyle>
            <a:lvl1pPr defTabSz="566927">
              <a:defRPr sz="2480"/>
            </a:lvl1pPr>
          </a:lstStyle>
          <a:p>
            <a:pPr rtl="0"/>
            <a:r>
              <a:rPr lang="pt-BR" sz="4000"/>
              <a:t>Casos de uso do Amazon EFS</a:t>
            </a:r>
          </a:p>
        </p:txBody>
      </p:sp>
      <p:grpSp>
        <p:nvGrpSpPr>
          <p:cNvPr id="4" name="Group 3" descr="An EFS file systems is mounted on each of three Linux instance guest operating systems.">
            <a:extLst>
              <a:ext uri="{FF2B5EF4-FFF2-40B4-BE49-F238E27FC236}">
                <a16:creationId xmlns:a16="http://schemas.microsoft.com/office/drawing/2014/main" id="{0CCA37F2-91F0-2E44-9626-049496D87E0F}"/>
              </a:ext>
            </a:extLst>
          </p:cNvPr>
          <p:cNvGrpSpPr/>
          <p:nvPr/>
        </p:nvGrpSpPr>
        <p:grpSpPr>
          <a:xfrm>
            <a:off x="450202" y="2070890"/>
            <a:ext cx="4334012" cy="3085851"/>
            <a:chOff x="450202" y="2070890"/>
            <a:chExt cx="4334012" cy="3085851"/>
          </a:xfrm>
        </p:grpSpPr>
        <p:sp>
          <p:nvSpPr>
            <p:cNvPr id="12" name="TextBox 11">
              <a:extLst>
                <a:ext uri="{FF2B5EF4-FFF2-40B4-BE49-F238E27FC236}">
                  <a16:creationId xmlns:a16="http://schemas.microsoft.com/office/drawing/2014/main" id="{64B2501D-642B-DF41-B4D4-C5FEC3717989}"/>
                </a:ext>
              </a:extLst>
            </p:cNvPr>
            <p:cNvSpPr txBox="1"/>
            <p:nvPr/>
          </p:nvSpPr>
          <p:spPr>
            <a:xfrm>
              <a:off x="712297" y="2211948"/>
              <a:ext cx="1401097" cy="646331"/>
            </a:xfrm>
            <a:prstGeom prst="rect">
              <a:avLst/>
            </a:prstGeom>
            <a:noFill/>
          </p:spPr>
          <p:txBody>
            <a:bodyPr wrap="square" rtlCol="0">
              <a:spAutoFit/>
            </a:bodyPr>
            <a:lstStyle/>
            <a:p>
              <a:pPr algn="r" rtl="0"/>
              <a:r>
                <a:rPr lang="pt-BR"/>
                <a:t>Sistema de arquivos </a:t>
              </a:r>
              <a:r>
                <a:rPr lang="en-US" dirty="0"/>
                <a:t/>
              </a:r>
              <a:br>
                <a:rPr lang="en-US" dirty="0"/>
              </a:br>
              <a:r>
                <a:rPr lang="pt-BR"/>
                <a:t>do EFS</a:t>
              </a:r>
            </a:p>
          </p:txBody>
        </p:sp>
        <p:pic>
          <p:nvPicPr>
            <p:cNvPr id="13" name="Graphic 12">
              <a:extLst>
                <a:ext uri="{FF2B5EF4-FFF2-40B4-BE49-F238E27FC236}">
                  <a16:creationId xmlns:a16="http://schemas.microsoft.com/office/drawing/2014/main" id="{E169A879-D881-0F48-A6EA-7566BC6B9C4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230832" y="2070890"/>
              <a:ext cx="731520" cy="731520"/>
            </a:xfrm>
            <a:prstGeom prst="rect">
              <a:avLst/>
            </a:prstGeom>
          </p:spPr>
        </p:pic>
        <p:sp>
          <p:nvSpPr>
            <p:cNvPr id="14" name="TextBox 13">
              <a:extLst>
                <a:ext uri="{FF2B5EF4-FFF2-40B4-BE49-F238E27FC236}">
                  <a16:creationId xmlns:a16="http://schemas.microsoft.com/office/drawing/2014/main" id="{0A04B335-003E-2F4F-952A-EB7338CAC918}"/>
                </a:ext>
              </a:extLst>
            </p:cNvPr>
            <p:cNvSpPr txBox="1"/>
            <p:nvPr/>
          </p:nvSpPr>
          <p:spPr>
            <a:xfrm>
              <a:off x="450202" y="4664298"/>
              <a:ext cx="993922" cy="492443"/>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Light" charset="0"/>
                </a:rPr>
                <a:t>Instância 1 do Linux</a:t>
              </a:r>
            </a:p>
          </p:txBody>
        </p:sp>
        <p:pic>
          <p:nvPicPr>
            <p:cNvPr id="15" name="Graphic 135">
              <a:extLst>
                <a:ext uri="{FF2B5EF4-FFF2-40B4-BE49-F238E27FC236}">
                  <a16:creationId xmlns:a16="http://schemas.microsoft.com/office/drawing/2014/main" id="{FF7C0E7D-084E-AC41-BE1C-4DF87D66977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1403" y="3847857"/>
              <a:ext cx="731520" cy="731520"/>
            </a:xfrm>
            <a:prstGeom prst="rect">
              <a:avLst/>
            </a:prstGeom>
          </p:spPr>
        </p:pic>
        <p:sp>
          <p:nvSpPr>
            <p:cNvPr id="16" name="TextBox 15">
              <a:extLst>
                <a:ext uri="{FF2B5EF4-FFF2-40B4-BE49-F238E27FC236}">
                  <a16:creationId xmlns:a16="http://schemas.microsoft.com/office/drawing/2014/main" id="{11FC403F-57F1-7341-954B-F2D33019C793}"/>
                </a:ext>
              </a:extLst>
            </p:cNvPr>
            <p:cNvSpPr txBox="1"/>
            <p:nvPr/>
          </p:nvSpPr>
          <p:spPr>
            <a:xfrm>
              <a:off x="2099630" y="4664297"/>
              <a:ext cx="993922" cy="492443"/>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Light" charset="0"/>
                </a:rPr>
                <a:t>Instância 2 do Linux</a:t>
              </a:r>
            </a:p>
          </p:txBody>
        </p:sp>
        <p:pic>
          <p:nvPicPr>
            <p:cNvPr id="17" name="Graphic 135">
              <a:extLst>
                <a:ext uri="{FF2B5EF4-FFF2-40B4-BE49-F238E27FC236}">
                  <a16:creationId xmlns:a16="http://schemas.microsoft.com/office/drawing/2014/main" id="{B22C5059-4929-374B-9FDE-C173FD4FA16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232903" y="3847857"/>
              <a:ext cx="731520" cy="731520"/>
            </a:xfrm>
            <a:prstGeom prst="rect">
              <a:avLst/>
            </a:prstGeom>
          </p:spPr>
        </p:pic>
        <p:sp>
          <p:nvSpPr>
            <p:cNvPr id="18" name="TextBox 17">
              <a:extLst>
                <a:ext uri="{FF2B5EF4-FFF2-40B4-BE49-F238E27FC236}">
                  <a16:creationId xmlns:a16="http://schemas.microsoft.com/office/drawing/2014/main" id="{F59939CE-8711-8342-84D7-DCDD253617DA}"/>
                </a:ext>
              </a:extLst>
            </p:cNvPr>
            <p:cNvSpPr txBox="1"/>
            <p:nvPr/>
          </p:nvSpPr>
          <p:spPr>
            <a:xfrm>
              <a:off x="3790292" y="4664298"/>
              <a:ext cx="993922" cy="492443"/>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Light" charset="0"/>
                </a:rPr>
                <a:t>Instância 3 do Linux</a:t>
              </a:r>
            </a:p>
          </p:txBody>
        </p:sp>
        <p:pic>
          <p:nvPicPr>
            <p:cNvPr id="19" name="Graphic 135">
              <a:extLst>
                <a:ext uri="{FF2B5EF4-FFF2-40B4-BE49-F238E27FC236}">
                  <a16:creationId xmlns:a16="http://schemas.microsoft.com/office/drawing/2014/main" id="{2F0D0F92-7DEE-6E4A-A15A-5CE6732808A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21493" y="3847857"/>
              <a:ext cx="731520" cy="731520"/>
            </a:xfrm>
            <a:prstGeom prst="rect">
              <a:avLst/>
            </a:prstGeom>
          </p:spPr>
        </p:pic>
        <p:cxnSp>
          <p:nvCxnSpPr>
            <p:cNvPr id="20" name="Straight Arrow Connector 19">
              <a:extLst>
                <a:ext uri="{FF2B5EF4-FFF2-40B4-BE49-F238E27FC236}">
                  <a16:creationId xmlns:a16="http://schemas.microsoft.com/office/drawing/2014/main" id="{B85730CB-DA1A-534B-BC58-E5794DD042E8}"/>
                </a:ext>
              </a:extLst>
            </p:cNvPr>
            <p:cNvCxnSpPr>
              <a:stCxn id="13" idx="2"/>
              <a:endCxn id="15" idx="0"/>
            </p:cNvCxnSpPr>
            <p:nvPr/>
          </p:nvCxnSpPr>
          <p:spPr>
            <a:xfrm rot="5400000">
              <a:off x="1249155" y="2500419"/>
              <a:ext cx="1045447" cy="1649429"/>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9">
              <a:extLst>
                <a:ext uri="{FF2B5EF4-FFF2-40B4-BE49-F238E27FC236}">
                  <a16:creationId xmlns:a16="http://schemas.microsoft.com/office/drawing/2014/main" id="{D2256571-554F-FC45-B4B7-7FB5C22A83F1}"/>
                </a:ext>
              </a:extLst>
            </p:cNvPr>
            <p:cNvCxnSpPr>
              <a:cxnSpLocks/>
              <a:stCxn id="13" idx="2"/>
              <a:endCxn id="17" idx="0"/>
            </p:cNvCxnSpPr>
            <p:nvPr/>
          </p:nvCxnSpPr>
          <p:spPr>
            <a:xfrm rot="16200000" flipH="1">
              <a:off x="2074904" y="3324097"/>
              <a:ext cx="1045447" cy="2071"/>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9">
              <a:extLst>
                <a:ext uri="{FF2B5EF4-FFF2-40B4-BE49-F238E27FC236}">
                  <a16:creationId xmlns:a16="http://schemas.microsoft.com/office/drawing/2014/main" id="{6DDF1F39-5277-7340-BBE0-CAF112374DC0}"/>
                </a:ext>
              </a:extLst>
            </p:cNvPr>
            <p:cNvCxnSpPr>
              <a:cxnSpLocks/>
              <a:stCxn id="13" idx="2"/>
              <a:endCxn id="19" idx="0"/>
            </p:cNvCxnSpPr>
            <p:nvPr/>
          </p:nvCxnSpPr>
          <p:spPr>
            <a:xfrm rot="16200000" flipH="1">
              <a:off x="2919199" y="2479802"/>
              <a:ext cx="1045447" cy="1690661"/>
            </a:xfrm>
            <a:prstGeom prst="bentConnector3">
              <a:avLst>
                <a:gd name="adj1" fmla="val 50000"/>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F02B10B-7860-CF47-A440-CD437DD7F40E}"/>
                </a:ext>
              </a:extLst>
            </p:cNvPr>
            <p:cNvSpPr txBox="1"/>
            <p:nvPr/>
          </p:nvSpPr>
          <p:spPr>
            <a:xfrm>
              <a:off x="2944545" y="2717487"/>
              <a:ext cx="1691493" cy="646331"/>
            </a:xfrm>
            <a:prstGeom prst="rect">
              <a:avLst/>
            </a:prstGeom>
            <a:noFill/>
          </p:spPr>
          <p:txBody>
            <a:bodyPr wrap="square" rtlCol="0">
              <a:spAutoFit/>
            </a:bodyPr>
            <a:lstStyle/>
            <a:p>
              <a:pPr rtl="0"/>
              <a:r>
                <a:rPr lang="pt-BR"/>
                <a:t>Montado em cada sistema operacional convidado</a:t>
              </a:r>
            </a:p>
          </p:txBody>
        </p:sp>
      </p:grpSp>
      <p:sp>
        <p:nvSpPr>
          <p:cNvPr id="2" name="Rectangle 1"/>
          <p:cNvSpPr/>
          <p:nvPr/>
        </p:nvSpPr>
        <p:spPr>
          <a:xfrm>
            <a:off x="5125793" y="1410218"/>
            <a:ext cx="6173431" cy="523220"/>
          </a:xfrm>
          <a:prstGeom prst="rect">
            <a:avLst/>
          </a:prstGeom>
        </p:spPr>
        <p:txBody>
          <a:bodyPr wrap="square" rtlCol="0" anchor="ctr">
            <a:spAutoFit/>
          </a:bodyPr>
          <a:lstStyle/>
          <a:p>
            <a:pPr rtl="0"/>
            <a:r>
              <a:rPr lang="pt-BR" sz="2800">
                <a:ea typeface="Amazon Ember" panose="020B0603020204020204" pitchFamily="34" charset="0"/>
                <a:cs typeface="Amazon Ember" panose="020B0603020204020204" pitchFamily="34" charset="0"/>
              </a:rPr>
              <a:t>Cargas de trabalho e aplicações:</a:t>
            </a:r>
            <a:endParaRPr lang="en-US" sz="2800" dirty="0">
              <a:ea typeface="Amazon Ember" panose="02000000000000000000" pitchFamily="2" charset="0"/>
            </a:endParaRPr>
          </a:p>
        </p:txBody>
      </p:sp>
      <p:sp>
        <p:nvSpPr>
          <p:cNvPr id="6" name="Content Placeholder 5">
            <a:extLst>
              <a:ext uri="{FF2B5EF4-FFF2-40B4-BE49-F238E27FC236}">
                <a16:creationId xmlns:a16="http://schemas.microsoft.com/office/drawing/2014/main" id="{B157655F-754A-BF4D-BFEB-97B16CD518FD}"/>
              </a:ext>
            </a:extLst>
          </p:cNvPr>
          <p:cNvSpPr>
            <a:spLocks noGrp="1"/>
          </p:cNvSpPr>
          <p:nvPr>
            <p:ph idx="1"/>
          </p:nvPr>
        </p:nvSpPr>
        <p:spPr>
          <a:xfrm>
            <a:off x="5564057" y="1915135"/>
            <a:ext cx="6190790" cy="3106381"/>
          </a:xfrm>
        </p:spPr>
        <p:txBody>
          <a:bodyPr rtlCol="0"/>
          <a:lstStyle/>
          <a:p>
            <a:pPr lvl="0" rtl="0"/>
            <a:r>
              <a:rPr lang="pt-BR" sz="2200"/>
              <a:t>Diretórios iniciais</a:t>
            </a:r>
          </a:p>
          <a:p>
            <a:pPr lvl="0" rtl="0"/>
            <a:r>
              <a:rPr lang="pt-BR" sz="2200"/>
              <a:t>Sistema de arquivos para aplicações empresariais</a:t>
            </a:r>
          </a:p>
          <a:p>
            <a:pPr lvl="0" rtl="0"/>
            <a:r>
              <a:rPr lang="pt-BR" sz="2200"/>
              <a:t>Testes e desenvolvimento de aplicações</a:t>
            </a:r>
          </a:p>
          <a:p>
            <a:pPr lvl="0" rtl="0"/>
            <a:r>
              <a:rPr lang="pt-BR" sz="2200"/>
              <a:t>Backups de bancos de dados</a:t>
            </a:r>
          </a:p>
          <a:p>
            <a:pPr lvl="0" rtl="0"/>
            <a:r>
              <a:rPr lang="pt-BR" sz="2200"/>
              <a:t>Gerenciamento de conteúdo e serviços na Web</a:t>
            </a:r>
          </a:p>
          <a:p>
            <a:pPr lvl="0" rtl="0"/>
            <a:r>
              <a:rPr lang="pt-BR" sz="2200"/>
              <a:t>Fluxos de trabalho de mídia</a:t>
            </a:r>
          </a:p>
          <a:p>
            <a:pPr lvl="0" rtl="0"/>
            <a:r>
              <a:rPr lang="pt-BR" sz="2200"/>
              <a:t>Análise de dados do big data</a:t>
            </a:r>
          </a:p>
        </p:txBody>
      </p:sp>
      <p:sp>
        <p:nvSpPr>
          <p:cNvPr id="30" name="TextBox 29">
            <a:extLst>
              <a:ext uri="{FF2B5EF4-FFF2-40B4-BE49-F238E27FC236}">
                <a16:creationId xmlns:a16="http://schemas.microsoft.com/office/drawing/2014/main" id="{506F5319-5E8B-0744-B819-7E0AC7485B01}"/>
              </a:ext>
            </a:extLst>
          </p:cNvPr>
          <p:cNvSpPr txBox="1"/>
          <p:nvPr/>
        </p:nvSpPr>
        <p:spPr>
          <a:xfrm>
            <a:off x="419100" y="5540591"/>
            <a:ext cx="7462299" cy="584775"/>
          </a:xfrm>
          <a:prstGeom prst="rect">
            <a:avLst/>
          </a:prstGeom>
          <a:noFill/>
        </p:spPr>
        <p:txBody>
          <a:bodyPr wrap="none" rtlCol="0">
            <a:spAutoFit/>
          </a:bodyPr>
          <a:lstStyle/>
          <a:p>
            <a:pPr rtl="0"/>
            <a:r>
              <a:rPr lang="pt-BR" sz="1600" dirty="0">
                <a:ea typeface="Amazon Ember" charset="0"/>
                <a:cs typeface="Amazon Ember" charset="0"/>
              </a:rPr>
              <a:t>Exemplo de comando para montar o sistema de arquivos em cada SO convidado:</a:t>
            </a:r>
            <a:endParaRPr lang="en-US" altLang="en-US" sz="1600" dirty="0" smtClean="0">
              <a:latin typeface="Amazon Ember" charset="0"/>
              <a:ea typeface="Amazon Ember" charset="0"/>
              <a:cs typeface="Amazon Ember" charset="0"/>
            </a:endParaRPr>
          </a:p>
          <a:p>
            <a:pPr rtl="0"/>
            <a:r>
              <a:rPr lang="pt-BR" sz="1600" dirty="0">
                <a:latin typeface="Courier New" panose="02070309020205020404" pitchFamily="49" charset="0"/>
                <a:ea typeface="Amazon Ember" charset="0"/>
                <a:cs typeface="Amazon Ember" charset="0"/>
              </a:rPr>
              <a:t>$ </a:t>
            </a:r>
            <a:r>
              <a:rPr lang="pt-BR" sz="1600" dirty="0" err="1">
                <a:latin typeface="Courier New" panose="02070309020205020404" pitchFamily="49" charset="0"/>
                <a:ea typeface="Amazon Ember" charset="0"/>
                <a:cs typeface="Amazon Ember" charset="0"/>
              </a:rPr>
              <a:t>sudo</a:t>
            </a:r>
            <a:r>
              <a:rPr lang="pt-BR" sz="1600" dirty="0">
                <a:latin typeface="Courier New" panose="02070309020205020404" pitchFamily="49" charset="0"/>
                <a:ea typeface="Amazon Ember" charset="0"/>
                <a:cs typeface="Amazon Ember" charset="0"/>
              </a:rPr>
              <a:t> </a:t>
            </a:r>
            <a:r>
              <a:rPr lang="pt-BR" sz="1600" dirty="0" err="1">
                <a:latin typeface="Courier New" panose="02070309020205020404" pitchFamily="49" charset="0"/>
                <a:ea typeface="Amazon Ember" charset="0"/>
                <a:cs typeface="Amazon Ember" charset="0"/>
              </a:rPr>
              <a:t>mount</a:t>
            </a:r>
            <a:r>
              <a:rPr lang="pt-BR" sz="1600" dirty="0">
                <a:latin typeface="Courier New" panose="02070309020205020404" pitchFamily="49" charset="0"/>
                <a:ea typeface="Amazon Ember" charset="0"/>
                <a:cs typeface="Amazon Ember" charset="0"/>
              </a:rPr>
              <a:t> -t nfs4 </a:t>
            </a:r>
            <a:r>
              <a:rPr lang="pt-BR" sz="1600" dirty="0" err="1">
                <a:latin typeface="Courier New" panose="02070309020205020404" pitchFamily="49" charset="0"/>
                <a:ea typeface="Amazon Ember" charset="0"/>
                <a:cs typeface="Amazon Ember" charset="0"/>
              </a:rPr>
              <a:t>mount</a:t>
            </a:r>
            <a:r>
              <a:rPr lang="pt-BR" sz="1600" dirty="0">
                <a:latin typeface="Courier New" panose="02070309020205020404" pitchFamily="49" charset="0"/>
                <a:ea typeface="Amazon Ember" charset="0"/>
                <a:cs typeface="Amazon Ember" charset="0"/>
              </a:rPr>
              <a:t>-</a:t>
            </a:r>
            <a:r>
              <a:rPr lang="pt-BR" sz="1600" dirty="0" err="1">
                <a:latin typeface="Courier New" panose="02070309020205020404" pitchFamily="49" charset="0"/>
                <a:ea typeface="Amazon Ember" charset="0"/>
                <a:cs typeface="Amazon Ember" charset="0"/>
              </a:rPr>
              <a:t>target</a:t>
            </a:r>
            <a:r>
              <a:rPr lang="pt-BR" sz="1600" dirty="0">
                <a:latin typeface="Courier New" panose="02070309020205020404" pitchFamily="49" charset="0"/>
                <a:ea typeface="Amazon Ember" charset="0"/>
                <a:cs typeface="Amazon Ember" charset="0"/>
              </a:rPr>
              <a:t>-DNS:/ ~/</a:t>
            </a:r>
            <a:r>
              <a:rPr lang="pt-BR" sz="1600" dirty="0" err="1">
                <a:latin typeface="Courier New" panose="02070309020205020404" pitchFamily="49" charset="0"/>
                <a:ea typeface="Amazon Ember" charset="0"/>
                <a:cs typeface="Amazon Ember" charset="0"/>
              </a:rPr>
              <a:t>efs</a:t>
            </a:r>
            <a:r>
              <a:rPr lang="pt-BR" sz="1600" dirty="0">
                <a:latin typeface="Courier New" panose="02070309020205020404" pitchFamily="49" charset="0"/>
                <a:ea typeface="Amazon Ember" charset="0"/>
                <a:cs typeface="Amazon Ember" charset="0"/>
              </a:rPr>
              <a:t>-</a:t>
            </a:r>
            <a:r>
              <a:rPr lang="pt-BR" sz="1600" dirty="0" err="1">
                <a:latin typeface="Courier New" panose="02070309020205020404" pitchFamily="49" charset="0"/>
                <a:ea typeface="Amazon Ember" charset="0"/>
                <a:cs typeface="Amazon Ember" charset="0"/>
              </a:rPr>
              <a:t>mount</a:t>
            </a:r>
            <a:r>
              <a:rPr lang="pt-BR" sz="1600" dirty="0">
                <a:latin typeface="Courier New" panose="02070309020205020404" pitchFamily="49" charset="0"/>
                <a:ea typeface="Amazon Ember" charset="0"/>
                <a:cs typeface="Amazon Ember" charset="0"/>
              </a:rPr>
              <a:t>-point</a:t>
            </a:r>
            <a:endParaRPr lang="en-US" altLang="en-US" sz="3600" dirty="0">
              <a:latin typeface="Courier New" panose="02070309020205020404" pitchFamily="49" charset="0"/>
              <a:ea typeface="Amazon Ember" charset="0"/>
              <a:cs typeface="Amazon Ember" charset="0"/>
            </a:endParaRPr>
          </a:p>
        </p:txBody>
      </p:sp>
    </p:spTree>
    <p:custDataLst>
      <p:tags r:id="rId1"/>
    </p:custDataLst>
    <p:extLst>
      <p:ext uri="{BB962C8B-B14F-4D97-AF65-F5344CB8AC3E}">
        <p14:creationId xmlns:p14="http://schemas.microsoft.com/office/powerpoint/2010/main" val="4079345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3"/>
          <p:cNvSpPr txBox="1">
            <a:spLocks noGrp="1"/>
          </p:cNvSpPr>
          <p:nvPr>
            <p:ph type="title"/>
          </p:nvPr>
        </p:nvSpPr>
        <p:spPr>
          <a:prstGeom prst="rect">
            <a:avLst/>
          </a:prstGeom>
        </p:spPr>
        <p:txBody>
          <a:bodyPr rtlCol="0">
            <a:noAutofit/>
          </a:bodyPr>
          <a:lstStyle>
            <a:lvl1pPr defTabSz="566927">
              <a:defRPr sz="2480"/>
            </a:lvl1pPr>
          </a:lstStyle>
          <a:p>
            <a:pPr rtl="0"/>
            <a:r>
              <a:rPr lang="pt-BR" sz="4000"/>
              <a:t>Amazon FSx for Windows File Server</a:t>
            </a:r>
            <a:endParaRPr sz="4000" dirty="0"/>
          </a:p>
        </p:txBody>
      </p:sp>
      <p:pic>
        <p:nvPicPr>
          <p:cNvPr id="5" name="Graphic 36">
            <a:extLst>
              <a:ext uri="{FF2B5EF4-FFF2-40B4-BE49-F238E27FC236}">
                <a16:creationId xmlns:a16="http://schemas.microsoft.com/office/drawing/2014/main" id="{FACA7F34-701E-42F2-975A-FF707B225B4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5802" y="2421605"/>
            <a:ext cx="1005840" cy="1005840"/>
          </a:xfrm>
          <a:prstGeom prst="rect">
            <a:avLst/>
          </a:prstGeom>
        </p:spPr>
      </p:pic>
      <p:sp>
        <p:nvSpPr>
          <p:cNvPr id="4" name="TextBox 3">
            <a:extLst>
              <a:ext uri="{FF2B5EF4-FFF2-40B4-BE49-F238E27FC236}">
                <a16:creationId xmlns:a16="http://schemas.microsoft.com/office/drawing/2014/main" id="{94B2439D-44C2-4493-8297-05576F532A93}"/>
              </a:ext>
            </a:extLst>
          </p:cNvPr>
          <p:cNvSpPr txBox="1"/>
          <p:nvPr/>
        </p:nvSpPr>
        <p:spPr>
          <a:xfrm>
            <a:off x="471325" y="3476770"/>
            <a:ext cx="2182148" cy="1015663"/>
          </a:xfrm>
          <a:prstGeom prst="rect">
            <a:avLst/>
          </a:prstGeom>
          <a:noFill/>
        </p:spPr>
        <p:txBody>
          <a:bodyPr wrap="square" rtlCol="0">
            <a:spAutoFit/>
          </a:bodyPr>
          <a:lstStyle/>
          <a:p>
            <a:pPr algn="ctr" rtl="0"/>
            <a:r>
              <a:rPr lang="pt-BR" sz="2000">
                <a:ea typeface="Amazon Ember" panose="020B0603020204020204" pitchFamily="34" charset="0"/>
                <a:cs typeface="Amazon Ember" panose="020B0603020204020204" pitchFamily="34" charset="0"/>
              </a:rPr>
              <a:t>Amazon FSx for Windows File Server</a:t>
            </a:r>
          </a:p>
        </p:txBody>
      </p:sp>
      <p:sp>
        <p:nvSpPr>
          <p:cNvPr id="10" name="Rectangle 9">
            <a:extLst>
              <a:ext uri="{FF2B5EF4-FFF2-40B4-BE49-F238E27FC236}">
                <a16:creationId xmlns:a16="http://schemas.microsoft.com/office/drawing/2014/main" id="{14DAAA11-40CC-8244-9E46-F41A7AC18857}"/>
              </a:ext>
              <a:ext uri="{C183D7F6-B498-43B3-948B-1728B52AA6E4}">
                <adec:decorative xmlns:adec="http://schemas.microsoft.com/office/drawing/2017/decorative" xmlns="" val="1"/>
              </a:ext>
            </a:extLst>
          </p:cNvPr>
          <p:cNvSpPr/>
          <p:nvPr/>
        </p:nvSpPr>
        <p:spPr>
          <a:xfrm>
            <a:off x="408247" y="1864448"/>
            <a:ext cx="2300950" cy="2939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Content Placeholder 5">
            <a:extLst>
              <a:ext uri="{FF2B5EF4-FFF2-40B4-BE49-F238E27FC236}">
                <a16:creationId xmlns:a16="http://schemas.microsoft.com/office/drawing/2014/main" id="{E9516BBD-67D3-C447-9E18-68FDD4AC0F07}"/>
              </a:ext>
            </a:extLst>
          </p:cNvPr>
          <p:cNvSpPr>
            <a:spLocks noGrp="1"/>
          </p:cNvSpPr>
          <p:nvPr>
            <p:ph idx="1"/>
          </p:nvPr>
        </p:nvSpPr>
        <p:spPr>
          <a:xfrm>
            <a:off x="2939036" y="1436508"/>
            <a:ext cx="8554206" cy="1038044"/>
          </a:xfrm>
        </p:spPr>
        <p:txBody>
          <a:bodyPr rtlCol="0"/>
          <a:lstStyle/>
          <a:p>
            <a:pPr marL="0" indent="0" algn="ctr" rtl="0">
              <a:buNone/>
            </a:pPr>
            <a:r>
              <a:rPr lang="pt-BR" sz="3000"/>
              <a:t>Fornece armazenamento do sistema de arquivos compartilhado totalmente gerenciado para instâncias do Microsoft Windows EC2.</a:t>
            </a:r>
          </a:p>
        </p:txBody>
      </p:sp>
      <p:sp>
        <p:nvSpPr>
          <p:cNvPr id="7" name="Content Placeholder 6">
            <a:extLst>
              <a:ext uri="{FF2B5EF4-FFF2-40B4-BE49-F238E27FC236}">
                <a16:creationId xmlns:a16="http://schemas.microsoft.com/office/drawing/2014/main" id="{4454A9C8-D032-8B4C-89CB-CDC102F07376}"/>
              </a:ext>
            </a:extLst>
          </p:cNvPr>
          <p:cNvSpPr>
            <a:spLocks noGrp="1"/>
          </p:cNvSpPr>
          <p:nvPr>
            <p:ph idx="13"/>
          </p:nvPr>
        </p:nvSpPr>
        <p:spPr>
          <a:xfrm>
            <a:off x="3163868" y="3001019"/>
            <a:ext cx="8329374" cy="3606797"/>
          </a:xfrm>
        </p:spPr>
        <p:txBody>
          <a:bodyPr rtlCol="0"/>
          <a:lstStyle/>
          <a:p>
            <a:pPr lvl="0" rtl="0">
              <a:spcAft>
                <a:spcPts val="600"/>
              </a:spcAft>
            </a:pPr>
            <a:r>
              <a:rPr lang="pt-BR" sz="2000"/>
              <a:t>Compatibilidade nativa do Microsoft Windows</a:t>
            </a:r>
          </a:p>
          <a:p>
            <a:pPr lvl="0" rtl="0">
              <a:spcAft>
                <a:spcPts val="600"/>
              </a:spcAft>
            </a:pPr>
            <a:r>
              <a:rPr lang="pt-BR" sz="2000">
                <a:solidFill>
                  <a:srgbClr val="000000"/>
                </a:solidFill>
              </a:rPr>
              <a:t>Novo sistema de arquivos de tecnologia (NTFS)</a:t>
            </a:r>
            <a:endParaRPr lang="en-US" sz="2000" dirty="0">
              <a:solidFill>
                <a:srgbClr val="000000"/>
              </a:solidFill>
            </a:endParaRPr>
          </a:p>
          <a:p>
            <a:pPr lvl="0" rtl="0">
              <a:spcAft>
                <a:spcPts val="600"/>
              </a:spcAft>
            </a:pPr>
            <a:r>
              <a:rPr lang="pt-BR" sz="2000"/>
              <a:t>Versão 2.0 a 3.1.1 do protocolo SMB (Bloco de Mensagens do Servidor Nativo)</a:t>
            </a:r>
          </a:p>
          <a:p>
            <a:pPr lvl="0" rtl="0">
              <a:spcAft>
                <a:spcPts val="600"/>
              </a:spcAft>
            </a:pPr>
            <a:r>
              <a:rPr lang="pt-BR" sz="2000"/>
              <a:t>Namespaces de sistema de arquivos distribuídos (DFS) e replicação DFS</a:t>
            </a:r>
          </a:p>
          <a:p>
            <a:pPr lvl="0" rtl="0">
              <a:spcAft>
                <a:spcPts val="600"/>
              </a:spcAft>
            </a:pPr>
            <a:r>
              <a:rPr lang="pt-BR" sz="2000"/>
              <a:t>Integra-se ao Microsoft Active Directory e é compatível com listas de controle de acesso (ACLs) do Windows</a:t>
            </a:r>
          </a:p>
          <a:p>
            <a:pPr lvl="0" rtl="0">
              <a:spcAft>
                <a:spcPts val="600"/>
              </a:spcAft>
            </a:pPr>
            <a:r>
              <a:rPr lang="pt-BR" sz="2000"/>
              <a:t>Compatível com o armazenamento SSD de alta performance</a:t>
            </a:r>
            <a:endParaRPr lang="en-US" sz="2000" dirty="0"/>
          </a:p>
        </p:txBody>
      </p:sp>
    </p:spTree>
    <p:custDataLst>
      <p:tags r:id="rId1"/>
    </p:custDataLst>
    <p:extLst>
      <p:ext uri="{BB962C8B-B14F-4D97-AF65-F5344CB8AC3E}">
        <p14:creationId xmlns:p14="http://schemas.microsoft.com/office/powerpoint/2010/main" val="4021612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itle 3"/>
          <p:cNvSpPr txBox="1">
            <a:spLocks noGrp="1"/>
          </p:cNvSpPr>
          <p:nvPr>
            <p:ph type="title"/>
          </p:nvPr>
        </p:nvSpPr>
        <p:spPr>
          <a:xfrm>
            <a:off x="304795" y="365125"/>
            <a:ext cx="9553575" cy="474119"/>
          </a:xfrm>
          <a:prstGeom prst="rect">
            <a:avLst/>
          </a:prstGeom>
        </p:spPr>
        <p:txBody>
          <a:bodyPr rtlCol="0">
            <a:noAutofit/>
          </a:bodyPr>
          <a:lstStyle>
            <a:lvl1pPr defTabSz="566927">
              <a:defRPr sz="2480"/>
            </a:lvl1pPr>
          </a:lstStyle>
          <a:p>
            <a:pPr rtl="0"/>
            <a:r>
              <a:rPr lang="pt-BR" sz="3600"/>
              <a:t>Guia do usuário do Amazon FSx for Windows File Server</a:t>
            </a:r>
          </a:p>
        </p:txBody>
      </p:sp>
      <p:sp>
        <p:nvSpPr>
          <p:cNvPr id="2" name="Rectangle 1"/>
          <p:cNvSpPr/>
          <p:nvPr/>
        </p:nvSpPr>
        <p:spPr>
          <a:xfrm>
            <a:off x="345235" y="1374303"/>
            <a:ext cx="11313365" cy="1015663"/>
          </a:xfrm>
          <a:prstGeom prst="rect">
            <a:avLst/>
          </a:prstGeom>
        </p:spPr>
        <p:txBody>
          <a:bodyPr wrap="square" rtlCol="0" anchor="ctr">
            <a:spAutoFit/>
          </a:bodyPr>
          <a:lstStyle/>
          <a:p>
            <a:pPr rtl="0"/>
            <a:r>
              <a:rPr lang="pt-BR" sz="3000">
                <a:ea typeface="Amazon Ember" panose="020B0603020204020204" pitchFamily="34" charset="0"/>
                <a:cs typeface="Amazon Ember" panose="020B0603020204020204" pitchFamily="34" charset="0"/>
              </a:rPr>
              <a:t>O Amazon FSx for Windows File Server oferece suporte a um </a:t>
            </a:r>
            <a:r>
              <a:rPr lang="pt-BR" sz="3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amplo conjunto de cargas de trabalho do Microsoft Windows</a:t>
            </a:r>
            <a:r>
              <a:rPr lang="pt-BR" sz="3000">
                <a:ea typeface="Amazon Ember" panose="020B0603020204020204" pitchFamily="34" charset="0"/>
                <a:cs typeface="Amazon Ember" panose="020B0603020204020204" pitchFamily="34" charset="0"/>
              </a:rPr>
              <a:t>.</a:t>
            </a:r>
            <a:endParaRPr lang="en-US" sz="3000" dirty="0">
              <a:ea typeface="Amazon Ember" panose="02000000000000000000" pitchFamily="2" charset="0"/>
            </a:endParaRPr>
          </a:p>
        </p:txBody>
      </p:sp>
      <p:sp>
        <p:nvSpPr>
          <p:cNvPr id="6" name="Content Placeholder 5">
            <a:extLst>
              <a:ext uri="{FF2B5EF4-FFF2-40B4-BE49-F238E27FC236}">
                <a16:creationId xmlns:a16="http://schemas.microsoft.com/office/drawing/2014/main" id="{B157655F-754A-BF4D-BFEB-97B16CD518FD}"/>
              </a:ext>
            </a:extLst>
          </p:cNvPr>
          <p:cNvSpPr>
            <a:spLocks noGrp="1"/>
          </p:cNvSpPr>
          <p:nvPr>
            <p:ph idx="1"/>
          </p:nvPr>
        </p:nvSpPr>
        <p:spPr>
          <a:xfrm>
            <a:off x="419100" y="2628786"/>
            <a:ext cx="6535268" cy="3292329"/>
          </a:xfrm>
        </p:spPr>
        <p:txBody>
          <a:bodyPr rtlCol="0"/>
          <a:lstStyle/>
          <a:p>
            <a:pPr lvl="0" rtl="0"/>
            <a:r>
              <a:rPr lang="pt-BR" sz="2400"/>
              <a:t>Diretórios iniciais</a:t>
            </a:r>
          </a:p>
          <a:p>
            <a:pPr lvl="0" rtl="0"/>
            <a:r>
              <a:rPr lang="pt-BR" sz="2400"/>
              <a:t>Cargas de trabalho de aplicações lift-and-shift</a:t>
            </a:r>
          </a:p>
          <a:p>
            <a:pPr lvl="0" rtl="0"/>
            <a:r>
              <a:rPr lang="pt-BR" sz="2400"/>
              <a:t>Fluxos de trabalho de mídia e entretenimento</a:t>
            </a:r>
          </a:p>
          <a:p>
            <a:pPr lvl="0" rtl="0"/>
            <a:r>
              <a:rPr lang="pt-BR" sz="2400"/>
              <a:t>Análise de dados</a:t>
            </a:r>
          </a:p>
          <a:p>
            <a:pPr lvl="0" rtl="0"/>
            <a:r>
              <a:rPr lang="pt-BR" sz="2400"/>
              <a:t>Gerenciamento de conteúdo e serviços na Web</a:t>
            </a:r>
          </a:p>
          <a:p>
            <a:pPr lvl="0" rtl="0"/>
            <a:r>
              <a:rPr lang="pt-BR" sz="2400"/>
              <a:t>Ambientes de desenvolvimento de software</a:t>
            </a:r>
            <a:endParaRPr lang="en-US" sz="2400" dirty="0"/>
          </a:p>
        </p:txBody>
      </p:sp>
      <p:pic>
        <p:nvPicPr>
          <p:cNvPr id="7" name="Picture 6">
            <a:extLst>
              <a:ext uri="{FF2B5EF4-FFF2-40B4-BE49-F238E27FC236}">
                <a16:creationId xmlns:a16="http://schemas.microsoft.com/office/drawing/2014/main" id="{700E2DCC-9AAE-BA41-9C04-8EB965C2DA54}"/>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54368" y="2475300"/>
            <a:ext cx="4818532" cy="3613900"/>
          </a:xfrm>
          <a:prstGeom prst="rect">
            <a:avLst/>
          </a:prstGeom>
        </p:spPr>
      </p:pic>
    </p:spTree>
    <p:custDataLst>
      <p:tags r:id="rId1"/>
    </p:custDataLst>
    <p:extLst>
      <p:ext uri="{BB962C8B-B14F-4D97-AF65-F5344CB8AC3E}">
        <p14:creationId xmlns:p14="http://schemas.microsoft.com/office/powerpoint/2010/main" val="631816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6</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546030" y="769303"/>
            <a:ext cx="5896001" cy="4814920"/>
          </a:xfrm>
        </p:spPr>
        <p:txBody>
          <a:bodyPr rtlCol="0"/>
          <a:lstStyle/>
          <a:p>
            <a:pPr marL="171450" indent="-171450" rtl="0"/>
            <a:r>
              <a:rPr lang="pt-BR" sz="2200"/>
              <a:t>As opções de armazenamento para instâncias do EC2 incluem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armazenamento de instâncias, Amazon EBS</a:t>
            </a:r>
            <a:r>
              <a:rPr lang="pt-BR" sz="2200">
                <a:latin typeface="+mn-lt"/>
                <a:ea typeface="Amazon Ember" panose="020B0603020204020204" pitchFamily="34" charset="0"/>
                <a:cs typeface="Amazon Ember" panose="020B0603020204020204" pitchFamily="34" charset="0"/>
              </a:rPr>
              <a:t>,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EFS </a:t>
            </a:r>
            <a:r>
              <a:rPr lang="pt-BR" sz="2200">
                <a:latin typeface="+mn-lt"/>
                <a:ea typeface="Amazon Ember" panose="020B0603020204020204" pitchFamily="34" charset="0"/>
                <a:cs typeface="Amazon Ember" panose="020B0603020204020204" pitchFamily="34" charset="0"/>
              </a:rPr>
              <a:t>e</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Amazon FSx for Windows File Server</a:t>
            </a:r>
            <a:endParaRPr lang="en-US" sz="2200" dirty="0"/>
          </a:p>
          <a:p>
            <a:pPr rtl="0"/>
            <a:r>
              <a:rPr lang="pt-BR" sz="2200"/>
              <a:t>Para um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volume raiz</a:t>
            </a:r>
            <a:r>
              <a:rPr lang="pt-BR" sz="2200"/>
              <a:t>, use o </a:t>
            </a:r>
            <a:r>
              <a:rPr lang="pt-BR" sz="2200">
                <a:latin typeface="+mn-lt"/>
                <a:ea typeface="Amazon Ember" panose="020B0603020204020204" pitchFamily="34" charset="0"/>
                <a:cs typeface="Amazon Ember" panose="020B0603020204020204" pitchFamily="34" charset="0"/>
              </a:rPr>
              <a:t>armazenamento de instâncias </a:t>
            </a:r>
            <a:r>
              <a:rPr lang="pt-BR" sz="2200">
                <a:latin typeface="+mn-lt"/>
              </a:rPr>
              <a:t>ou o </a:t>
            </a:r>
            <a:r>
              <a:rPr lang="pt-BR" sz="2200">
                <a:latin typeface="+mn-lt"/>
                <a:ea typeface="Amazon Ember" panose="020B0603020204020204" pitchFamily="34" charset="0"/>
                <a:cs typeface="Amazon Ember" panose="020B0603020204020204" pitchFamily="34" charset="0"/>
              </a:rPr>
              <a:t>Amazon EBS compatível com SSD</a:t>
            </a:r>
            <a:endParaRPr lang="en-US" sz="2200" dirty="0">
              <a:latin typeface="+mn-lt"/>
            </a:endParaRPr>
          </a:p>
          <a:p>
            <a:pPr rtl="0"/>
            <a:r>
              <a:rPr lang="pt-BR" sz="2200"/>
              <a:t>Para um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volume de dados que atenda apenas a uma instância</a:t>
            </a:r>
            <a:r>
              <a:rPr lang="pt-BR" sz="2200">
                <a:latin typeface="+mn-lt"/>
              </a:rPr>
              <a:t>, use o </a:t>
            </a:r>
            <a:r>
              <a:rPr lang="pt-BR" sz="2200">
                <a:latin typeface="+mn-lt"/>
                <a:ea typeface="Amazon Ember" panose="020B0603020204020204" pitchFamily="34" charset="0"/>
                <a:cs typeface="Amazon Ember" panose="020B0603020204020204" pitchFamily="34" charset="0"/>
              </a:rPr>
              <a:t>armazenamento de instâncias </a:t>
            </a:r>
            <a:r>
              <a:rPr lang="pt-BR" sz="2200">
                <a:latin typeface="+mn-lt"/>
              </a:rPr>
              <a:t>ou o </a:t>
            </a:r>
            <a:r>
              <a:rPr lang="pt-BR" sz="2200">
                <a:latin typeface="+mn-lt"/>
                <a:ea typeface="Amazon Ember" panose="020B0603020204020204" pitchFamily="34" charset="0"/>
                <a:cs typeface="Amazon Ember" panose="020B0603020204020204" pitchFamily="34" charset="0"/>
              </a:rPr>
              <a:t>armazenamento do Amazon EBS</a:t>
            </a:r>
            <a:endParaRPr lang="en-US" sz="2200" dirty="0">
              <a:latin typeface="+mn-lt"/>
            </a:endParaRPr>
          </a:p>
          <a:p>
            <a:pPr rtl="0"/>
            <a:r>
              <a:rPr lang="pt-BR" sz="2200"/>
              <a:t>Para um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volume de dados que atenda</a:t>
            </a:r>
            <a:r>
              <a:rPr lang="pt-BR" sz="2200"/>
              <a:t>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 </a:t>
            </a:r>
            <a:r>
              <a:rPr lang="pt-BR" sz="2200">
                <a:latin typeface="+mn-lt"/>
              </a:rPr>
              <a:t>várias instâncias do Linux</a:t>
            </a:r>
            <a:r>
              <a:rPr lang="pt-BR" sz="2200">
                <a:latin typeface="+mn-lt"/>
                <a:ea typeface="Amazon Ember" panose="020B0603020204020204" pitchFamily="34" charset="0"/>
                <a:cs typeface="Amazon Ember" panose="020B0603020204020204" pitchFamily="34" charset="0"/>
              </a:rPr>
              <a:t>, use o Amazon EFS</a:t>
            </a:r>
          </a:p>
          <a:p>
            <a:pPr rtl="0"/>
            <a:r>
              <a:rPr lang="pt-BR" sz="2200"/>
              <a:t>Para um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volume de dados que </a:t>
            </a:r>
            <a:r>
              <a:rPr lang="pt-BR" sz="220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atenda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 </a:t>
            </a:r>
            <a:r>
              <a:rPr lang="pt-BR" sz="2200"/>
              <a:t>várias instâncias do Microsoft Windows</a:t>
            </a:r>
            <a:r>
              <a:rPr lang="pt-BR" sz="2200">
                <a:latin typeface="+mn-lt"/>
                <a:ea typeface="Amazon Ember" panose="020B0603020204020204" pitchFamily="34" charset="0"/>
                <a:cs typeface="Amazon Ember" panose="020B0603020204020204" pitchFamily="34" charset="0"/>
              </a:rPr>
              <a:t>, use o Amazon FSx for Windows File Server</a:t>
            </a:r>
            <a:endParaRPr lang="en-US" sz="2200" dirty="0">
              <a:latin typeface="+mn-lt"/>
            </a:endParaRPr>
          </a:p>
        </p:txBody>
      </p:sp>
    </p:spTree>
    <p:custDataLst>
      <p:tags r:id="rId1"/>
    </p:custDataLst>
    <p:extLst>
      <p:ext uri="{BB962C8B-B14F-4D97-AF65-F5344CB8AC3E}">
        <p14:creationId xmlns:p14="http://schemas.microsoft.com/office/powerpoint/2010/main" val="2635918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rtlCol="0"/>
          <a:lstStyle/>
          <a:p>
            <a:pPr rtl="0"/>
            <a:r>
              <a:rPr lang="pt-BR"/>
              <a:t>Computar como parte de uma arquitetura maior</a:t>
            </a:r>
          </a:p>
        </p:txBody>
      </p:sp>
      <p:grpSp>
        <p:nvGrpSpPr>
          <p:cNvPr id="5" name="Group 4" descr="enterprise architecture first shown in module 2. Most parts of the diagram remain faded out, but now user access to an EC2 instance is highlighted and the instance connects to EFS.">
            <a:extLst>
              <a:ext uri="{FF2B5EF4-FFF2-40B4-BE49-F238E27FC236}">
                <a16:creationId xmlns:a16="http://schemas.microsoft.com/office/drawing/2014/main" id="{EADD79DF-66F9-41CD-A48A-E8F142E64626}"/>
              </a:ext>
            </a:extLst>
          </p:cNvPr>
          <p:cNvGrpSpPr/>
          <p:nvPr/>
        </p:nvGrpSpPr>
        <p:grpSpPr>
          <a:xfrm>
            <a:off x="-57379" y="1160581"/>
            <a:ext cx="12168171" cy="5303520"/>
            <a:chOff x="-57379" y="1160581"/>
            <a:chExt cx="12168171" cy="5303520"/>
          </a:xfrm>
        </p:grpSpPr>
        <p:grpSp>
          <p:nvGrpSpPr>
            <p:cNvPr id="3" name="Group 2" descr="enterprise architecture first shown in module 2. Most parts of the diagram remain faded out, but now user access to an EC2 instance is highlighted and the instance connects to EFS.">
              <a:extLst>
                <a:ext uri="{FF2B5EF4-FFF2-40B4-BE49-F238E27FC236}">
                  <a16:creationId xmlns:a16="http://schemas.microsoft.com/office/drawing/2014/main" id="{0EA661E1-CFB3-EC42-89A1-2632EFAB4272}"/>
                </a:ext>
              </a:extLst>
            </p:cNvPr>
            <p:cNvGrpSpPr/>
            <p:nvPr/>
          </p:nvGrpSpPr>
          <p:grpSpPr>
            <a:xfrm>
              <a:off x="-57379" y="1160581"/>
              <a:ext cx="12168171" cy="5303520"/>
              <a:chOff x="-57379" y="1160581"/>
              <a:chExt cx="12168171" cy="5303520"/>
            </a:xfrm>
          </p:grpSpPr>
          <p:grpSp>
            <p:nvGrpSpPr>
              <p:cNvPr id="195" name="Group 194">
                <a:extLst>
                  <a:ext uri="{FF2B5EF4-FFF2-40B4-BE49-F238E27FC236}">
                    <a16:creationId xmlns:a16="http://schemas.microsoft.com/office/drawing/2014/main" id="{B1EAD799-0EBA-45E8-BC1F-6359FD3DEE64}"/>
                  </a:ext>
                </a:extLst>
              </p:cNvPr>
              <p:cNvGrpSpPr/>
              <p:nvPr/>
            </p:nvGrpSpPr>
            <p:grpSpPr>
              <a:xfrm>
                <a:off x="7862875" y="4379141"/>
                <a:ext cx="3940228" cy="1737360"/>
                <a:chOff x="7862875" y="4381500"/>
                <a:chExt cx="3940228" cy="1737360"/>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81500"/>
                  <a:ext cx="3886200" cy="1737360"/>
                </a:xfrm>
                <a:prstGeom prst="rect">
                  <a:avLst/>
                </a:prstGeom>
                <a:solidFill>
                  <a:schemeClr val="bg1">
                    <a:lumMod val="95000"/>
                    <a:alpha val="9804"/>
                  </a:scheme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05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94038" y="4884222"/>
                  <a:ext cx="1188720" cy="1065560"/>
                  <a:chOff x="10134996" y="2326723"/>
                  <a:chExt cx="1188720" cy="1065560"/>
                </a:xfrm>
              </p:grpSpPr>
              <p:sp>
                <p:nvSpPr>
                  <p:cNvPr id="169" name="TextBox 168">
                    <a:extLst>
                      <a:ext uri="{FF2B5EF4-FFF2-40B4-BE49-F238E27FC236}">
                        <a16:creationId xmlns:a16="http://schemas.microsoft.com/office/drawing/2014/main" id="{6F38A0BC-6ADF-42B4-88AE-41E7FCD7E349}"/>
                      </a:ext>
                    </a:extLst>
                  </p:cNvPr>
                  <p:cNvSpPr txBox="1"/>
                  <p:nvPr/>
                </p:nvSpPr>
                <p:spPr>
                  <a:xfrm>
                    <a:off x="10134996" y="2745952"/>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Amazon EFS</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4222"/>
                  <a:ext cx="1280160" cy="880894"/>
                  <a:chOff x="7737727" y="2326723"/>
                  <a:chExt cx="1280160" cy="880894"/>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4222"/>
                  <a:ext cx="1371600" cy="880894"/>
                  <a:chOff x="8966898" y="2326723"/>
                  <a:chExt cx="1371600" cy="880894"/>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primária do Amazon RDS</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16903" y="4396007"/>
                  <a:ext cx="457200" cy="457200"/>
                </a:xfrm>
                <a:prstGeom prst="rect">
                  <a:avLst/>
                </a:prstGeom>
              </p:spPr>
            </p:pic>
          </p:grpSp>
          <p:grpSp>
            <p:nvGrpSpPr>
              <p:cNvPr id="194" name="Group 193">
                <a:extLst>
                  <a:ext uri="{FF2B5EF4-FFF2-40B4-BE49-F238E27FC236}">
                    <a16:creationId xmlns:a16="http://schemas.microsoft.com/office/drawing/2014/main" id="{88121CBE-F1F9-40C4-9500-F46B114C3623}"/>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chemeClr val="bg1">
                    <a:lumMod val="95000"/>
                    <a:alpha val="9804"/>
                  </a:scheme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sp>
              <p:nvSpPr>
                <p:cNvPr id="164" name="TextBox 163">
                  <a:extLst>
                    <a:ext uri="{FF2B5EF4-FFF2-40B4-BE49-F238E27FC236}">
                      <a16:creationId xmlns:a16="http://schemas.microsoft.com/office/drawing/2014/main" id="{2041AF51-162C-425A-9145-203F2B2C3254}"/>
                    </a:ext>
                  </a:extLst>
                </p:cNvPr>
                <p:cNvSpPr txBox="1"/>
                <p:nvPr/>
              </p:nvSpPr>
              <p:spPr>
                <a:xfrm>
                  <a:off x="6121791" y="5303451"/>
                  <a:ext cx="15133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 do EC2</a:t>
                  </a:r>
                  <a:endPar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696228"/>
                  <a:chOff x="4009780" y="2326723"/>
                  <a:chExt cx="1485100" cy="696228"/>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Lst>
              </p:cNvPr>
              <p:cNvGrpSpPr/>
              <p:nvPr/>
            </p:nvGrpSpPr>
            <p:grpSpPr>
              <a:xfrm>
                <a:off x="3664032" y="3597493"/>
                <a:ext cx="1934216" cy="553998"/>
                <a:chOff x="4578430" y="3524604"/>
                <a:chExt cx="1934216" cy="553998"/>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524604"/>
                  <a:ext cx="1463040" cy="553998"/>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Aplicação </a:t>
                  </a:r>
                </a:p>
                <a:p>
                  <a:pPr marL="0" marR="0" lvl="0" indent="0" algn="ctr" defTabSz="914400" rtl="0" eaLnBrk="1" fontAlgn="auto" latinLnBrk="0" hangingPunct="1">
                    <a:lnSpc>
                      <a:spcPct val="125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69403" y="3573229"/>
                <a:ext cx="1462451" cy="520987"/>
                <a:chOff x="10181513" y="3500340"/>
                <a:chExt cx="1462451" cy="520987"/>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xmlns="" val="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810033" y="5129858"/>
                <a:ext cx="981368" cy="1106381"/>
                <a:chOff x="1334045" y="5004598"/>
                <a:chExt cx="981368" cy="1106381"/>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xmlns="" val="1"/>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Site estático </a:t>
                  </a:r>
                  <a: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 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E14EE5-3DB2-466F-9972-EE7A36E1D792}"/>
                  </a:ext>
                </a:extLst>
              </p:cNvPr>
              <p:cNvCxnSpPr>
                <a:cxnSpLocks/>
                <a:endCxn id="168" idx="1"/>
              </p:cNvCxnSpPr>
              <p:nvPr/>
            </p:nvCxnSpPr>
            <p:spPr>
              <a:xfrm flipV="1">
                <a:off x="7107043" y="511046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Lst>
              </p:cNvPr>
              <p:cNvGrpSpPr/>
              <p:nvPr/>
            </p:nvGrpSpPr>
            <p:grpSpPr>
              <a:xfrm>
                <a:off x="2404935" y="3034321"/>
                <a:ext cx="945433" cy="1066245"/>
                <a:chOff x="2403167" y="2961432"/>
                <a:chExt cx="945433" cy="1066245"/>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xmlns="" val="1"/>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3167" y="2961432"/>
                  <a:ext cx="94543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5013934"/>
                <a:ext cx="14851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57379" y="5124107"/>
                <a:ext cx="756938" cy="750228"/>
                <a:chOff x="-57379" y="4998847"/>
                <a:chExt cx="756938" cy="750228"/>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xmlns="" val="1"/>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57379" y="5472076"/>
                  <a:ext cx="7569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864963" y="1650561"/>
                <a:ext cx="3940228" cy="1737360"/>
                <a:chOff x="7862875" y="4381500"/>
                <a:chExt cx="3940228" cy="1737360"/>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065560"/>
                  <a:chOff x="10134996" y="2326723"/>
                  <a:chExt cx="1188720" cy="1065560"/>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Amazon EFS</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880894"/>
                  <a:chOff x="7737727" y="2326723"/>
                  <a:chExt cx="1280160" cy="880894"/>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065560"/>
                  <a:chOff x="8891948" y="2326723"/>
                  <a:chExt cx="1371600" cy="1065560"/>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em espera do Amazon RDS</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696228"/>
                  <a:chOff x="5994259" y="2326723"/>
                  <a:chExt cx="1513305" cy="696228"/>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xmlns="" val="1"/>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do EC2</a:t>
                    </a:r>
                    <a:endPar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696228"/>
                  <a:chOff x="4009780" y="2326723"/>
                  <a:chExt cx="1485100" cy="696228"/>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85354"/>
                <a:ext cx="14851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2</a:t>
                </a:r>
              </a:p>
            </p:txBody>
          </p:sp>
          <p:cxnSp>
            <p:nvCxnSpPr>
              <p:cNvPr id="277" name="Straight Arrow Connector 276">
                <a:extLst>
                  <a:ext uri="{FF2B5EF4-FFF2-40B4-BE49-F238E27FC236}">
                    <a16:creationId xmlns:a16="http://schemas.microsoft.com/office/drawing/2014/main" id="{92C94CDB-CC75-44AB-B7CB-EC683A69A1D5}"/>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39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p:cNvCxnSpPr>
              <p:nvPr/>
            </p:nvCxnSpPr>
            <p:spPr>
              <a:xfrm>
                <a:off x="4133932" y="3865616"/>
                <a:ext cx="2515911" cy="1247206"/>
              </a:xfrm>
              <a:prstGeom prst="bentConnector3">
                <a:avLst>
                  <a:gd name="adj1" fmla="val 76419"/>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3648378-41F0-B947-941E-B3F3BE405F34}"/>
                  </a:ext>
                </a:extLst>
              </p:cNvPr>
              <p:cNvSpPr/>
              <p:nvPr/>
            </p:nvSpPr>
            <p:spPr>
              <a:xfrm>
                <a:off x="1745800" y="1789159"/>
                <a:ext cx="1137913"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Rectangle 109">
                <a:extLst>
                  <a:ext uri="{FF2B5EF4-FFF2-40B4-BE49-F238E27FC236}">
                    <a16:creationId xmlns:a16="http://schemas.microsoft.com/office/drawing/2014/main" id="{65A667BB-F93A-D94C-8807-E49CA700153C}"/>
                  </a:ext>
                </a:extLst>
              </p:cNvPr>
              <p:cNvSpPr/>
              <p:nvPr/>
            </p:nvSpPr>
            <p:spPr>
              <a:xfrm>
                <a:off x="680030" y="1655384"/>
                <a:ext cx="985145"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V</a:t>
                </a:r>
              </a:p>
            </p:txBody>
          </p:sp>
          <p:sp>
            <p:nvSpPr>
              <p:cNvPr id="112" name="Rectangle 111">
                <a:extLst>
                  <a:ext uri="{FF2B5EF4-FFF2-40B4-BE49-F238E27FC236}">
                    <a16:creationId xmlns:a16="http://schemas.microsoft.com/office/drawing/2014/main" id="{95A40256-DC19-374B-80D9-6847DE2431CC}"/>
                  </a:ext>
                </a:extLst>
              </p:cNvPr>
              <p:cNvSpPr/>
              <p:nvPr/>
            </p:nvSpPr>
            <p:spPr>
              <a:xfrm>
                <a:off x="10431448" y="1262708"/>
                <a:ext cx="1577336" cy="237290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Rectangle 113">
                <a:extLst>
                  <a:ext uri="{FF2B5EF4-FFF2-40B4-BE49-F238E27FC236}">
                    <a16:creationId xmlns:a16="http://schemas.microsoft.com/office/drawing/2014/main" id="{AA09AF14-57AF-B544-BF90-551B2B89A0DE}"/>
                  </a:ext>
                </a:extLst>
              </p:cNvPr>
              <p:cNvSpPr/>
              <p:nvPr/>
            </p:nvSpPr>
            <p:spPr>
              <a:xfrm>
                <a:off x="2733193" y="4308774"/>
                <a:ext cx="5183704" cy="52497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Rectangle 114">
                <a:extLst>
                  <a:ext uri="{FF2B5EF4-FFF2-40B4-BE49-F238E27FC236}">
                    <a16:creationId xmlns:a16="http://schemas.microsoft.com/office/drawing/2014/main" id="{593660F0-8A03-154F-BFB5-E291135866E6}"/>
                  </a:ext>
                </a:extLst>
              </p:cNvPr>
              <p:cNvSpPr/>
              <p:nvPr/>
            </p:nvSpPr>
            <p:spPr>
              <a:xfrm>
                <a:off x="2858892" y="4824338"/>
                <a:ext cx="3269903" cy="153201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flipV="1">
                <a:off x="352408" y="4906512"/>
                <a:ext cx="6277113" cy="217597"/>
              </a:xfrm>
              <a:prstGeom prst="bentConnector3">
                <a:avLst>
                  <a:gd name="adj1" fmla="val 56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D091CCD3-9524-A848-BA2D-9BE44A52EC97}"/>
                  </a:ext>
                </a:extLst>
              </p:cNvPr>
              <p:cNvSpPr/>
              <p:nvPr/>
            </p:nvSpPr>
            <p:spPr>
              <a:xfrm>
                <a:off x="1898200" y="4944742"/>
                <a:ext cx="1137913" cy="2040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4" name="Rectangle 123">
                <a:extLst>
                  <a:ext uri="{FF2B5EF4-FFF2-40B4-BE49-F238E27FC236}">
                    <a16:creationId xmlns:a16="http://schemas.microsoft.com/office/drawing/2014/main" id="{EE9DD562-38DC-D64E-82FB-221BEDC5B6AC}"/>
                  </a:ext>
                </a:extLst>
              </p:cNvPr>
              <p:cNvSpPr/>
              <p:nvPr/>
            </p:nvSpPr>
            <p:spPr>
              <a:xfrm>
                <a:off x="5486526" y="4999907"/>
                <a:ext cx="1137913" cy="2040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5" name="Rectangle 124">
                <a:extLst>
                  <a:ext uri="{FF2B5EF4-FFF2-40B4-BE49-F238E27FC236}">
                    <a16:creationId xmlns:a16="http://schemas.microsoft.com/office/drawing/2014/main" id="{A24DE42D-FC00-6148-B30C-42DF61F17545}"/>
                  </a:ext>
                </a:extLst>
              </p:cNvPr>
              <p:cNvSpPr/>
              <p:nvPr/>
            </p:nvSpPr>
            <p:spPr>
              <a:xfrm>
                <a:off x="7121742" y="5012222"/>
                <a:ext cx="1137913" cy="2040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9" name="Connector: Elbow 68">
                <a:extLst>
                  <a:ext uri="{FF2B5EF4-FFF2-40B4-BE49-F238E27FC236}">
                    <a16:creationId xmlns:a16="http://schemas.microsoft.com/office/drawing/2014/main" id="{C0569ECF-2391-43D4-80E5-C4F4382DBB22}"/>
                  </a:ext>
                </a:extLst>
              </p:cNvPr>
              <p:cNvCxnSpPr>
                <a:cxnSpLocks/>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A153CB42-AE9B-FC43-A5CF-E52570799145}"/>
                  </a:ext>
                </a:extLst>
              </p:cNvPr>
              <p:cNvSpPr/>
              <p:nvPr/>
            </p:nvSpPr>
            <p:spPr>
              <a:xfrm>
                <a:off x="6087938" y="5723116"/>
                <a:ext cx="4390499" cy="6181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8" name="Group 27">
                <a:extLst>
                  <a:ext uri="{FF2B5EF4-FFF2-40B4-BE49-F238E27FC236}">
                    <a16:creationId xmlns:a16="http://schemas.microsoft.com/office/drawing/2014/main" id="{0DE8A5E7-3BF6-4F49-9BA1-0FEEA8DE9D92}"/>
                  </a:ext>
                </a:extLst>
              </p:cNvPr>
              <p:cNvGrpSpPr/>
              <p:nvPr/>
            </p:nvGrpSpPr>
            <p:grpSpPr>
              <a:xfrm>
                <a:off x="5854165" y="3593411"/>
                <a:ext cx="1842598" cy="520987"/>
                <a:chOff x="7073834" y="3500340"/>
                <a:chExt cx="1842598" cy="520987"/>
              </a:xfrm>
            </p:grpSpPr>
            <p:sp>
              <p:nvSpPr>
                <p:cNvPr id="45" name="TextBox 44">
                  <a:extLst>
                    <a:ext uri="{FF2B5EF4-FFF2-40B4-BE49-F238E27FC236}">
                      <a16:creationId xmlns:a16="http://schemas.microsoft.com/office/drawing/2014/main" id="{D6BFD1CA-7A75-0744-B7EF-964AE0EF6EA4}"/>
                    </a:ext>
                  </a:extLst>
                </p:cNvPr>
                <p:cNvSpPr txBox="1"/>
                <p:nvPr/>
              </p:nvSpPr>
              <p:spPr>
                <a:xfrm>
                  <a:off x="7544832" y="3500340"/>
                  <a:ext cx="1371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pic>
              <p:nvPicPr>
                <p:cNvPr id="44" name="Graphic 43">
                  <a:extLst>
                    <a:ext uri="{FF2B5EF4-FFF2-40B4-BE49-F238E27FC236}">
                      <a16:creationId xmlns:a16="http://schemas.microsoft.com/office/drawing/2014/main" id="{12E1FA9B-0AC7-E24F-A297-6D18C85F8B3A}"/>
                    </a:ext>
                    <a:ext uri="{C183D7F6-B498-43B3-948B-1728B52AA6E4}">
                      <adec:decorative xmlns:adec="http://schemas.microsoft.com/office/drawing/2017/decorative" xmlns="" val="1"/>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7073834" y="3564127"/>
                  <a:ext cx="457200" cy="457200"/>
                </a:xfrm>
                <a:prstGeom prst="rect">
                  <a:avLst/>
                </a:prstGeom>
              </p:spPr>
            </p:pic>
          </p:grpSp>
          <p:pic>
            <p:nvPicPr>
              <p:cNvPr id="119" name="Graphic 118">
                <a:extLst>
                  <a:ext uri="{FF2B5EF4-FFF2-40B4-BE49-F238E27FC236}">
                    <a16:creationId xmlns:a16="http://schemas.microsoft.com/office/drawing/2014/main" id="{B80C8356-893C-8547-8D97-2EBC30872BFB}"/>
                  </a:ext>
                  <a:ext uri="{C183D7F6-B498-43B3-948B-1728B52AA6E4}">
                    <adec:decorative xmlns:adec="http://schemas.microsoft.com/office/drawing/2017/decorative" xmlns="" val="1"/>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6622438" y="4840103"/>
                <a:ext cx="457200" cy="457200"/>
              </a:xfrm>
              <a:prstGeom prst="rect">
                <a:avLst/>
              </a:prstGeom>
            </p:spPr>
          </p:pic>
        </p:grpSp>
        <p:sp>
          <p:nvSpPr>
            <p:cNvPr id="120" name="Rectangle 119">
              <a:extLst>
                <a:ext uri="{FF2B5EF4-FFF2-40B4-BE49-F238E27FC236}">
                  <a16:creationId xmlns:a16="http://schemas.microsoft.com/office/drawing/2014/main" id="{DC5642D0-7213-4E3E-8B6E-CFEE4B680523}"/>
                </a:ext>
              </a:extLst>
            </p:cNvPr>
            <p:cNvSpPr/>
            <p:nvPr/>
          </p:nvSpPr>
          <p:spPr>
            <a:xfrm>
              <a:off x="7912301" y="4364824"/>
              <a:ext cx="2666161" cy="17516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21" name="Rectangle 120">
            <a:extLst>
              <a:ext uri="{FF2B5EF4-FFF2-40B4-BE49-F238E27FC236}">
                <a16:creationId xmlns:a16="http://schemas.microsoft.com/office/drawing/2014/main" id="{F883FD75-E86E-324E-91C3-DB9DAF2E6E50}"/>
              </a:ext>
            </a:extLst>
          </p:cNvPr>
          <p:cNvSpPr/>
          <p:nvPr/>
        </p:nvSpPr>
        <p:spPr>
          <a:xfrm>
            <a:off x="2877156" y="1259705"/>
            <a:ext cx="7554967" cy="31067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062902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49856"/>
            <a:ext cx="4395788" cy="2136324"/>
          </a:xfrm>
        </p:spPr>
        <p:txBody>
          <a:bodyPr rtlCol="0">
            <a:noAutofit/>
          </a:bodyPr>
          <a:lstStyle/>
          <a:p>
            <a:pPr rtl="0"/>
            <a:r>
              <a:rPr lang="pt-BR" sz="3200"/>
              <a:t>Módulo 4 - Laboratório guiado:</a:t>
            </a:r>
            <a:r>
              <a:rPr lang="en-US" sz="3200" dirty="0"/>
              <a:t/>
            </a:r>
            <a:br>
              <a:rPr lang="en-US" sz="3200" dirty="0"/>
            </a:br>
            <a:r>
              <a:rPr lang="pt-BR" sz="3200"/>
              <a:t>Apresentação do Amazon Elastic File System (Amazon EFS)</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2301883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457200" indent="-457200" rtl="0">
              <a:buFont typeface="+mj-lt"/>
              <a:buAutoNum type="arabicPeriod"/>
            </a:pPr>
            <a:r>
              <a:rPr lang="pt-BR" sz="2400">
                <a:latin typeface="+mn-lt"/>
              </a:rPr>
              <a:t>Criar um grupo de segurança para acessar o sistema de arquivos EFS</a:t>
            </a:r>
          </a:p>
          <a:p>
            <a:pPr marL="457200" indent="-457200" rtl="0">
              <a:buFont typeface="+mj-lt"/>
              <a:buAutoNum type="arabicPeriod"/>
            </a:pPr>
            <a:r>
              <a:rPr lang="pt-BR" sz="2400">
                <a:latin typeface="+mn-lt"/>
              </a:rPr>
              <a:t>Criar um sistema de arquivos do Amazon EFS</a:t>
            </a:r>
          </a:p>
          <a:p>
            <a:pPr marL="457200" indent="-457200" rtl="0">
              <a:buFont typeface="+mj-lt"/>
              <a:buAutoNum type="arabicPeriod"/>
            </a:pPr>
            <a:r>
              <a:rPr lang="pt-BR" sz="2400">
                <a:latin typeface="+mn-lt"/>
              </a:rPr>
              <a:t>Conectar à instância do EC2 via SSH</a:t>
            </a:r>
          </a:p>
          <a:p>
            <a:pPr marL="457200" indent="-457200" rtl="0">
              <a:buFont typeface="+mj-lt"/>
              <a:buAutoNum type="arabicPeriod"/>
            </a:pPr>
            <a:r>
              <a:rPr lang="pt-BR" sz="2400">
                <a:latin typeface="+mn-lt"/>
              </a:rPr>
              <a:t>Criar um novo diretório e montar o sistema de arquivos EFS</a:t>
            </a:r>
          </a:p>
          <a:p>
            <a:pPr marL="457200" indent="-457200" rtl="0">
              <a:buFont typeface="+mj-lt"/>
              <a:buAutoNum type="arabicPeriod"/>
            </a:pPr>
            <a:r>
              <a:rPr lang="pt-BR" sz="2400">
                <a:latin typeface="+mn-lt"/>
              </a:rPr>
              <a:t>Examinar o comportamento da performance do novo sistema de arquivos EFS</a:t>
            </a:r>
            <a:endParaRPr lang="en-US" dirty="0">
              <a:latin typeface="+mn-lt"/>
            </a:endParaRPr>
          </a:p>
        </p:txBody>
      </p:sp>
    </p:spTree>
    <p:custDataLst>
      <p:tags r:id="rId1"/>
    </p:custDataLst>
    <p:extLst>
      <p:ext uri="{BB962C8B-B14F-4D97-AF65-F5344CB8AC3E}">
        <p14:creationId xmlns:p14="http://schemas.microsoft.com/office/powerpoint/2010/main" val="2883578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rtlCol="0"/>
          <a:lstStyle/>
          <a:p>
            <a:pPr rtl="0"/>
            <a:r>
              <a:rPr lang="pt-BR" sz="3600">
                <a:solidFill>
                  <a:srgbClr val="FFFFFF"/>
                </a:solidFill>
              </a:rPr>
              <a:t>Comece o Módulo 4 — Laboratório guiado: Introdução ao Amazon Elastic File System (Amazon EFS)</a:t>
            </a:r>
            <a:endParaRPr lang="en-US" sz="36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225074"/>
            <a:ext cx="1926530"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20 minutos</a:t>
            </a:r>
          </a:p>
        </p:txBody>
      </p:sp>
    </p:spTree>
    <p:custDataLst>
      <p:tags r:id="rId1"/>
    </p:custDataLst>
    <p:extLst>
      <p:ext uri="{BB962C8B-B14F-4D97-AF65-F5344CB8AC3E}">
        <p14:creationId xmlns:p14="http://schemas.microsoft.com/office/powerpoint/2010/main" val="3091284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587416" cy="2017734"/>
          </a:xfrm>
        </p:spPr>
        <p:txBody>
          <a:bodyPr rtlCol="0"/>
          <a:lstStyle/>
          <a:p>
            <a:pPr rtl="0"/>
            <a:r>
              <a:rPr lang="pt-BR" sz="4000">
                <a:latin typeface="+mj-lt"/>
              </a:rPr>
              <a:t>Resumo do laboratório guiado: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1257103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4: Adicionar uma camada de computação</a:t>
            </a:r>
          </a:p>
        </p:txBody>
      </p:sp>
      <p:sp>
        <p:nvSpPr>
          <p:cNvPr id="2" name="Title 1"/>
          <p:cNvSpPr>
            <a:spLocks noGrp="1"/>
          </p:cNvSpPr>
          <p:nvPr>
            <p:ph type="title"/>
          </p:nvPr>
        </p:nvSpPr>
        <p:spPr/>
        <p:txBody>
          <a:bodyPr rtlCol="0">
            <a:noAutofit/>
          </a:bodyPr>
          <a:lstStyle/>
          <a:p>
            <a:pPr rtl="0"/>
            <a:r>
              <a:rPr lang="pt-BR" sz="4000">
                <a:latin typeface="+mj-lt"/>
              </a:rPr>
              <a:t>Seção 7: Opções de definição de preço do Amazon EC2</a:t>
            </a:r>
          </a:p>
        </p:txBody>
      </p:sp>
    </p:spTree>
    <p:custDataLst>
      <p:tags r:id="rId1"/>
    </p:custDataLst>
    <p:extLst>
      <p:ext uri="{BB962C8B-B14F-4D97-AF65-F5344CB8AC3E}">
        <p14:creationId xmlns:p14="http://schemas.microsoft.com/office/powerpoint/2010/main" val="3877650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lstStyle/>
          <a:p>
            <a:pPr rtl="0"/>
            <a:r>
              <a:rPr lang="pt-BR"/>
              <a:t>Opções de definição de preço do Amazon EC2 (1 de 2)</a:t>
            </a:r>
          </a:p>
        </p:txBody>
      </p:sp>
      <p:sp>
        <p:nvSpPr>
          <p:cNvPr id="7" name="Content Placeholder 4"/>
          <p:cNvSpPr txBox="1">
            <a:spLocks/>
          </p:cNvSpPr>
          <p:nvPr/>
        </p:nvSpPr>
        <p:spPr>
          <a:xfrm>
            <a:off x="505326" y="1432111"/>
            <a:ext cx="3527569" cy="4472268"/>
          </a:xfrm>
          <a:prstGeom prst="rect">
            <a:avLst/>
          </a:prstGeom>
        </p:spPr>
        <p:txBody>
          <a:bodyPr rtlCol="0"/>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rtl="0">
              <a:spcAft>
                <a:spcPts val="1600"/>
              </a:spcAft>
              <a:defRPr/>
            </a:pPr>
            <a:r>
              <a:rPr lang="pt-BR">
                <a:solidFill>
                  <a:schemeClr val="tx1"/>
                </a:solidFill>
                <a:latin typeface="Amazon Ember" charset="0"/>
                <a:ea typeface="Amazon Ember" charset="0"/>
                <a:cs typeface="Amazon Ember" charset="0"/>
              </a:rPr>
              <a:t>Instâncias sob demanda</a:t>
            </a:r>
            <a:endParaRPr lang="en-US" sz="3000" dirty="0">
              <a:solidFill>
                <a:schemeClr val="tx1"/>
              </a:solidFill>
              <a:latin typeface="Amazon Ember" charset="0"/>
              <a:ea typeface="Amazon Ember" charset="0"/>
              <a:cs typeface="Amazon Ember" charset="0"/>
            </a:endParaRPr>
          </a:p>
          <a:p>
            <a:pPr algn="ctr" defTabSz="380985" rtl="0">
              <a:defRPr/>
            </a:pPr>
            <a:r>
              <a:rPr lang="pt-BR" sz="1600">
                <a:solidFill>
                  <a:schemeClr val="tx1"/>
                </a:solidFill>
                <a:latin typeface="+mn-lt"/>
                <a:ea typeface="Amazon Ember" charset="0"/>
                <a:cs typeface="Amazon Ember" charset="0"/>
              </a:rPr>
              <a:t>Pague pela capacidade computacional por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segundo ou por hora,</a:t>
            </a:r>
            <a:r>
              <a:rPr lang="pt-BR" sz="1600">
                <a:solidFill>
                  <a:schemeClr val="accent5"/>
                </a:solidFill>
                <a:latin typeface="+mn-lt"/>
                <a:ea typeface="Amazon Ember" charset="0"/>
                <a:cs typeface="Amazon Ember" charset="0"/>
              </a:rPr>
              <a:t> </a:t>
            </a:r>
            <a:r>
              <a:rPr lang="pt-BR" sz="1600">
                <a:solidFill>
                  <a:schemeClr val="tx1"/>
                </a:solidFill>
                <a:latin typeface="+mn-lt"/>
                <a:ea typeface="Amazon Ember" charset="0"/>
                <a:cs typeface="Amazon Ember" charset="0"/>
              </a:rPr>
              <a:t>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sem nenhum </a:t>
            </a:r>
            <a:r>
              <a:rPr lang="pt-BR" sz="1600">
                <a:solidFill>
                  <a:schemeClr val="tx1"/>
                </a:solidFill>
                <a:latin typeface="+mn-lt"/>
                <a:ea typeface="Amazon Ember" panose="020B0603020204020204" pitchFamily="34" charset="0"/>
                <a:cs typeface="Amazon Ember" panose="020B0603020204020204" pitchFamily="34" charset="0"/>
              </a:rPr>
              <a:t>compromisso a longo prazo.</a:t>
            </a:r>
            <a:r>
              <a:rPr lang="en-US" sz="1500" dirty="0">
                <a:solidFill>
                  <a:schemeClr val="tx1"/>
                </a:solidFill>
                <a:latin typeface="Amazon Ember" charset="0"/>
                <a:ea typeface="Amazon Ember" charset="0"/>
                <a:cs typeface="Amazon Ember" charset="0"/>
              </a:rPr>
              <a:t/>
            </a:r>
            <a:br>
              <a:rPr lang="en-US" sz="1500" dirty="0">
                <a:solidFill>
                  <a:schemeClr val="tx1"/>
                </a:solidFill>
                <a:latin typeface="Amazon Ember" charset="0"/>
                <a:ea typeface="Amazon Ember" charset="0"/>
                <a:cs typeface="Amazon Ember" charset="0"/>
              </a:rPr>
            </a:b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r>
              <a:rPr lang="pt-BR" sz="2000" smtClean="0">
                <a:solidFill>
                  <a:schemeClr val="tx1"/>
                </a:solidFill>
                <a:latin typeface="+mn-lt"/>
                <a:ea typeface="Amazon Ember" charset="0"/>
                <a:cs typeface="Amazon Ember" charset="0"/>
              </a:rPr>
              <a:t>Picos </a:t>
            </a:r>
            <a:r>
              <a:rPr lang="pt-BR" sz="2000">
                <a:solidFill>
                  <a:schemeClr val="tx1"/>
                </a:solidFill>
                <a:latin typeface="+mn-lt"/>
                <a:ea typeface="Amazon Ember" charset="0"/>
                <a:cs typeface="Amazon Ember" charset="0"/>
              </a:rPr>
              <a:t>de cargas de trabalho, experimentações com cargas de trabalho</a:t>
            </a:r>
          </a:p>
          <a:p>
            <a:pPr algn="ctr" defTabSz="380985" rtl="0">
              <a:defRPr/>
            </a:pPr>
            <a:endParaRPr lang="en-US" sz="1500" dirty="0">
              <a:solidFill>
                <a:schemeClr val="tx1"/>
              </a:solidFill>
              <a:latin typeface="Amazon Ember" charset="0"/>
              <a:ea typeface="Amazon Ember" charset="0"/>
              <a:cs typeface="Amazon Ember" charset="0"/>
            </a:endParaRPr>
          </a:p>
        </p:txBody>
      </p:sp>
      <p:grpSp>
        <p:nvGrpSpPr>
          <p:cNvPr id="4" name="Group 3">
            <a:extLst>
              <a:ext uri="{FF2B5EF4-FFF2-40B4-BE49-F238E27FC236}">
                <a16:creationId xmlns:a16="http://schemas.microsoft.com/office/drawing/2014/main" id="{479D12E7-B192-E042-991D-DE2AF007A749}"/>
              </a:ext>
              <a:ext uri="{C183D7F6-B498-43B3-948B-1728B52AA6E4}">
                <adec:decorative xmlns:adec="http://schemas.microsoft.com/office/drawing/2017/decorative" xmlns="" val="1"/>
              </a:ext>
            </a:extLst>
          </p:cNvPr>
          <p:cNvGrpSpPr/>
          <p:nvPr/>
        </p:nvGrpSpPr>
        <p:grpSpPr>
          <a:xfrm>
            <a:off x="1527566" y="3273870"/>
            <a:ext cx="1749663" cy="1290508"/>
            <a:chOff x="1527566" y="3273870"/>
            <a:chExt cx="1749663" cy="1290508"/>
          </a:xfrm>
        </p:grpSpPr>
        <p:sp>
          <p:nvSpPr>
            <p:cNvPr id="83" name="Freeform 14">
              <a:extLst>
                <a:ext uri="{FF2B5EF4-FFF2-40B4-BE49-F238E27FC236}">
                  <a16:creationId xmlns:a16="http://schemas.microsoft.com/office/drawing/2014/main" id="{8EA5A8D9-4027-49B2-904A-833D3A8028B7}"/>
                </a:ext>
              </a:extLst>
            </p:cNvPr>
            <p:cNvSpPr>
              <a:spLocks/>
            </p:cNvSpPr>
            <p:nvPr/>
          </p:nvSpPr>
          <p:spPr bwMode="auto">
            <a:xfrm>
              <a:off x="1590818" y="3449910"/>
              <a:ext cx="1623158" cy="77768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ln w="19050">
              <a:solidFill>
                <a:srgbClr val="527FFF"/>
              </a:solidFill>
              <a:headEnd type="arrow" w="lg" len="med"/>
              <a:tailEn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121888" tIns="60944" rIns="121888" bIns="60944" numCol="1" rtlCol="0" anchor="t" anchorCtr="0" compatLnSpc="1">
              <a:prstTxWarp prst="textNoShape">
                <a:avLst/>
              </a:prstTxWarp>
            </a:bodyPr>
            <a:lstStyle/>
            <a:p>
              <a:pPr defTabSz="609576" rtl="0">
                <a:defRPr/>
              </a:pPr>
              <a:endParaRPr lang="en-US" sz="3198" dirty="0">
                <a:latin typeface="Arial"/>
              </a:endParaRPr>
            </a:p>
          </p:txBody>
        </p:sp>
        <p:sp>
          <p:nvSpPr>
            <p:cNvPr id="10" name="Graphic 4">
              <a:extLst>
                <a:ext uri="{FF2B5EF4-FFF2-40B4-BE49-F238E27FC236}">
                  <a16:creationId xmlns:a16="http://schemas.microsoft.com/office/drawing/2014/main" id="{C51199ED-F2D3-40C7-9881-61D4473CD66B}"/>
                </a:ext>
              </a:extLst>
            </p:cNvPr>
            <p:cNvSpPr/>
            <p:nvPr/>
          </p:nvSpPr>
          <p:spPr>
            <a:xfrm>
              <a:off x="1527566" y="3273870"/>
              <a:ext cx="1749663" cy="1290508"/>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grpSp>
      <p:cxnSp>
        <p:nvCxnSpPr>
          <p:cNvPr id="16" name="Straight Connector 15">
            <a:extLst>
              <a:ext uri="{FF2B5EF4-FFF2-40B4-BE49-F238E27FC236}">
                <a16:creationId xmlns:a16="http://schemas.microsoft.com/office/drawing/2014/main" id="{F5764423-E5B5-42D6-B390-4FF7223B12F2}"/>
              </a:ext>
              <a:ext uri="{C183D7F6-B498-43B3-948B-1728B52AA6E4}">
                <adec:decorative xmlns:adec="http://schemas.microsoft.com/office/drawing/2017/decorative" xmlns="" val="1"/>
              </a:ext>
            </a:extLst>
          </p:cNvPr>
          <p:cNvCxnSpPr/>
          <p:nvPr/>
        </p:nvCxnSpPr>
        <p:spPr>
          <a:xfrm>
            <a:off x="4281943" y="1359540"/>
            <a:ext cx="0" cy="4544840"/>
          </a:xfrm>
          <a:prstGeom prst="line">
            <a:avLst/>
          </a:prstGeom>
          <a:ln w="28575">
            <a:solidFill>
              <a:schemeClr val="bg1">
                <a:lumMod val="50000"/>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Content Placeholder 5"/>
          <p:cNvSpPr txBox="1">
            <a:spLocks/>
          </p:cNvSpPr>
          <p:nvPr/>
        </p:nvSpPr>
        <p:spPr>
          <a:xfrm>
            <a:off x="4580615" y="1432111"/>
            <a:ext cx="3266677" cy="4472268"/>
          </a:xfrm>
          <a:prstGeom prst="rect">
            <a:avLst/>
          </a:prstGeom>
        </p:spPr>
        <p:txBody>
          <a:bodyPr rtlCol="0"/>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rtl="0">
              <a:spcAft>
                <a:spcPts val="1600"/>
              </a:spcAft>
              <a:defRPr/>
            </a:pPr>
            <a:r>
              <a:rPr lang="pt-BR">
                <a:solidFill>
                  <a:schemeClr val="tx1"/>
                </a:solidFill>
                <a:latin typeface="Amazon Ember" charset="0"/>
                <a:ea typeface="Amazon Ember" charset="0"/>
                <a:cs typeface="Amazon Ember" charset="0"/>
              </a:rPr>
              <a:t>Instâncias reservadas</a:t>
            </a:r>
          </a:p>
          <a:p>
            <a:pPr algn="ctr" defTabSz="380985" rtl="0">
              <a:defRPr/>
            </a:pPr>
            <a:r>
              <a:rPr lang="pt-BR" sz="1600">
                <a:solidFill>
                  <a:schemeClr val="tx1"/>
                </a:solidFill>
                <a:latin typeface="+mn-lt"/>
                <a:ea typeface="Amazon Ember" charset="0"/>
                <a:cs typeface="Amazon Ember" charset="0"/>
              </a:rPr>
              <a:t>Faça um</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compromisso de 1 ou 3 anos </a:t>
            </a:r>
            <a:r>
              <a:rPr lang="pt-BR" sz="1600">
                <a:solidFill>
                  <a:schemeClr val="tx1"/>
                </a:solidFill>
                <a:latin typeface="+mn-lt"/>
                <a:ea typeface="Amazon Ember" charset="0"/>
                <a:cs typeface="Amazon Ember" charset="0"/>
              </a:rPr>
              <a:t>e receba um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desconto significativo</a:t>
            </a:r>
            <a:r>
              <a:rPr lang="pt-BR" sz="1600" b="1">
                <a:solidFill>
                  <a:schemeClr val="tx1"/>
                </a:solidFill>
                <a:latin typeface="+mn-lt"/>
                <a:ea typeface="Amazon Ember" charset="0"/>
                <a:cs typeface="Amazon Ember" charset="0"/>
              </a:rPr>
              <a:t> </a:t>
            </a:r>
            <a:r>
              <a:rPr lang="pt-BR" sz="1600">
                <a:solidFill>
                  <a:schemeClr val="tx1"/>
                </a:solidFill>
                <a:latin typeface="+mn-lt"/>
                <a:ea typeface="Amazon Ember" charset="0"/>
                <a:cs typeface="Amazon Ember" charset="0"/>
              </a:rPr>
              <a:t> sobre os preços sob demanda</a:t>
            </a:r>
            <a:r>
              <a:rPr lang="pt-BR" sz="1400">
                <a:solidFill>
                  <a:schemeClr val="tx1"/>
                </a:solidFill>
                <a:ea typeface="Amazon Ember" panose="020B0603020204020204" pitchFamily="34" charset="0"/>
                <a:cs typeface="Amazon Ember" panose="020B0603020204020204" pitchFamily="34" charset="0"/>
              </a:rPr>
              <a:t>.</a:t>
            </a:r>
            <a:r>
              <a:rPr lang="en-US" sz="1500" dirty="0">
                <a:solidFill>
                  <a:schemeClr val="tx1"/>
                </a:solidFill>
                <a:latin typeface="Amazon Ember" charset="0"/>
                <a:ea typeface="Amazon Ember" charset="0"/>
                <a:cs typeface="Amazon Ember" charset="0"/>
              </a:rPr>
              <a:t/>
            </a:r>
            <a:br>
              <a:rPr lang="en-US" sz="1500" dirty="0">
                <a:solidFill>
                  <a:schemeClr val="tx1"/>
                </a:solidFill>
                <a:latin typeface="Amazon Ember" charset="0"/>
                <a:ea typeface="Amazon Ember" charset="0"/>
                <a:cs typeface="Amazon Ember" charset="0"/>
              </a:rPr>
            </a:b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r>
              <a:rPr lang="en-US" sz="1500" dirty="0">
                <a:solidFill>
                  <a:schemeClr val="tx1"/>
                </a:solidFill>
                <a:latin typeface="Amazon Ember" charset="0"/>
                <a:ea typeface="Amazon Ember" charset="0"/>
                <a:cs typeface="Amazon Ember" charset="0"/>
              </a:rPr>
              <a:t/>
            </a:r>
            <a:br>
              <a:rPr lang="en-US" sz="1500" dirty="0">
                <a:solidFill>
                  <a:schemeClr val="tx1"/>
                </a:solidFill>
                <a:latin typeface="Amazon Ember" charset="0"/>
                <a:ea typeface="Amazon Ember" charset="0"/>
                <a:cs typeface="Amazon Ember" charset="0"/>
              </a:rPr>
            </a:br>
            <a:endParaRPr lang="en-US" sz="1500" dirty="0">
              <a:solidFill>
                <a:schemeClr val="tx1"/>
              </a:solidFill>
              <a:latin typeface="Amazon Ember" charset="0"/>
              <a:ea typeface="Amazon Ember" charset="0"/>
              <a:cs typeface="Amazon Ember" charset="0"/>
            </a:endParaRPr>
          </a:p>
          <a:p>
            <a:pPr algn="ctr" defTabSz="380985" rtl="0">
              <a:defRPr/>
            </a:pPr>
            <a:r>
              <a:rPr lang="pt-BR" sz="2000">
                <a:solidFill>
                  <a:schemeClr val="tx1"/>
                </a:solidFill>
                <a:latin typeface="+mn-lt"/>
                <a:ea typeface="Amazon Ember" charset="0"/>
                <a:cs typeface="Amazon Ember" charset="0"/>
              </a:rPr>
              <a:t>Cargas de trabalho comprometidas e de estado fixo</a:t>
            </a:r>
          </a:p>
          <a:p>
            <a:pPr algn="ctr" defTabSz="380985" rtl="0">
              <a:defRPr/>
            </a:pPr>
            <a:endParaRPr lang="en-US" sz="1667" dirty="0">
              <a:solidFill>
                <a:schemeClr val="tx1"/>
              </a:solidFill>
              <a:latin typeface="Amazon Ember" charset="0"/>
              <a:ea typeface="Amazon Ember" charset="0"/>
              <a:cs typeface="Amazon Ember" charset="0"/>
            </a:endParaRPr>
          </a:p>
        </p:txBody>
      </p:sp>
      <p:grpSp>
        <p:nvGrpSpPr>
          <p:cNvPr id="12" name="Group 11">
            <a:extLst>
              <a:ext uri="{FF2B5EF4-FFF2-40B4-BE49-F238E27FC236}">
                <a16:creationId xmlns:a16="http://schemas.microsoft.com/office/drawing/2014/main" id="{5067D01F-4230-4CC6-81FF-3DFE4293B1E3}"/>
              </a:ext>
              <a:ext uri="{C183D7F6-B498-43B3-948B-1728B52AA6E4}">
                <adec:decorative xmlns:adec="http://schemas.microsoft.com/office/drawing/2017/decorative" xmlns="" val="1"/>
              </a:ext>
            </a:extLst>
          </p:cNvPr>
          <p:cNvGrpSpPr/>
          <p:nvPr/>
        </p:nvGrpSpPr>
        <p:grpSpPr>
          <a:xfrm>
            <a:off x="5327873" y="3273870"/>
            <a:ext cx="1749663" cy="1290508"/>
            <a:chOff x="4447416" y="3575284"/>
            <a:chExt cx="2099595" cy="1548610"/>
          </a:xfrm>
        </p:grpSpPr>
        <p:grpSp>
          <p:nvGrpSpPr>
            <p:cNvPr id="78" name="Group 16">
              <a:extLst>
                <a:ext uri="{FF2B5EF4-FFF2-40B4-BE49-F238E27FC236}">
                  <a16:creationId xmlns:a16="http://schemas.microsoft.com/office/drawing/2014/main" id="{DCC3FE05-5877-48ED-ABD2-AEBBFE077D5F}"/>
                </a:ext>
              </a:extLst>
            </p:cNvPr>
            <p:cNvGrpSpPr>
              <a:grpSpLocks noChangeAspect="1"/>
            </p:cNvGrpSpPr>
            <p:nvPr/>
          </p:nvGrpSpPr>
          <p:grpSpPr bwMode="auto">
            <a:xfrm>
              <a:off x="4581504" y="4076035"/>
              <a:ext cx="1828821" cy="906686"/>
              <a:chOff x="3823" y="869"/>
              <a:chExt cx="368" cy="210"/>
            </a:xfrm>
          </p:grpSpPr>
          <p:sp>
            <p:nvSpPr>
              <p:cNvPr id="79" name="Rectangle 18">
                <a:extLst>
                  <a:ext uri="{FF2B5EF4-FFF2-40B4-BE49-F238E27FC236}">
                    <a16:creationId xmlns:a16="http://schemas.microsoft.com/office/drawing/2014/main" id="{929EBD2D-5392-4AC6-A3D8-B1A2C7AFBD1C}"/>
                  </a:ext>
                </a:extLst>
              </p:cNvPr>
              <p:cNvSpPr>
                <a:spLocks noChangeArrowheads="1"/>
              </p:cNvSpPr>
              <p:nvPr/>
            </p:nvSpPr>
            <p:spPr bwMode="auto">
              <a:xfrm>
                <a:off x="3823" y="999"/>
                <a:ext cx="92" cy="80"/>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rtlCol="0" anchor="t" anchorCtr="0" compatLnSpc="1">
                <a:prstTxWarp prst="textNoShape">
                  <a:avLst/>
                </a:prstTxWarp>
              </a:bodyPr>
              <a:lstStyle/>
              <a:p>
                <a:pPr defTabSz="914307" rtl="0">
                  <a:defRPr/>
                </a:pPr>
                <a:endParaRPr lang="en-US" sz="2824" dirty="0">
                  <a:latin typeface="Amazon Ember"/>
                </a:endParaRPr>
              </a:p>
            </p:txBody>
          </p:sp>
          <p:sp>
            <p:nvSpPr>
              <p:cNvPr id="80" name="Rectangle 19">
                <a:extLst>
                  <a:ext uri="{FF2B5EF4-FFF2-40B4-BE49-F238E27FC236}">
                    <a16:creationId xmlns:a16="http://schemas.microsoft.com/office/drawing/2014/main" id="{B4014A0B-7F3F-4A01-9544-E07E4FE47442}"/>
                  </a:ext>
                </a:extLst>
              </p:cNvPr>
              <p:cNvSpPr>
                <a:spLocks noChangeArrowheads="1"/>
              </p:cNvSpPr>
              <p:nvPr/>
            </p:nvSpPr>
            <p:spPr bwMode="auto">
              <a:xfrm>
                <a:off x="3958" y="956"/>
                <a:ext cx="95" cy="123"/>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rtlCol="0" anchor="t" anchorCtr="0" compatLnSpc="1">
                <a:prstTxWarp prst="textNoShape">
                  <a:avLst/>
                </a:prstTxWarp>
              </a:bodyPr>
              <a:lstStyle/>
              <a:p>
                <a:pPr defTabSz="914307" rtl="0">
                  <a:defRPr/>
                </a:pPr>
                <a:endParaRPr lang="en-US" sz="2824" dirty="0">
                  <a:latin typeface="Amazon Ember"/>
                </a:endParaRPr>
              </a:p>
            </p:txBody>
          </p:sp>
          <p:sp>
            <p:nvSpPr>
              <p:cNvPr id="81" name="Rectangle 20">
                <a:extLst>
                  <a:ext uri="{FF2B5EF4-FFF2-40B4-BE49-F238E27FC236}">
                    <a16:creationId xmlns:a16="http://schemas.microsoft.com/office/drawing/2014/main" id="{3D653700-B33E-4004-8BD5-26371945E240}"/>
                  </a:ext>
                </a:extLst>
              </p:cNvPr>
              <p:cNvSpPr>
                <a:spLocks noChangeArrowheads="1"/>
              </p:cNvSpPr>
              <p:nvPr/>
            </p:nvSpPr>
            <p:spPr bwMode="auto">
              <a:xfrm>
                <a:off x="4096" y="929"/>
                <a:ext cx="95" cy="150"/>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rtlCol="0" anchor="t" anchorCtr="0" compatLnSpc="1">
                <a:prstTxWarp prst="textNoShape">
                  <a:avLst/>
                </a:prstTxWarp>
              </a:bodyPr>
              <a:lstStyle/>
              <a:p>
                <a:pPr defTabSz="914307" rtl="0">
                  <a:defRPr/>
                </a:pPr>
                <a:endParaRPr lang="en-US" sz="2824" dirty="0">
                  <a:latin typeface="Amazon Ember"/>
                </a:endParaRPr>
              </a:p>
            </p:txBody>
          </p:sp>
          <p:sp>
            <p:nvSpPr>
              <p:cNvPr id="82" name="Freeform 21">
                <a:extLst>
                  <a:ext uri="{FF2B5EF4-FFF2-40B4-BE49-F238E27FC236}">
                    <a16:creationId xmlns:a16="http://schemas.microsoft.com/office/drawing/2014/main" id="{2185E16D-FF41-49CD-AB78-49A287E32FC6}"/>
                  </a:ext>
                </a:extLst>
              </p:cNvPr>
              <p:cNvSpPr>
                <a:spLocks/>
              </p:cNvSpPr>
              <p:nvPr/>
            </p:nvSpPr>
            <p:spPr bwMode="auto">
              <a:xfrm>
                <a:off x="3823" y="869"/>
                <a:ext cx="346" cy="79"/>
              </a:xfrm>
              <a:custGeom>
                <a:avLst/>
                <a:gdLst>
                  <a:gd name="T0" fmla="*/ 0 w 346"/>
                  <a:gd name="T1" fmla="*/ 79 h 79"/>
                  <a:gd name="T2" fmla="*/ 92 w 346"/>
                  <a:gd name="T3" fmla="*/ 79 h 79"/>
                  <a:gd name="T4" fmla="*/ 111 w 346"/>
                  <a:gd name="T5" fmla="*/ 43 h 79"/>
                  <a:gd name="T6" fmla="*/ 220 w 346"/>
                  <a:gd name="T7" fmla="*/ 43 h 79"/>
                  <a:gd name="T8" fmla="*/ 256 w 346"/>
                  <a:gd name="T9" fmla="*/ 0 h 79"/>
                  <a:gd name="T10" fmla="*/ 346 w 346"/>
                  <a:gd name="T11" fmla="*/ 0 h 79"/>
                </a:gdLst>
                <a:ahLst/>
                <a:cxnLst>
                  <a:cxn ang="0">
                    <a:pos x="T0" y="T1"/>
                  </a:cxn>
                  <a:cxn ang="0">
                    <a:pos x="T2" y="T3"/>
                  </a:cxn>
                  <a:cxn ang="0">
                    <a:pos x="T4" y="T5"/>
                  </a:cxn>
                  <a:cxn ang="0">
                    <a:pos x="T6" y="T7"/>
                  </a:cxn>
                  <a:cxn ang="0">
                    <a:pos x="T8" y="T9"/>
                  </a:cxn>
                  <a:cxn ang="0">
                    <a:pos x="T10" y="T11"/>
                  </a:cxn>
                </a:cxnLst>
                <a:rect l="0" t="0" r="r" b="b"/>
                <a:pathLst>
                  <a:path w="346" h="79">
                    <a:moveTo>
                      <a:pt x="0" y="79"/>
                    </a:moveTo>
                    <a:lnTo>
                      <a:pt x="92" y="79"/>
                    </a:lnTo>
                    <a:lnTo>
                      <a:pt x="111" y="43"/>
                    </a:lnTo>
                    <a:lnTo>
                      <a:pt x="220" y="43"/>
                    </a:lnTo>
                    <a:lnTo>
                      <a:pt x="256" y="0"/>
                    </a:lnTo>
                    <a:lnTo>
                      <a:pt x="346" y="0"/>
                    </a:lnTo>
                  </a:path>
                </a:pathLst>
              </a:custGeom>
              <a:ln w="19050">
                <a:solidFill>
                  <a:srgbClr val="527FFF"/>
                </a:solidFill>
                <a:headEnd type="none" w="med" len="sm"/>
                <a:tailEnd type="arrow" w="lg" len="me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121920" tIns="60960" rIns="121920" bIns="60960" numCol="1" rtlCol="0" anchor="t" anchorCtr="0" compatLnSpc="1">
                <a:prstTxWarp prst="textNoShape">
                  <a:avLst/>
                </a:prstTxWarp>
              </a:bodyPr>
              <a:lstStyle/>
              <a:p>
                <a:pPr defTabSz="914307" rtl="0">
                  <a:defRPr/>
                </a:pPr>
                <a:endParaRPr lang="en-US" sz="2824" dirty="0">
                  <a:latin typeface="Amazon Ember"/>
                </a:endParaRPr>
              </a:p>
            </p:txBody>
          </p:sp>
        </p:grpSp>
        <p:sp>
          <p:nvSpPr>
            <p:cNvPr id="50" name="Graphic 4">
              <a:extLst>
                <a:ext uri="{FF2B5EF4-FFF2-40B4-BE49-F238E27FC236}">
                  <a16:creationId xmlns:a16="http://schemas.microsoft.com/office/drawing/2014/main" id="{BC3A52E2-E42E-4A52-A8EB-0D7EBC8A2C45}"/>
                </a:ext>
              </a:extLst>
            </p:cNvPr>
            <p:cNvSpPr/>
            <p:nvPr/>
          </p:nvSpPr>
          <p:spPr>
            <a:xfrm>
              <a:off x="4447416" y="3575284"/>
              <a:ext cx="2099595" cy="1548610"/>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grpSp>
      <p:cxnSp>
        <p:nvCxnSpPr>
          <p:cNvPr id="35" name="Straight Connector 34">
            <a:extLst>
              <a:ext uri="{FF2B5EF4-FFF2-40B4-BE49-F238E27FC236}">
                <a16:creationId xmlns:a16="http://schemas.microsoft.com/office/drawing/2014/main" id="{DD6E6BC8-7950-498E-A3A7-D56EF621B627}"/>
              </a:ext>
              <a:ext uri="{C183D7F6-B498-43B3-948B-1728B52AA6E4}">
                <adec:decorative xmlns:adec="http://schemas.microsoft.com/office/drawing/2017/decorative" xmlns="" val="1"/>
              </a:ext>
            </a:extLst>
          </p:cNvPr>
          <p:cNvCxnSpPr/>
          <p:nvPr/>
        </p:nvCxnSpPr>
        <p:spPr>
          <a:xfrm>
            <a:off x="8145427" y="1477634"/>
            <a:ext cx="0" cy="4544840"/>
          </a:xfrm>
          <a:prstGeom prst="line">
            <a:avLst/>
          </a:prstGeom>
          <a:ln w="28575">
            <a:solidFill>
              <a:schemeClr val="bg1">
                <a:lumMod val="50000"/>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Content Placeholder 6"/>
          <p:cNvSpPr txBox="1">
            <a:spLocks/>
          </p:cNvSpPr>
          <p:nvPr/>
        </p:nvSpPr>
        <p:spPr>
          <a:xfrm>
            <a:off x="8415979" y="1432110"/>
            <a:ext cx="3447158" cy="4472269"/>
          </a:xfrm>
          <a:prstGeom prst="rect">
            <a:avLst/>
          </a:prstGeom>
        </p:spPr>
        <p:txBody>
          <a:bodyPr rtlCol="0"/>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rtl="0">
              <a:spcAft>
                <a:spcPts val="1600"/>
              </a:spcAft>
              <a:defRPr/>
            </a:pPr>
            <a:r>
              <a:rPr lang="pt-BR">
                <a:solidFill>
                  <a:schemeClr val="tx1"/>
                </a:solidFill>
                <a:latin typeface="Amazon Ember" charset="0"/>
                <a:ea typeface="Amazon Ember" charset="0"/>
                <a:cs typeface="Amazon Ember" charset="0"/>
              </a:rPr>
              <a:t>Savings Plans</a:t>
            </a:r>
          </a:p>
          <a:p>
            <a:pPr algn="ctr" defTabSz="380985" rtl="0">
              <a:defRPr/>
            </a:pPr>
            <a:r>
              <a:rPr lang="pt-BR" sz="1600">
                <a:solidFill>
                  <a:schemeClr val="tx1"/>
                </a:solidFill>
                <a:latin typeface="+mn-lt"/>
                <a:ea typeface="Amazon Ember" charset="0"/>
                <a:cs typeface="Amazon Ember" charset="0"/>
              </a:rPr>
              <a:t>Mesmos descontos que as Instâncias Reservadas com </a:t>
            </a:r>
            <a:r>
              <a:rPr lang="pt-BR" sz="160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mais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flexibilidade em troca de um compromisso com um preço por hora.</a:t>
            </a:r>
            <a:endPar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algn="ctr" defTabSz="380985" rtl="0">
              <a:defRPr/>
            </a:pPr>
            <a:r>
              <a:rPr lang="en-US" sz="1500" dirty="0">
                <a:solidFill>
                  <a:schemeClr val="tx1"/>
                </a:solidFill>
                <a:latin typeface="Amazon Ember" charset="0"/>
                <a:ea typeface="Amazon Ember" charset="0"/>
                <a:cs typeface="Amazon Ember" charset="0"/>
              </a:rPr>
              <a:t/>
            </a:r>
            <a:br>
              <a:rPr lang="en-US" sz="1500" dirty="0">
                <a:solidFill>
                  <a:schemeClr val="tx1"/>
                </a:solidFill>
                <a:latin typeface="Amazon Ember" charset="0"/>
                <a:ea typeface="Amazon Ember" charset="0"/>
                <a:cs typeface="Amazon Ember" charset="0"/>
              </a:rPr>
            </a:b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r>
              <a:rPr lang="pt-BR" sz="2000">
                <a:solidFill>
                  <a:schemeClr val="tx1"/>
                </a:solidFill>
                <a:latin typeface="+mj-lt"/>
                <a:ea typeface="Amazon Ember" charset="0"/>
                <a:cs typeface="Amazon Ember" charset="0"/>
              </a:rPr>
              <a:t>Todas as cargas de trabalho do Amazon EC2, AWS Fargate e AWS Lambda</a:t>
            </a:r>
          </a:p>
          <a:p>
            <a:pPr algn="ctr" defTabSz="380985" rtl="0">
              <a:defRPr/>
            </a:pPr>
            <a:endParaRPr lang="en-US" sz="1500" dirty="0">
              <a:solidFill>
                <a:schemeClr val="tx1"/>
              </a:solidFill>
              <a:latin typeface="Amazon Ember" charset="0"/>
              <a:ea typeface="Amazon Ember" charset="0"/>
              <a:cs typeface="Amazon Ember" charset="0"/>
            </a:endParaRPr>
          </a:p>
        </p:txBody>
      </p:sp>
      <p:grpSp>
        <p:nvGrpSpPr>
          <p:cNvPr id="13" name="Group 12">
            <a:extLst>
              <a:ext uri="{FF2B5EF4-FFF2-40B4-BE49-F238E27FC236}">
                <a16:creationId xmlns:a16="http://schemas.microsoft.com/office/drawing/2014/main" id="{A50A75F7-6FD9-4D9D-AD17-E862CF9202C8}"/>
              </a:ext>
              <a:ext uri="{C183D7F6-B498-43B3-948B-1728B52AA6E4}">
                <adec:decorative xmlns:adec="http://schemas.microsoft.com/office/drawing/2017/decorative" xmlns="" val="1"/>
              </a:ext>
            </a:extLst>
          </p:cNvPr>
          <p:cNvGrpSpPr/>
          <p:nvPr/>
        </p:nvGrpSpPr>
        <p:grpSpPr>
          <a:xfrm>
            <a:off x="9066017" y="3273206"/>
            <a:ext cx="1749663" cy="1291172"/>
            <a:chOff x="8105465" y="3574488"/>
            <a:chExt cx="2099595" cy="1549406"/>
          </a:xfrm>
        </p:grpSpPr>
        <p:grpSp>
          <p:nvGrpSpPr>
            <p:cNvPr id="34" name="Graphic 210">
              <a:extLst>
                <a:ext uri="{FF2B5EF4-FFF2-40B4-BE49-F238E27FC236}">
                  <a16:creationId xmlns:a16="http://schemas.microsoft.com/office/drawing/2014/main" id="{EE9F33F6-FA8F-4696-807C-2D3B01EBCFBF}"/>
                </a:ext>
              </a:extLst>
            </p:cNvPr>
            <p:cNvGrpSpPr/>
            <p:nvPr/>
          </p:nvGrpSpPr>
          <p:grpSpPr>
            <a:xfrm>
              <a:off x="8301009" y="3574488"/>
              <a:ext cx="1489857" cy="1465669"/>
              <a:chOff x="10630690" y="6277328"/>
              <a:chExt cx="448530" cy="441248"/>
            </a:xfrm>
          </p:grpSpPr>
          <p:sp>
            <p:nvSpPr>
              <p:cNvPr id="37" name="Freeform: Shape 36">
                <a:extLst>
                  <a:ext uri="{FF2B5EF4-FFF2-40B4-BE49-F238E27FC236}">
                    <a16:creationId xmlns:a16="http://schemas.microsoft.com/office/drawing/2014/main" id="{048523F3-7494-4008-94A4-3E6E262774BF}"/>
                  </a:ext>
                </a:extLst>
              </p:cNvPr>
              <p:cNvSpPr/>
              <p:nvPr/>
            </p:nvSpPr>
            <p:spPr>
              <a:xfrm>
                <a:off x="10630690" y="6458848"/>
                <a:ext cx="70806" cy="218854"/>
              </a:xfrm>
              <a:custGeom>
                <a:avLst/>
                <a:gdLst>
                  <a:gd name="connsiteX0" fmla="*/ 66300 w 70805"/>
                  <a:gd name="connsiteY0" fmla="*/ 4828 h 218854"/>
                  <a:gd name="connsiteX1" fmla="*/ 11265 w 70805"/>
                  <a:gd name="connsiteY1" fmla="*/ 4828 h 218854"/>
                  <a:gd name="connsiteX2" fmla="*/ 4828 w 70805"/>
                  <a:gd name="connsiteY2" fmla="*/ 11265 h 218854"/>
                  <a:gd name="connsiteX3" fmla="*/ 4828 w 70805"/>
                  <a:gd name="connsiteY3" fmla="*/ 209521 h 218854"/>
                  <a:gd name="connsiteX4" fmla="*/ 11265 w 70805"/>
                  <a:gd name="connsiteY4" fmla="*/ 215958 h 218854"/>
                  <a:gd name="connsiteX5" fmla="*/ 66300 w 70805"/>
                  <a:gd name="connsiteY5" fmla="*/ 215958 h 218854"/>
                  <a:gd name="connsiteX6" fmla="*/ 66300 w 70805"/>
                  <a:gd name="connsiteY6" fmla="*/ 4828 h 21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218854">
                    <a:moveTo>
                      <a:pt x="66300" y="4828"/>
                    </a:moveTo>
                    <a:lnTo>
                      <a:pt x="11265" y="4828"/>
                    </a:lnTo>
                    <a:cubicBezTo>
                      <a:pt x="7724" y="4828"/>
                      <a:pt x="4828" y="7724"/>
                      <a:pt x="4828" y="11265"/>
                    </a:cubicBezTo>
                    <a:lnTo>
                      <a:pt x="4828" y="209521"/>
                    </a:lnTo>
                    <a:cubicBezTo>
                      <a:pt x="4828" y="213061"/>
                      <a:pt x="7724" y="215958"/>
                      <a:pt x="11265" y="215958"/>
                    </a:cubicBezTo>
                    <a:lnTo>
                      <a:pt x="66300" y="215958"/>
                    </a:lnTo>
                    <a:lnTo>
                      <a:pt x="66300" y="4828"/>
                    </a:lnTo>
                    <a:close/>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sp>
            <p:nvSpPr>
              <p:cNvPr id="39" name="Freeform: Shape 38">
                <a:extLst>
                  <a:ext uri="{FF2B5EF4-FFF2-40B4-BE49-F238E27FC236}">
                    <a16:creationId xmlns:a16="http://schemas.microsoft.com/office/drawing/2014/main" id="{EC6EDDE3-ED94-4D33-B8D3-7E57C466FBE5}"/>
                  </a:ext>
                </a:extLst>
              </p:cNvPr>
              <p:cNvSpPr/>
              <p:nvPr/>
            </p:nvSpPr>
            <p:spPr>
              <a:xfrm>
                <a:off x="10692163" y="6367444"/>
                <a:ext cx="70806" cy="312189"/>
              </a:xfrm>
              <a:custGeom>
                <a:avLst/>
                <a:gdLst>
                  <a:gd name="connsiteX0" fmla="*/ 59863 w 70805"/>
                  <a:gd name="connsiteY0" fmla="*/ 4828 h 312189"/>
                  <a:gd name="connsiteX1" fmla="*/ 11265 w 70805"/>
                  <a:gd name="connsiteY1" fmla="*/ 4828 h 312189"/>
                  <a:gd name="connsiteX2" fmla="*/ 4828 w 70805"/>
                  <a:gd name="connsiteY2" fmla="*/ 11265 h 312189"/>
                  <a:gd name="connsiteX3" fmla="*/ 4828 w 70805"/>
                  <a:gd name="connsiteY3" fmla="*/ 307362 h 312189"/>
                  <a:gd name="connsiteX4" fmla="*/ 66300 w 70805"/>
                  <a:gd name="connsiteY4" fmla="*/ 307362 h 312189"/>
                  <a:gd name="connsiteX5" fmla="*/ 66300 w 70805"/>
                  <a:gd name="connsiteY5" fmla="*/ 11265 h 312189"/>
                  <a:gd name="connsiteX6" fmla="*/ 59863 w 70805"/>
                  <a:gd name="connsiteY6" fmla="*/ 4828 h 3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312189">
                    <a:moveTo>
                      <a:pt x="59863" y="4828"/>
                    </a:moveTo>
                    <a:lnTo>
                      <a:pt x="11265" y="4828"/>
                    </a:lnTo>
                    <a:cubicBezTo>
                      <a:pt x="7724" y="4828"/>
                      <a:pt x="4828" y="7724"/>
                      <a:pt x="4828" y="11265"/>
                    </a:cubicBezTo>
                    <a:lnTo>
                      <a:pt x="4828" y="307362"/>
                    </a:lnTo>
                    <a:lnTo>
                      <a:pt x="66300" y="307362"/>
                    </a:lnTo>
                    <a:lnTo>
                      <a:pt x="66300" y="11265"/>
                    </a:lnTo>
                    <a:cubicBezTo>
                      <a:pt x="66300" y="7724"/>
                      <a:pt x="63403" y="4828"/>
                      <a:pt x="59863" y="4828"/>
                    </a:cubicBezTo>
                    <a:close/>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sp>
            <p:nvSpPr>
              <p:cNvPr id="40" name="Freeform: Shape 39">
                <a:extLst>
                  <a:ext uri="{FF2B5EF4-FFF2-40B4-BE49-F238E27FC236}">
                    <a16:creationId xmlns:a16="http://schemas.microsoft.com/office/drawing/2014/main" id="{E521DD96-A15A-4D28-ACCE-12F8288926B7}"/>
                  </a:ext>
                </a:extLst>
              </p:cNvPr>
              <p:cNvSpPr/>
              <p:nvPr/>
            </p:nvSpPr>
            <p:spPr>
              <a:xfrm>
                <a:off x="10889132" y="6441468"/>
                <a:ext cx="9655" cy="9655"/>
              </a:xfrm>
              <a:custGeom>
                <a:avLst/>
                <a:gdLst>
                  <a:gd name="connsiteX0" fmla="*/ 4828 w 9655"/>
                  <a:gd name="connsiteY0" fmla="*/ 4828 h 9655"/>
                  <a:gd name="connsiteX1" fmla="*/ 4828 w 9655"/>
                  <a:gd name="connsiteY1" fmla="*/ 4828 h 9655"/>
                  <a:gd name="connsiteX2" fmla="*/ 4828 w 9655"/>
                  <a:gd name="connsiteY2" fmla="*/ 4828 h 9655"/>
                </a:gdLst>
                <a:ahLst/>
                <a:cxnLst>
                  <a:cxn ang="0">
                    <a:pos x="connsiteX0" y="connsiteY0"/>
                  </a:cxn>
                  <a:cxn ang="0">
                    <a:pos x="connsiteX1" y="connsiteY1"/>
                  </a:cxn>
                  <a:cxn ang="0">
                    <a:pos x="connsiteX2" y="connsiteY2"/>
                  </a:cxn>
                </a:cxnLst>
                <a:rect l="l" t="t" r="r" b="b"/>
                <a:pathLst>
                  <a:path w="9655" h="9655">
                    <a:moveTo>
                      <a:pt x="4828" y="4828"/>
                    </a:moveTo>
                    <a:lnTo>
                      <a:pt x="4828" y="4828"/>
                    </a:lnTo>
                    <a:lnTo>
                      <a:pt x="4828" y="4828"/>
                    </a:lnTo>
                    <a:close/>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sp>
            <p:nvSpPr>
              <p:cNvPr id="42" name="Freeform: Shape 41">
                <a:extLst>
                  <a:ext uri="{FF2B5EF4-FFF2-40B4-BE49-F238E27FC236}">
                    <a16:creationId xmlns:a16="http://schemas.microsoft.com/office/drawing/2014/main" id="{1071C1DF-66BA-4C02-8908-A204C95F18F3}"/>
                  </a:ext>
                </a:extLst>
              </p:cNvPr>
              <p:cNvSpPr/>
              <p:nvPr/>
            </p:nvSpPr>
            <p:spPr>
              <a:xfrm>
                <a:off x="10817682" y="6506159"/>
                <a:ext cx="225291" cy="212417"/>
              </a:xfrm>
              <a:custGeom>
                <a:avLst/>
                <a:gdLst>
                  <a:gd name="connsiteX0" fmla="*/ 4828 w 225291"/>
                  <a:gd name="connsiteY0" fmla="*/ 209843 h 212417"/>
                  <a:gd name="connsiteX1" fmla="*/ 54070 w 225291"/>
                  <a:gd name="connsiteY1" fmla="*/ 94944 h 212417"/>
                  <a:gd name="connsiteX2" fmla="*/ 95910 w 225291"/>
                  <a:gd name="connsiteY2" fmla="*/ 94944 h 212417"/>
                  <a:gd name="connsiteX3" fmla="*/ 127129 w 225291"/>
                  <a:gd name="connsiteY3" fmla="*/ 137428 h 212417"/>
                  <a:gd name="connsiteX4" fmla="*/ 163497 w 225291"/>
                  <a:gd name="connsiteY4" fmla="*/ 4828 h 212417"/>
                  <a:gd name="connsiteX5" fmla="*/ 220464 w 225291"/>
                  <a:gd name="connsiteY5" fmla="*/ 209843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291" h="212417">
                    <a:moveTo>
                      <a:pt x="4828" y="209843"/>
                    </a:moveTo>
                    <a:lnTo>
                      <a:pt x="54070" y="94944"/>
                    </a:lnTo>
                    <a:lnTo>
                      <a:pt x="95910" y="94944"/>
                    </a:lnTo>
                    <a:lnTo>
                      <a:pt x="127129" y="137428"/>
                    </a:lnTo>
                    <a:lnTo>
                      <a:pt x="163497" y="4828"/>
                    </a:lnTo>
                    <a:lnTo>
                      <a:pt x="220464" y="209843"/>
                    </a:lnTo>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sp>
            <p:nvSpPr>
              <p:cNvPr id="43" name="Freeform: Shape 42">
                <a:extLst>
                  <a:ext uri="{FF2B5EF4-FFF2-40B4-BE49-F238E27FC236}">
                    <a16:creationId xmlns:a16="http://schemas.microsoft.com/office/drawing/2014/main" id="{C54CD5D2-017A-48A3-BF95-915832E179C1}"/>
                  </a:ext>
                </a:extLst>
              </p:cNvPr>
              <p:cNvSpPr/>
              <p:nvPr/>
            </p:nvSpPr>
            <p:spPr>
              <a:xfrm>
                <a:off x="10753635" y="6521929"/>
                <a:ext cx="70806" cy="80461"/>
              </a:xfrm>
              <a:custGeom>
                <a:avLst/>
                <a:gdLst>
                  <a:gd name="connsiteX0" fmla="*/ 4828 w 70805"/>
                  <a:gd name="connsiteY0" fmla="*/ 4828 h 80461"/>
                  <a:gd name="connsiteX1" fmla="*/ 53748 w 70805"/>
                  <a:gd name="connsiteY1" fmla="*/ 4828 h 80461"/>
                  <a:gd name="connsiteX2" fmla="*/ 66300 w 70805"/>
                  <a:gd name="connsiteY2" fmla="*/ 17380 h 80461"/>
                  <a:gd name="connsiteX3" fmla="*/ 66300 w 70805"/>
                  <a:gd name="connsiteY3" fmla="*/ 77886 h 80461"/>
                </a:gdLst>
                <a:ahLst/>
                <a:cxnLst>
                  <a:cxn ang="0">
                    <a:pos x="connsiteX0" y="connsiteY0"/>
                  </a:cxn>
                  <a:cxn ang="0">
                    <a:pos x="connsiteX1" y="connsiteY1"/>
                  </a:cxn>
                  <a:cxn ang="0">
                    <a:pos x="connsiteX2" y="connsiteY2"/>
                  </a:cxn>
                  <a:cxn ang="0">
                    <a:pos x="connsiteX3" y="connsiteY3"/>
                  </a:cxn>
                </a:cxnLst>
                <a:rect l="l" t="t" r="r" b="b"/>
                <a:pathLst>
                  <a:path w="70805" h="80461">
                    <a:moveTo>
                      <a:pt x="4828" y="4828"/>
                    </a:moveTo>
                    <a:lnTo>
                      <a:pt x="53748" y="4828"/>
                    </a:lnTo>
                    <a:cubicBezTo>
                      <a:pt x="60507" y="4828"/>
                      <a:pt x="66300" y="10299"/>
                      <a:pt x="66300" y="17380"/>
                    </a:cubicBezTo>
                    <a:lnTo>
                      <a:pt x="66300" y="77886"/>
                    </a:lnTo>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sp>
            <p:nvSpPr>
              <p:cNvPr id="44" name="Freeform: Shape 43">
                <a:extLst>
                  <a:ext uri="{FF2B5EF4-FFF2-40B4-BE49-F238E27FC236}">
                    <a16:creationId xmlns:a16="http://schemas.microsoft.com/office/drawing/2014/main" id="{EC590B7F-C7A0-4A34-8C4C-84F1F306ECD7}"/>
                  </a:ext>
                </a:extLst>
              </p:cNvPr>
              <p:cNvSpPr/>
              <p:nvPr/>
            </p:nvSpPr>
            <p:spPr>
              <a:xfrm>
                <a:off x="10815308" y="6277328"/>
                <a:ext cx="263912" cy="267131"/>
              </a:xfrm>
              <a:custGeom>
                <a:avLst/>
                <a:gdLst>
                  <a:gd name="connsiteX0" fmla="*/ 120491 w 263912"/>
                  <a:gd name="connsiteY0" fmla="*/ 262303 h 267130"/>
                  <a:gd name="connsiteX1" fmla="*/ 5270 w 263912"/>
                  <a:gd name="connsiteY1" fmla="*/ 142255 h 267130"/>
                  <a:gd name="connsiteX2" fmla="*/ 134008 w 263912"/>
                  <a:gd name="connsiteY2" fmla="*/ 4828 h 267130"/>
                  <a:gd name="connsiteX3" fmla="*/ 219297 w 263912"/>
                  <a:gd name="connsiteY3" fmla="*/ 230119 h 267130"/>
                </a:gdLst>
                <a:ahLst/>
                <a:cxnLst>
                  <a:cxn ang="0">
                    <a:pos x="connsiteX0" y="connsiteY0"/>
                  </a:cxn>
                  <a:cxn ang="0">
                    <a:pos x="connsiteX1" y="connsiteY1"/>
                  </a:cxn>
                  <a:cxn ang="0">
                    <a:pos x="connsiteX2" y="connsiteY2"/>
                  </a:cxn>
                  <a:cxn ang="0">
                    <a:pos x="connsiteX3" y="connsiteY3"/>
                  </a:cxn>
                </a:cxnLst>
                <a:rect l="l" t="t" r="r" b="b"/>
                <a:pathLst>
                  <a:path w="263912" h="267130">
                    <a:moveTo>
                      <a:pt x="120491" y="262303"/>
                    </a:moveTo>
                    <a:cubicBezTo>
                      <a:pt x="120491" y="262303"/>
                      <a:pt x="16213" y="253292"/>
                      <a:pt x="5270" y="142255"/>
                    </a:cubicBezTo>
                    <a:cubicBezTo>
                      <a:pt x="-201" y="87220"/>
                      <a:pt x="45179" y="4828"/>
                      <a:pt x="134008" y="4828"/>
                    </a:cubicBezTo>
                    <a:cubicBezTo>
                      <a:pt x="247941" y="5150"/>
                      <a:pt x="307161" y="149980"/>
                      <a:pt x="219297" y="230119"/>
                    </a:cubicBezTo>
                  </a:path>
                </a:pathLst>
              </a:custGeom>
              <a:noFill/>
              <a:ln w="19050" cap="flat">
                <a:solidFill>
                  <a:srgbClr val="527FFF"/>
                </a:solidFill>
                <a:prstDash val="solid"/>
                <a:round/>
              </a:ln>
            </p:spPr>
            <p:txBody>
              <a:bodyPr rtlCol="0" anchor="ctr"/>
              <a:lstStyle/>
              <a:p>
                <a:pPr defTabSz="914307" rtl="0"/>
                <a:endParaRPr lang="en-US" sz="1765" dirty="0">
                  <a:latin typeface="Amazon Ember"/>
                </a:endParaRPr>
              </a:p>
            </p:txBody>
          </p:sp>
          <p:sp>
            <p:nvSpPr>
              <p:cNvPr id="45" name="Freeform: Shape 44">
                <a:extLst>
                  <a:ext uri="{FF2B5EF4-FFF2-40B4-BE49-F238E27FC236}">
                    <a16:creationId xmlns:a16="http://schemas.microsoft.com/office/drawing/2014/main" id="{BC6A450B-0BB8-46FA-BD70-F090B16874B6}"/>
                  </a:ext>
                </a:extLst>
              </p:cNvPr>
              <p:cNvSpPr/>
              <p:nvPr/>
            </p:nvSpPr>
            <p:spPr>
              <a:xfrm>
                <a:off x="10944489" y="6278615"/>
                <a:ext cx="9655" cy="144830"/>
              </a:xfrm>
              <a:custGeom>
                <a:avLst/>
                <a:gdLst>
                  <a:gd name="connsiteX0" fmla="*/ 4828 w 9655"/>
                  <a:gd name="connsiteY0" fmla="*/ 4828 h 144830"/>
                  <a:gd name="connsiteX1" fmla="*/ 4828 w 9655"/>
                  <a:gd name="connsiteY1" fmla="*/ 140968 h 144830"/>
                </a:gdLst>
                <a:ahLst/>
                <a:cxnLst>
                  <a:cxn ang="0">
                    <a:pos x="connsiteX0" y="connsiteY0"/>
                  </a:cxn>
                  <a:cxn ang="0">
                    <a:pos x="connsiteX1" y="connsiteY1"/>
                  </a:cxn>
                </a:cxnLst>
                <a:rect l="l" t="t" r="r" b="b"/>
                <a:pathLst>
                  <a:path w="9655" h="144830">
                    <a:moveTo>
                      <a:pt x="4828" y="4828"/>
                    </a:moveTo>
                    <a:lnTo>
                      <a:pt x="4828" y="140968"/>
                    </a:lnTo>
                  </a:path>
                </a:pathLst>
              </a:custGeom>
              <a:ln w="19050" cap="flat">
                <a:solidFill>
                  <a:srgbClr val="527FFF"/>
                </a:solidFill>
                <a:prstDash val="solid"/>
                <a:round/>
              </a:ln>
            </p:spPr>
            <p:txBody>
              <a:bodyPr rtlCol="0" anchor="ctr"/>
              <a:lstStyle/>
              <a:p>
                <a:pPr defTabSz="914307" rtl="0"/>
                <a:endParaRPr lang="en-US" sz="1765" dirty="0">
                  <a:latin typeface="Amazon Ember"/>
                </a:endParaRPr>
              </a:p>
            </p:txBody>
          </p:sp>
          <p:sp>
            <p:nvSpPr>
              <p:cNvPr id="46" name="Freeform: Shape 45">
                <a:extLst>
                  <a:ext uri="{FF2B5EF4-FFF2-40B4-BE49-F238E27FC236}">
                    <a16:creationId xmlns:a16="http://schemas.microsoft.com/office/drawing/2014/main" id="{6715DC32-6886-46EA-B973-5F37C4541A25}"/>
                  </a:ext>
                </a:extLst>
              </p:cNvPr>
              <p:cNvSpPr/>
              <p:nvPr/>
            </p:nvSpPr>
            <p:spPr>
              <a:xfrm>
                <a:off x="10944489" y="6414755"/>
                <a:ext cx="99772" cy="93335"/>
              </a:xfrm>
              <a:custGeom>
                <a:avLst/>
                <a:gdLst>
                  <a:gd name="connsiteX0" fmla="*/ 4828 w 99771"/>
                  <a:gd name="connsiteY0" fmla="*/ 4828 h 93334"/>
                  <a:gd name="connsiteX1" fmla="*/ 96231 w 99771"/>
                  <a:gd name="connsiteY1" fmla="*/ 90438 h 93334"/>
                </a:gdLst>
                <a:ahLst/>
                <a:cxnLst>
                  <a:cxn ang="0">
                    <a:pos x="connsiteX0" y="connsiteY0"/>
                  </a:cxn>
                  <a:cxn ang="0">
                    <a:pos x="connsiteX1" y="connsiteY1"/>
                  </a:cxn>
                </a:cxnLst>
                <a:rect l="l" t="t" r="r" b="b"/>
                <a:pathLst>
                  <a:path w="99771" h="93334">
                    <a:moveTo>
                      <a:pt x="4828" y="4828"/>
                    </a:moveTo>
                    <a:lnTo>
                      <a:pt x="96231" y="90438"/>
                    </a:lnTo>
                  </a:path>
                </a:pathLst>
              </a:custGeom>
              <a:ln w="19050" cap="flat">
                <a:solidFill>
                  <a:srgbClr val="527FFF"/>
                </a:solidFill>
                <a:prstDash val="solid"/>
                <a:round/>
              </a:ln>
            </p:spPr>
            <p:txBody>
              <a:bodyPr rtlCol="0" anchor="ctr"/>
              <a:lstStyle/>
              <a:p>
                <a:pPr defTabSz="914307" rtl="0"/>
                <a:endParaRPr lang="en-US" sz="1765" dirty="0">
                  <a:latin typeface="Amazon Ember"/>
                </a:endParaRPr>
              </a:p>
            </p:txBody>
          </p:sp>
          <p:sp>
            <p:nvSpPr>
              <p:cNvPr id="47" name="Freeform: Shape 46">
                <a:extLst>
                  <a:ext uri="{FF2B5EF4-FFF2-40B4-BE49-F238E27FC236}">
                    <a16:creationId xmlns:a16="http://schemas.microsoft.com/office/drawing/2014/main" id="{B75CC18F-A5D1-4EEE-B9B0-0B43D9FC6667}"/>
                  </a:ext>
                </a:extLst>
              </p:cNvPr>
              <p:cNvSpPr/>
              <p:nvPr/>
            </p:nvSpPr>
            <p:spPr>
              <a:xfrm>
                <a:off x="10815751" y="6319489"/>
                <a:ext cx="231728" cy="102990"/>
              </a:xfrm>
              <a:custGeom>
                <a:avLst/>
                <a:gdLst>
                  <a:gd name="connsiteX0" fmla="*/ 227544 w 231728"/>
                  <a:gd name="connsiteY0" fmla="*/ 4828 h 102990"/>
                  <a:gd name="connsiteX1" fmla="*/ 133565 w 231728"/>
                  <a:gd name="connsiteY1" fmla="*/ 100094 h 102990"/>
                  <a:gd name="connsiteX2" fmla="*/ 4828 w 231728"/>
                  <a:gd name="connsiteY2" fmla="*/ 100094 h 102990"/>
                </a:gdLst>
                <a:ahLst/>
                <a:cxnLst>
                  <a:cxn ang="0">
                    <a:pos x="connsiteX0" y="connsiteY0"/>
                  </a:cxn>
                  <a:cxn ang="0">
                    <a:pos x="connsiteX1" y="connsiteY1"/>
                  </a:cxn>
                  <a:cxn ang="0">
                    <a:pos x="connsiteX2" y="connsiteY2"/>
                  </a:cxn>
                </a:cxnLst>
                <a:rect l="l" t="t" r="r" b="b"/>
                <a:pathLst>
                  <a:path w="231728" h="102990">
                    <a:moveTo>
                      <a:pt x="227544" y="4828"/>
                    </a:moveTo>
                    <a:lnTo>
                      <a:pt x="133565" y="100094"/>
                    </a:lnTo>
                    <a:lnTo>
                      <a:pt x="4828" y="100094"/>
                    </a:lnTo>
                  </a:path>
                </a:pathLst>
              </a:custGeom>
              <a:noFill/>
              <a:ln w="19050" cap="flat">
                <a:solidFill>
                  <a:srgbClr val="527FFF"/>
                </a:solidFill>
                <a:prstDash val="solid"/>
                <a:round/>
              </a:ln>
            </p:spPr>
            <p:txBody>
              <a:bodyPr rtlCol="0" anchor="ctr"/>
              <a:lstStyle/>
              <a:p>
                <a:pPr defTabSz="914307" rtl="0"/>
                <a:endParaRPr lang="en-US" sz="1765" dirty="0">
                  <a:latin typeface="Amazon Ember"/>
                </a:endParaRPr>
              </a:p>
            </p:txBody>
          </p:sp>
          <p:sp>
            <p:nvSpPr>
              <p:cNvPr id="48" name="Freeform: Shape 47">
                <a:extLst>
                  <a:ext uri="{FF2B5EF4-FFF2-40B4-BE49-F238E27FC236}">
                    <a16:creationId xmlns:a16="http://schemas.microsoft.com/office/drawing/2014/main" id="{0BEB41ED-F31E-4D8C-8896-20838434DDA9}"/>
                  </a:ext>
                </a:extLst>
              </p:cNvPr>
              <p:cNvSpPr/>
              <p:nvPr/>
            </p:nvSpPr>
            <p:spPr>
              <a:xfrm>
                <a:off x="10731750" y="6669978"/>
                <a:ext cx="67587" cy="9655"/>
              </a:xfrm>
              <a:custGeom>
                <a:avLst/>
                <a:gdLst>
                  <a:gd name="connsiteX0" fmla="*/ 63403 w 67587"/>
                  <a:gd name="connsiteY0" fmla="*/ 4828 h 9655"/>
                  <a:gd name="connsiteX1" fmla="*/ 4828 w 67587"/>
                  <a:gd name="connsiteY1" fmla="*/ 4828 h 9655"/>
                </a:gdLst>
                <a:ahLst/>
                <a:cxnLst>
                  <a:cxn ang="0">
                    <a:pos x="connsiteX0" y="connsiteY0"/>
                  </a:cxn>
                  <a:cxn ang="0">
                    <a:pos x="connsiteX1" y="connsiteY1"/>
                  </a:cxn>
                </a:cxnLst>
                <a:rect l="l" t="t" r="r" b="b"/>
                <a:pathLst>
                  <a:path w="67587" h="9655">
                    <a:moveTo>
                      <a:pt x="63403" y="4828"/>
                    </a:moveTo>
                    <a:lnTo>
                      <a:pt x="4828" y="4828"/>
                    </a:lnTo>
                  </a:path>
                </a:pathLst>
              </a:custGeom>
              <a:ln w="19050" cap="flat">
                <a:solidFill>
                  <a:schemeClr val="tx1"/>
                </a:solidFill>
                <a:prstDash val="solid"/>
                <a:round/>
              </a:ln>
            </p:spPr>
            <p:txBody>
              <a:bodyPr rtlCol="0" anchor="ctr"/>
              <a:lstStyle/>
              <a:p>
                <a:pPr defTabSz="914307" rtl="0"/>
                <a:endParaRPr lang="en-US" sz="1765" dirty="0">
                  <a:latin typeface="Amazon Ember"/>
                </a:endParaRPr>
              </a:p>
            </p:txBody>
          </p:sp>
        </p:grpSp>
        <p:sp>
          <p:nvSpPr>
            <p:cNvPr id="51" name="Graphic 4">
              <a:extLst>
                <a:ext uri="{FF2B5EF4-FFF2-40B4-BE49-F238E27FC236}">
                  <a16:creationId xmlns:a16="http://schemas.microsoft.com/office/drawing/2014/main" id="{03C35394-76CD-49D9-B139-29FDBF80DBA1}"/>
                </a:ext>
              </a:extLst>
            </p:cNvPr>
            <p:cNvSpPr/>
            <p:nvPr/>
          </p:nvSpPr>
          <p:spPr>
            <a:xfrm>
              <a:off x="8105465" y="3575284"/>
              <a:ext cx="2099595" cy="1548610"/>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grpSp>
    </p:spTree>
    <p:custDataLst>
      <p:tags r:id="rId1"/>
    </p:custDataLst>
    <p:extLst>
      <p:ext uri="{BB962C8B-B14F-4D97-AF65-F5344CB8AC3E}">
        <p14:creationId xmlns:p14="http://schemas.microsoft.com/office/powerpoint/2010/main" val="132334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lstStyle/>
          <a:p>
            <a:pPr rtl="0"/>
            <a:r>
              <a:rPr lang="pt-BR"/>
              <a:t>Opções de definição de preço do Amazon EC2 (2 de 2)</a:t>
            </a:r>
          </a:p>
        </p:txBody>
      </p:sp>
      <p:sp>
        <p:nvSpPr>
          <p:cNvPr id="9" name="Content Placeholder 6"/>
          <p:cNvSpPr txBox="1">
            <a:spLocks/>
          </p:cNvSpPr>
          <p:nvPr/>
        </p:nvSpPr>
        <p:spPr>
          <a:xfrm>
            <a:off x="991673" y="1432111"/>
            <a:ext cx="4763875" cy="4472268"/>
          </a:xfrm>
          <a:prstGeom prst="rect">
            <a:avLst/>
          </a:prstGeom>
        </p:spPr>
        <p:txBody>
          <a:bodyPr rtlCol="0"/>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rtl="0">
              <a:spcAft>
                <a:spcPts val="1600"/>
              </a:spcAft>
              <a:defRPr/>
            </a:pPr>
            <a:r>
              <a:rPr lang="pt-BR">
                <a:solidFill>
                  <a:schemeClr val="tx1"/>
                </a:solidFill>
                <a:latin typeface="Amazon Ember" charset="0"/>
                <a:ea typeface="Amazon Ember" charset="0"/>
                <a:cs typeface="Amazon Ember" charset="0"/>
              </a:rPr>
              <a:t>Instâncias spot</a:t>
            </a:r>
          </a:p>
          <a:p>
            <a:pPr algn="ctr" defTabSz="380985" rtl="0">
              <a:defRPr/>
            </a:pPr>
            <a:r>
              <a:rPr lang="pt-BR" sz="1600">
                <a:solidFill>
                  <a:schemeClr val="tx1"/>
                </a:solidFill>
                <a:latin typeface="+mn-lt"/>
                <a:ea typeface="Amazon Ember" charset="0"/>
                <a:cs typeface="Amazon Ember" charset="0"/>
              </a:rPr>
              <a:t>Poupe a capacidade do Amazon EC2 com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economias</a:t>
            </a:r>
            <a:r>
              <a:rPr lang="pt-BR" sz="1600">
                <a:solidFill>
                  <a:schemeClr val="tx1"/>
                </a:solidFill>
                <a:latin typeface="+mn-lt"/>
                <a:ea typeface="Amazon Ember" charset="0"/>
                <a:cs typeface="Amazon Ember" charset="0"/>
              </a:rPr>
              <a:t> </a:t>
            </a:r>
            <a:r>
              <a:rPr lang="pt-BR" sz="1600" smtClean="0">
                <a:solidFill>
                  <a:schemeClr val="tx1"/>
                </a:solidFill>
                <a:latin typeface="+mn-lt"/>
                <a:ea typeface="Amazon Ember" charset="0"/>
                <a:cs typeface="Amazon Ember" charset="0"/>
              </a:rPr>
              <a:t>substanciais </a:t>
            </a:r>
            <a:r>
              <a:rPr lang="pt-BR" sz="1600">
                <a:solidFill>
                  <a:schemeClr val="tx1"/>
                </a:solidFill>
                <a:latin typeface="+mn-lt"/>
                <a:ea typeface="Amazon Ember" charset="0"/>
                <a:cs typeface="Amazon Ember" charset="0"/>
              </a:rPr>
              <a:t>nos preços das instâncias sob demanda.</a:t>
            </a: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600" dirty="0">
              <a:solidFill>
                <a:schemeClr val="tx1"/>
              </a:solidFill>
              <a:latin typeface="Amazon Ember" charset="0"/>
              <a:ea typeface="Amazon Ember" charset="0"/>
              <a:cs typeface="Amazon Ember" charset="0"/>
            </a:endParaRPr>
          </a:p>
          <a:p>
            <a:pPr algn="ctr" defTabSz="380985" rtl="0">
              <a:defRPr/>
            </a:pPr>
            <a:endParaRPr lang="en-US" sz="1600" dirty="0">
              <a:solidFill>
                <a:schemeClr val="tx1"/>
              </a:solidFill>
              <a:latin typeface="Amazon Ember" charset="0"/>
              <a:ea typeface="Amazon Ember" charset="0"/>
              <a:cs typeface="Amazon Ember" charset="0"/>
            </a:endParaRPr>
          </a:p>
          <a:p>
            <a:pPr algn="ctr" defTabSz="380985" rtl="0">
              <a:defRPr/>
            </a:pPr>
            <a:r>
              <a:rPr lang="pt-BR" sz="2000">
                <a:solidFill>
                  <a:schemeClr val="tx1"/>
                </a:solidFill>
                <a:latin typeface="+mn-lt"/>
                <a:ea typeface="Amazon Ember" charset="0"/>
                <a:cs typeface="Amazon Ember" charset="0"/>
              </a:rPr>
              <a:t>Cargas de trabalho tolerantes a falhas, flexíveis e stateless</a:t>
            </a:r>
          </a:p>
          <a:p>
            <a:pPr algn="ctr" defTabSz="380985" rtl="0">
              <a:defRPr/>
            </a:pPr>
            <a:endParaRPr lang="en-US" sz="1500" dirty="0">
              <a:solidFill>
                <a:schemeClr val="tx1"/>
              </a:solidFill>
              <a:latin typeface="Amazon Ember" charset="0"/>
              <a:ea typeface="Amazon Ember" charset="0"/>
              <a:cs typeface="Amazon Ember" charset="0"/>
            </a:endParaRPr>
          </a:p>
        </p:txBody>
      </p:sp>
      <p:grpSp>
        <p:nvGrpSpPr>
          <p:cNvPr id="7" name="Group 6">
            <a:extLst>
              <a:ext uri="{FF2B5EF4-FFF2-40B4-BE49-F238E27FC236}">
                <a16:creationId xmlns:a16="http://schemas.microsoft.com/office/drawing/2014/main" id="{3B64A438-AE8F-4646-8887-0A66245C61FC}"/>
              </a:ext>
              <a:ext uri="{C183D7F6-B498-43B3-948B-1728B52AA6E4}">
                <adec:decorative xmlns:adec="http://schemas.microsoft.com/office/drawing/2017/decorative" xmlns="" val="1"/>
              </a:ext>
            </a:extLst>
          </p:cNvPr>
          <p:cNvGrpSpPr/>
          <p:nvPr/>
        </p:nvGrpSpPr>
        <p:grpSpPr>
          <a:xfrm>
            <a:off x="2564269" y="3014647"/>
            <a:ext cx="1749663" cy="1290508"/>
            <a:chOff x="3001640" y="3273870"/>
            <a:chExt cx="1749663" cy="1290508"/>
          </a:xfrm>
        </p:grpSpPr>
        <p:sp>
          <p:nvSpPr>
            <p:cNvPr id="63" name="Freeform: Shape 62">
              <a:extLst>
                <a:ext uri="{FF2B5EF4-FFF2-40B4-BE49-F238E27FC236}">
                  <a16:creationId xmlns:a16="http://schemas.microsoft.com/office/drawing/2014/main" id="{C6370932-220B-452A-85EE-0846E12C880D}"/>
                </a:ext>
              </a:extLst>
            </p:cNvPr>
            <p:cNvSpPr/>
            <p:nvPr/>
          </p:nvSpPr>
          <p:spPr>
            <a:xfrm>
              <a:off x="3001640" y="3483528"/>
              <a:ext cx="1550868" cy="786783"/>
            </a:xfrm>
            <a:custGeom>
              <a:avLst/>
              <a:gdLst>
                <a:gd name="connsiteX0" fmla="*/ 0 w 736600"/>
                <a:gd name="connsiteY0" fmla="*/ 215900 h 247650"/>
                <a:gd name="connsiteX1" fmla="*/ 196850 w 736600"/>
                <a:gd name="connsiteY1" fmla="*/ 158750 h 247650"/>
                <a:gd name="connsiteX2" fmla="*/ 285750 w 736600"/>
                <a:gd name="connsiteY2" fmla="*/ 247650 h 247650"/>
                <a:gd name="connsiteX3" fmla="*/ 387350 w 736600"/>
                <a:gd name="connsiteY3" fmla="*/ 69850 h 247650"/>
                <a:gd name="connsiteX4" fmla="*/ 463550 w 736600"/>
                <a:gd name="connsiteY4" fmla="*/ 146050 h 247650"/>
                <a:gd name="connsiteX5" fmla="*/ 736600 w 736600"/>
                <a:gd name="connsiteY5"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600" h="247650">
                  <a:moveTo>
                    <a:pt x="0" y="215900"/>
                  </a:moveTo>
                  <a:lnTo>
                    <a:pt x="196850" y="158750"/>
                  </a:lnTo>
                  <a:lnTo>
                    <a:pt x="285750" y="247650"/>
                  </a:lnTo>
                  <a:lnTo>
                    <a:pt x="387350" y="69850"/>
                  </a:lnTo>
                  <a:lnTo>
                    <a:pt x="463550" y="146050"/>
                  </a:lnTo>
                  <a:lnTo>
                    <a:pt x="736600" y="0"/>
                  </a:lnTo>
                </a:path>
              </a:pathLst>
            </a:custGeom>
            <a:ln w="19050">
              <a:solidFill>
                <a:srgbClr val="527FFF"/>
              </a:solidFill>
              <a:headEnd/>
              <a:tailEnd type="arrow" w="lg" len="me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07" rtl="0">
                <a:defRPr/>
              </a:pPr>
              <a:endParaRPr lang="en-US" sz="3200" dirty="0">
                <a:latin typeface="Amazon Ember"/>
              </a:endParaRPr>
            </a:p>
          </p:txBody>
        </p:sp>
        <p:sp>
          <p:nvSpPr>
            <p:cNvPr id="64" name="Oval 63">
              <a:extLst>
                <a:ext uri="{FF2B5EF4-FFF2-40B4-BE49-F238E27FC236}">
                  <a16:creationId xmlns:a16="http://schemas.microsoft.com/office/drawing/2014/main" id="{4BB18739-4F21-4F22-9685-3D36D10E9084}"/>
                </a:ext>
              </a:extLst>
            </p:cNvPr>
            <p:cNvSpPr/>
            <p:nvPr/>
          </p:nvSpPr>
          <p:spPr>
            <a:xfrm>
              <a:off x="3647616" y="3665942"/>
              <a:ext cx="421956" cy="421956"/>
            </a:xfrm>
            <a:prstGeom prst="ellipse">
              <a:avLst/>
            </a:prstGeom>
            <a:solidFill>
              <a:schemeClr val="bg1"/>
            </a:solidFill>
            <a:ln w="12700" cap="flat">
              <a:solidFill>
                <a:srgbClr val="527FFF"/>
              </a:solidFill>
              <a:prstDash val="solid"/>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07" rtl="0">
                <a:defRPr/>
              </a:pP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Graphic 4">
              <a:extLst>
                <a:ext uri="{FF2B5EF4-FFF2-40B4-BE49-F238E27FC236}">
                  <a16:creationId xmlns:a16="http://schemas.microsoft.com/office/drawing/2014/main" id="{FA2211D3-51D6-4835-A51D-22EC42A87873}"/>
                </a:ext>
              </a:extLst>
            </p:cNvPr>
            <p:cNvSpPr/>
            <p:nvPr/>
          </p:nvSpPr>
          <p:spPr>
            <a:xfrm>
              <a:off x="3001641" y="3273870"/>
              <a:ext cx="1749662" cy="1290508"/>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grpSp>
      <p:cxnSp>
        <p:nvCxnSpPr>
          <p:cNvPr id="38" name="Straight Connector 37">
            <a:extLst>
              <a:ext uri="{FF2B5EF4-FFF2-40B4-BE49-F238E27FC236}">
                <a16:creationId xmlns:a16="http://schemas.microsoft.com/office/drawing/2014/main" id="{DD6E6BC8-7950-498E-A3A7-D56EF621B627}"/>
              </a:ext>
              <a:ext uri="{C183D7F6-B498-43B3-948B-1728B52AA6E4}">
                <adec:decorative xmlns:adec="http://schemas.microsoft.com/office/drawing/2017/decorative" xmlns="" val="1"/>
              </a:ext>
            </a:extLst>
          </p:cNvPr>
          <p:cNvCxnSpPr>
            <a:cxnSpLocks/>
          </p:cNvCxnSpPr>
          <p:nvPr/>
        </p:nvCxnSpPr>
        <p:spPr>
          <a:xfrm>
            <a:off x="6436449" y="1477634"/>
            <a:ext cx="0" cy="4910287"/>
          </a:xfrm>
          <a:prstGeom prst="line">
            <a:avLst/>
          </a:prstGeom>
          <a:ln w="28575">
            <a:solidFill>
              <a:schemeClr val="tx2">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Content Placeholder 6">
            <a:extLst>
              <a:ext uri="{FF2B5EF4-FFF2-40B4-BE49-F238E27FC236}">
                <a16:creationId xmlns:a16="http://schemas.microsoft.com/office/drawing/2014/main" id="{C201419F-5544-CD49-96B8-64BDC79B36EF}"/>
              </a:ext>
            </a:extLst>
          </p:cNvPr>
          <p:cNvSpPr txBox="1">
            <a:spLocks/>
          </p:cNvSpPr>
          <p:nvPr/>
        </p:nvSpPr>
        <p:spPr>
          <a:xfrm>
            <a:off x="6739465" y="1429808"/>
            <a:ext cx="5116719" cy="4842204"/>
          </a:xfrm>
          <a:prstGeom prst="rect">
            <a:avLst/>
          </a:prstGeom>
        </p:spPr>
        <p:txBody>
          <a:bodyPr rtlCol="0"/>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rtl="0">
              <a:spcAft>
                <a:spcPts val="1600"/>
              </a:spcAft>
              <a:defRPr/>
            </a:pPr>
            <a:r>
              <a:rPr lang="pt-BR">
                <a:solidFill>
                  <a:schemeClr val="tx1"/>
                </a:solidFill>
                <a:latin typeface="Amazon Ember" charset="0"/>
                <a:ea typeface="Amazon Ember" charset="0"/>
                <a:cs typeface="Amazon Ember" charset="0"/>
              </a:rPr>
              <a:t>Hosts dedicados</a:t>
            </a:r>
          </a:p>
          <a:p>
            <a:pPr algn="ctr" defTabSz="380985" rtl="0">
              <a:defRPr/>
            </a:pP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Um servidor físico</a:t>
            </a:r>
            <a:r>
              <a:rPr lang="pt-BR" sz="1600">
                <a:solidFill>
                  <a:schemeClr val="tx1"/>
                </a:solidFill>
                <a:latin typeface="+mn-lt"/>
                <a:ea typeface="Amazon Ember" charset="0"/>
                <a:cs typeface="Amazon Ember" charset="0"/>
              </a:rPr>
              <a:t> com capacidade de instância do Amazon EC2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totalmente</a:t>
            </a:r>
            <a:r>
              <a:rPr lang="pt-BR" sz="1600">
                <a:solidFill>
                  <a:schemeClr val="tx1"/>
                </a:solidFill>
                <a:latin typeface="+mn-lt"/>
                <a:ea typeface="Amazon Ember" charset="0"/>
                <a:cs typeface="Amazon Ember" charset="0"/>
              </a:rPr>
              <a:t>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1600">
                <a:solidFill>
                  <a:schemeClr val="tx1"/>
                </a:solidFill>
                <a:latin typeface="+mn-lt"/>
                <a:ea typeface="Amazon Ember" charset="0"/>
                <a:cs typeface="Amazon Ember" charset="0"/>
              </a:rPr>
              <a:t>dedicado ao seu uso.</a:t>
            </a: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500" dirty="0">
              <a:solidFill>
                <a:schemeClr val="tx1"/>
              </a:solidFill>
              <a:latin typeface="Amazon Ember" charset="0"/>
              <a:ea typeface="Amazon Ember" charset="0"/>
              <a:cs typeface="Amazon Ember" charset="0"/>
            </a:endParaRPr>
          </a:p>
          <a:p>
            <a:pPr algn="ctr" defTabSz="380985" rtl="0">
              <a:defRPr/>
            </a:pPr>
            <a:endParaRPr lang="en-US" sz="1600" dirty="0">
              <a:solidFill>
                <a:schemeClr val="tx1"/>
              </a:solidFill>
              <a:latin typeface="Amazon Ember" charset="0"/>
              <a:ea typeface="Amazon Ember" charset="0"/>
              <a:cs typeface="Amazon Ember" charset="0"/>
            </a:endParaRPr>
          </a:p>
          <a:p>
            <a:pPr algn="ctr" defTabSz="380985" rtl="0">
              <a:defRPr/>
            </a:pPr>
            <a:endParaRPr lang="en-US" sz="1600" dirty="0">
              <a:solidFill>
                <a:schemeClr val="tx1"/>
              </a:solidFill>
              <a:latin typeface="Amazon Ember" charset="0"/>
              <a:ea typeface="Amazon Ember" charset="0"/>
              <a:cs typeface="Amazon Ember" charset="0"/>
            </a:endParaRPr>
          </a:p>
          <a:p>
            <a:pPr algn="ctr" defTabSz="380985" rtl="0">
              <a:defRPr/>
            </a:pPr>
            <a:r>
              <a:rPr lang="pt-BR" sz="2000">
                <a:solidFill>
                  <a:schemeClr val="tx1"/>
                </a:solidFill>
                <a:latin typeface="+mn-lt"/>
                <a:ea typeface="Amazon Ember" charset="0"/>
                <a:cs typeface="Amazon Ember" charset="0"/>
              </a:rPr>
              <a:t>Cargas de trabalho que exigem o uso de suas próprias licenças de software ou locação única para atender aos requisitos de conformidade</a:t>
            </a:r>
          </a:p>
          <a:p>
            <a:pPr algn="ctr" defTabSz="380985" rtl="0">
              <a:defRPr/>
            </a:pPr>
            <a:endParaRPr lang="en-US" sz="1500" dirty="0">
              <a:solidFill>
                <a:schemeClr val="tx1"/>
              </a:solidFill>
              <a:latin typeface="Amazon Ember" charset="0"/>
              <a:ea typeface="Amazon Ember" charset="0"/>
              <a:cs typeface="Amazon Ember" charset="0"/>
            </a:endParaRPr>
          </a:p>
        </p:txBody>
      </p:sp>
      <p:grpSp>
        <p:nvGrpSpPr>
          <p:cNvPr id="3" name="Group 2">
            <a:extLst>
              <a:ext uri="{FF2B5EF4-FFF2-40B4-BE49-F238E27FC236}">
                <a16:creationId xmlns:a16="http://schemas.microsoft.com/office/drawing/2014/main" id="{75EFB532-0E74-AF43-81B1-B5CD6844FC69}"/>
              </a:ext>
              <a:ext uri="{C183D7F6-B498-43B3-948B-1728B52AA6E4}">
                <adec:decorative xmlns:adec="http://schemas.microsoft.com/office/drawing/2017/decorative" xmlns="" val="1"/>
              </a:ext>
            </a:extLst>
          </p:cNvPr>
          <p:cNvGrpSpPr/>
          <p:nvPr/>
        </p:nvGrpSpPr>
        <p:grpSpPr>
          <a:xfrm>
            <a:off x="8487665" y="3014647"/>
            <a:ext cx="1749663" cy="1290508"/>
            <a:chOff x="752649" y="3273870"/>
            <a:chExt cx="1749663" cy="1290508"/>
          </a:xfrm>
        </p:grpSpPr>
        <p:sp>
          <p:nvSpPr>
            <p:cNvPr id="10" name="Graphic 4">
              <a:extLst>
                <a:ext uri="{FF2B5EF4-FFF2-40B4-BE49-F238E27FC236}">
                  <a16:creationId xmlns:a16="http://schemas.microsoft.com/office/drawing/2014/main" id="{C51199ED-F2D3-40C7-9881-61D4473CD66B}"/>
                </a:ext>
              </a:extLst>
            </p:cNvPr>
            <p:cNvSpPr/>
            <p:nvPr/>
          </p:nvSpPr>
          <p:spPr>
            <a:xfrm>
              <a:off x="752649" y="3273870"/>
              <a:ext cx="1749663" cy="1290508"/>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rtl="0"/>
              <a:endParaRPr lang="en-US" sz="1765" dirty="0">
                <a:latin typeface="Amazon Ember"/>
              </a:endParaRPr>
            </a:p>
          </p:txBody>
        </p:sp>
        <p:pic>
          <p:nvPicPr>
            <p:cNvPr id="41" name="Picture 40">
              <a:extLst>
                <a:ext uri="{FF2B5EF4-FFF2-40B4-BE49-F238E27FC236}">
                  <a16:creationId xmlns:a16="http://schemas.microsoft.com/office/drawing/2014/main" id="{8A284454-66CD-EB4B-80B9-81CE853BE0A0}"/>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99206" y="3498248"/>
              <a:ext cx="853704" cy="841752"/>
            </a:xfrm>
            <a:prstGeom prst="rect">
              <a:avLst/>
            </a:prstGeom>
          </p:spPr>
        </p:pic>
      </p:grpSp>
    </p:spTree>
    <p:custDataLst>
      <p:tags r:id="rId1"/>
    </p:custDataLst>
    <p:extLst>
      <p:ext uri="{BB962C8B-B14F-4D97-AF65-F5344CB8AC3E}">
        <p14:creationId xmlns:p14="http://schemas.microsoft.com/office/powerpoint/2010/main" val="135775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923581"/>
            <a:ext cx="4390644" cy="2250624"/>
          </a:xfrm>
        </p:spPr>
        <p:txBody>
          <a:bodyPr rtlCol="0" anchor="t" anchorCtr="0">
            <a:noAutofit/>
          </a:bodyPr>
          <a:lstStyle/>
          <a:p>
            <a:pPr rtl="0"/>
            <a:r>
              <a:rPr lang="pt-BR" sz="3600"/>
              <a:t>Demonstração: revisar a página de histórico de instância spot</a:t>
            </a: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4015773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BB74-EBFE-4A4F-80C0-6FA89ACC99A8}"/>
              </a:ext>
            </a:extLst>
          </p:cNvPr>
          <p:cNvSpPr>
            <a:spLocks noGrp="1"/>
          </p:cNvSpPr>
          <p:nvPr>
            <p:ph type="title"/>
          </p:nvPr>
        </p:nvSpPr>
        <p:spPr/>
        <p:txBody>
          <a:bodyPr rtlCol="0"/>
          <a:lstStyle/>
          <a:p>
            <a:pPr rtl="0"/>
            <a:r>
              <a:rPr lang="pt-BR"/>
              <a:t>Opções dedicadas do Amazon EC2</a:t>
            </a:r>
          </a:p>
        </p:txBody>
      </p:sp>
      <p:sp>
        <p:nvSpPr>
          <p:cNvPr id="3" name="Content Placeholder 2">
            <a:extLst>
              <a:ext uri="{FF2B5EF4-FFF2-40B4-BE49-F238E27FC236}">
                <a16:creationId xmlns:a16="http://schemas.microsoft.com/office/drawing/2014/main" id="{3D9D0A4B-47F3-504C-BB39-7BEF4AD77D9F}"/>
              </a:ext>
            </a:extLst>
          </p:cNvPr>
          <p:cNvSpPr>
            <a:spLocks noGrp="1"/>
          </p:cNvSpPr>
          <p:nvPr>
            <p:ph idx="1"/>
          </p:nvPr>
        </p:nvSpPr>
        <p:spPr>
          <a:xfrm>
            <a:off x="526842" y="1379792"/>
            <a:ext cx="11138316" cy="885241"/>
          </a:xfrm>
        </p:spPr>
        <p:txBody>
          <a:bodyPr rtlCol="0"/>
          <a:lstStyle/>
          <a:p>
            <a:pPr marL="0" indent="0" algn="ctr" rtl="0">
              <a:buNone/>
            </a:pPr>
            <a:r>
              <a:rPr lang="pt-BR" sz="2400"/>
              <a:t>As opções dedicadas do Amazon EC2 fornecem capacidade de instância do EC2 em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servidores físicos dedicados ao seu uso </a:t>
            </a:r>
            <a:r>
              <a:rPr lang="pt-BR" sz="2400">
                <a:latin typeface="+mn-lt"/>
                <a:ea typeface="Amazon Ember" panose="020B0603020204020204" pitchFamily="34" charset="0"/>
                <a:cs typeface="Amazon Ember" panose="020B0603020204020204" pitchFamily="34" charset="0"/>
              </a:rPr>
              <a:t>(hardware de locatário único)</a:t>
            </a:r>
            <a:r>
              <a:rPr lang="pt-BR" sz="2400">
                <a:latin typeface="+mn-lt"/>
              </a:rPr>
              <a:t>. </a:t>
            </a:r>
          </a:p>
        </p:txBody>
      </p:sp>
      <p:graphicFrame>
        <p:nvGraphicFramePr>
          <p:cNvPr id="6" name="Diagram 5" descr="De">
            <a:extLst>
              <a:ext uri="{FF2B5EF4-FFF2-40B4-BE49-F238E27FC236}">
                <a16:creationId xmlns:a16="http://schemas.microsoft.com/office/drawing/2014/main" id="{D0A5F4AB-C976-5549-A937-890CA745F587}"/>
              </a:ext>
            </a:extLst>
          </p:cNvPr>
          <p:cNvGraphicFramePr/>
          <p:nvPr>
            <p:extLst>
              <p:ext uri="{D42A27DB-BD31-4B8C-83A1-F6EECF244321}">
                <p14:modId xmlns:p14="http://schemas.microsoft.com/office/powerpoint/2010/main" val="77572067"/>
              </p:ext>
            </p:extLst>
          </p:nvPr>
        </p:nvGraphicFramePr>
        <p:xfrm>
          <a:off x="419100" y="2519866"/>
          <a:ext cx="11353800" cy="3491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152355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19DC-8AA2-9044-BDF7-EB9813A02F29}"/>
              </a:ext>
            </a:extLst>
          </p:cNvPr>
          <p:cNvSpPr>
            <a:spLocks noGrp="1"/>
          </p:cNvSpPr>
          <p:nvPr>
            <p:ph type="title"/>
          </p:nvPr>
        </p:nvSpPr>
        <p:spPr/>
        <p:txBody>
          <a:bodyPr rtlCol="0"/>
          <a:lstStyle/>
          <a:p>
            <a:pPr rtl="0"/>
            <a:r>
              <a:rPr lang="pt-BR" sz="3600"/>
              <a:t>Diretrizes para a otimização de custos do Amazon EC2</a:t>
            </a:r>
          </a:p>
        </p:txBody>
      </p:sp>
      <p:sp>
        <p:nvSpPr>
          <p:cNvPr id="14" name="Content Placeholder 21">
            <a:extLst>
              <a:ext uri="{FF2B5EF4-FFF2-40B4-BE49-F238E27FC236}">
                <a16:creationId xmlns:a16="http://schemas.microsoft.com/office/drawing/2014/main" id="{212B9999-973F-C447-B9C0-26A33A6E73F2}"/>
              </a:ext>
            </a:extLst>
          </p:cNvPr>
          <p:cNvSpPr txBox="1">
            <a:spLocks/>
          </p:cNvSpPr>
          <p:nvPr/>
        </p:nvSpPr>
        <p:spPr>
          <a:xfrm>
            <a:off x="-169631" y="1431009"/>
            <a:ext cx="12481948" cy="474119"/>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pt-BR" sz="2200"/>
              <a:t>Para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otimizar</a:t>
            </a:r>
            <a:r>
              <a:rPr lang="pt-BR" sz="2200"/>
              <a:t> o custo das instâncias do Amazon EC2,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combine</a:t>
            </a:r>
            <a:r>
              <a:rPr lang="pt-BR" sz="2200"/>
              <a:t> as opções de compra disponíveis.</a:t>
            </a:r>
            <a:endParaRPr lang="en-US" sz="2200" dirty="0">
              <a:latin typeface="+mn-lt"/>
            </a:endParaRPr>
          </a:p>
        </p:txBody>
      </p:sp>
      <p:grpSp>
        <p:nvGrpSpPr>
          <p:cNvPr id="6" name="Group 5" descr="chart shows number of instance running over time varies. Reserved instance used to match the constant low usage, on demand used to handle moderate spikes, and spot used to handle highest demand times.">
            <a:extLst>
              <a:ext uri="{FF2B5EF4-FFF2-40B4-BE49-F238E27FC236}">
                <a16:creationId xmlns:a16="http://schemas.microsoft.com/office/drawing/2014/main" id="{57B6AEB8-2E09-8C4B-996F-121520B9CCDB}"/>
              </a:ext>
            </a:extLst>
          </p:cNvPr>
          <p:cNvGrpSpPr/>
          <p:nvPr/>
        </p:nvGrpSpPr>
        <p:grpSpPr>
          <a:xfrm>
            <a:off x="0" y="2409057"/>
            <a:ext cx="8274079" cy="2602559"/>
            <a:chOff x="0" y="2409057"/>
            <a:chExt cx="8274079" cy="2602559"/>
          </a:xfrm>
        </p:grpSpPr>
        <p:sp>
          <p:nvSpPr>
            <p:cNvPr id="15" name="Left Bracket 14">
              <a:extLst>
                <a:ext uri="{FF2B5EF4-FFF2-40B4-BE49-F238E27FC236}">
                  <a16:creationId xmlns:a16="http://schemas.microsoft.com/office/drawing/2014/main" id="{C286F554-84E6-44E7-BBD6-5BEC16C17519}"/>
                </a:ext>
              </a:extLst>
            </p:cNvPr>
            <p:cNvSpPr/>
            <p:nvPr/>
          </p:nvSpPr>
          <p:spPr>
            <a:xfrm flipH="1">
              <a:off x="8099112" y="3197151"/>
              <a:ext cx="173621" cy="1049609"/>
            </a:xfrm>
            <a:prstGeom prst="leftBracket">
              <a:avLst>
                <a:gd name="adj" fmla="val 0"/>
              </a:avLst>
            </a:prstGeom>
            <a:ln w="19050">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07" rtl="0">
                <a:defRPr/>
              </a:pPr>
              <a:endParaRPr lang="en-US" sz="1765" dirty="0">
                <a:latin typeface="Amazon Ember"/>
              </a:endParaRPr>
            </a:p>
          </p:txBody>
        </p:sp>
        <p:sp>
          <p:nvSpPr>
            <p:cNvPr id="17" name="Left Bracket 16">
              <a:extLst>
                <a:ext uri="{FF2B5EF4-FFF2-40B4-BE49-F238E27FC236}">
                  <a16:creationId xmlns:a16="http://schemas.microsoft.com/office/drawing/2014/main" id="{344E307A-C244-40CF-A534-B89D3D898F28}"/>
                </a:ext>
              </a:extLst>
            </p:cNvPr>
            <p:cNvSpPr/>
            <p:nvPr/>
          </p:nvSpPr>
          <p:spPr>
            <a:xfrm flipH="1">
              <a:off x="8104839" y="4304830"/>
              <a:ext cx="169240" cy="511215"/>
            </a:xfrm>
            <a:prstGeom prst="leftBracket">
              <a:avLst>
                <a:gd name="adj" fmla="val 0"/>
              </a:avLst>
            </a:prstGeom>
            <a:ln w="19050">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07" rtl="0">
                <a:defRPr/>
              </a:pPr>
              <a:endParaRPr lang="en-US" sz="1765" dirty="0">
                <a:latin typeface="Amazon Ember"/>
              </a:endParaRPr>
            </a:p>
          </p:txBody>
        </p:sp>
        <p:sp>
          <p:nvSpPr>
            <p:cNvPr id="29" name="Left Bracket 28">
              <a:extLst>
                <a:ext uri="{FF2B5EF4-FFF2-40B4-BE49-F238E27FC236}">
                  <a16:creationId xmlns:a16="http://schemas.microsoft.com/office/drawing/2014/main" id="{EE86F9F6-287E-9447-A12A-0733FB0CDF7F}"/>
                </a:ext>
              </a:extLst>
            </p:cNvPr>
            <p:cNvSpPr/>
            <p:nvPr/>
          </p:nvSpPr>
          <p:spPr>
            <a:xfrm flipH="1">
              <a:off x="8108105" y="2409057"/>
              <a:ext cx="164628" cy="765560"/>
            </a:xfrm>
            <a:prstGeom prst="leftBracket">
              <a:avLst>
                <a:gd name="adj" fmla="val 0"/>
              </a:avLst>
            </a:prstGeom>
            <a:ln w="19050">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07" rtl="0">
                <a:defRPr/>
              </a:pPr>
              <a:endParaRPr lang="en-US" sz="1765" dirty="0">
                <a:latin typeface="Amazon Ember"/>
              </a:endParaRPr>
            </a:p>
          </p:txBody>
        </p:sp>
        <p:cxnSp>
          <p:nvCxnSpPr>
            <p:cNvPr id="7" name="Straight Arrow Connector 6">
              <a:extLst>
                <a:ext uri="{FF2B5EF4-FFF2-40B4-BE49-F238E27FC236}">
                  <a16:creationId xmlns:a16="http://schemas.microsoft.com/office/drawing/2014/main" id="{A546EE03-70A8-F145-B2E9-90DCC5CD74C3}"/>
                </a:ext>
              </a:extLst>
            </p:cNvPr>
            <p:cNvCxnSpPr>
              <a:cxnSpLocks/>
            </p:cNvCxnSpPr>
            <p:nvPr/>
          </p:nvCxnSpPr>
          <p:spPr>
            <a:xfrm>
              <a:off x="1111044" y="5011616"/>
              <a:ext cx="7074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83A409-2310-D84B-A1EA-F20E4C2CF34D}"/>
                </a:ext>
              </a:extLst>
            </p:cNvPr>
            <p:cNvCxnSpPr>
              <a:cxnSpLocks/>
            </p:cNvCxnSpPr>
            <p:nvPr/>
          </p:nvCxnSpPr>
          <p:spPr>
            <a:xfrm flipV="1">
              <a:off x="1111044" y="2409057"/>
              <a:ext cx="0" cy="260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27BFA91-E58F-1842-A658-40D73B063720}"/>
                </a:ext>
              </a:extLst>
            </p:cNvPr>
            <p:cNvSpPr txBox="1"/>
            <p:nvPr/>
          </p:nvSpPr>
          <p:spPr>
            <a:xfrm>
              <a:off x="0" y="3459961"/>
              <a:ext cx="1068259" cy="830997"/>
            </a:xfrm>
            <a:prstGeom prst="rect">
              <a:avLst/>
            </a:prstGeom>
            <a:noFill/>
          </p:spPr>
          <p:txBody>
            <a:bodyPr wrap="square" rtlCol="0">
              <a:spAutoFit/>
            </a:bodyPr>
            <a:lstStyle/>
            <a:p>
              <a:pPr algn="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Número de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instâncias</a:t>
              </a:r>
            </a:p>
          </p:txBody>
        </p:sp>
      </p:grpSp>
      <p:graphicFrame>
        <p:nvGraphicFramePr>
          <p:cNvPr id="13" name="Chart 12">
            <a:extLst>
              <a:ext uri="{FF2B5EF4-FFF2-40B4-BE49-F238E27FC236}">
                <a16:creationId xmlns:a16="http://schemas.microsoft.com/office/drawing/2014/main" id="{5B503F5C-58BE-0746-9E47-A1DAD7981DA7}"/>
              </a:ext>
              <a:ext uri="{C183D7F6-B498-43B3-948B-1728B52AA6E4}">
                <adec:decorative xmlns:adec="http://schemas.microsoft.com/office/drawing/2017/decorative" xmlns="" val="1"/>
              </a:ext>
            </a:extLst>
          </p:cNvPr>
          <p:cNvGraphicFramePr>
            <a:graphicFrameLocks noGrp="1"/>
          </p:cNvGraphicFramePr>
          <p:nvPr>
            <p:extLst>
              <p:ext uri="{D42A27DB-BD31-4B8C-83A1-F6EECF244321}">
                <p14:modId xmlns:p14="http://schemas.microsoft.com/office/powerpoint/2010/main" val="253198389"/>
              </p:ext>
            </p:extLst>
          </p:nvPr>
        </p:nvGraphicFramePr>
        <p:xfrm>
          <a:off x="1270053" y="1934667"/>
          <a:ext cx="6961241" cy="310018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CC55780F-8C09-5B4B-BC03-2A623731BE3A}"/>
              </a:ext>
            </a:extLst>
          </p:cNvPr>
          <p:cNvSpPr txBox="1"/>
          <p:nvPr/>
        </p:nvSpPr>
        <p:spPr>
          <a:xfrm>
            <a:off x="4249039" y="5081832"/>
            <a:ext cx="588623"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Tempo</a:t>
            </a:r>
          </a:p>
        </p:txBody>
      </p:sp>
      <p:sp>
        <p:nvSpPr>
          <p:cNvPr id="23" name="Rectangle 22">
            <a:extLst>
              <a:ext uri="{FF2B5EF4-FFF2-40B4-BE49-F238E27FC236}">
                <a16:creationId xmlns:a16="http://schemas.microsoft.com/office/drawing/2014/main" id="{FB0B15E7-A78A-425D-AEC6-CAAB6E96FBB2}"/>
              </a:ext>
            </a:extLst>
          </p:cNvPr>
          <p:cNvSpPr/>
          <p:nvPr/>
        </p:nvSpPr>
        <p:spPr>
          <a:xfrm>
            <a:off x="8338907" y="2300724"/>
            <a:ext cx="3826839" cy="584775"/>
          </a:xfrm>
          <a:prstGeom prst="rect">
            <a:avLst/>
          </a:prstGeom>
        </p:spPr>
        <p:txBody>
          <a:bodyPr wrap="square" rtlCol="0">
            <a:spAutoFit/>
          </a:bodyPr>
          <a:lstStyle/>
          <a:p>
            <a:pPr defTabSz="914307" rtl="0">
              <a:spcAft>
                <a:spcPts val="1600"/>
              </a:spcAft>
              <a:defRPr/>
            </a:pPr>
            <a:r>
              <a:rPr lang="pt-BR" sz="1600"/>
              <a:t>Dimensione usando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instâncias spot</a:t>
            </a:r>
            <a:r>
              <a:rPr lang="pt-BR" sz="1600"/>
              <a:t> para cargas de trabalho tolerantes a falhas, flexíveis e stateless</a:t>
            </a:r>
          </a:p>
        </p:txBody>
      </p:sp>
      <p:sp>
        <p:nvSpPr>
          <p:cNvPr id="3" name="Rectangle 2">
            <a:extLst>
              <a:ext uri="{FF2B5EF4-FFF2-40B4-BE49-F238E27FC236}">
                <a16:creationId xmlns:a16="http://schemas.microsoft.com/office/drawing/2014/main" id="{624141A1-4C00-4440-A094-EFC999AC0EE7}"/>
              </a:ext>
            </a:extLst>
          </p:cNvPr>
          <p:cNvSpPr/>
          <p:nvPr/>
        </p:nvSpPr>
        <p:spPr>
          <a:xfrm>
            <a:off x="8338907" y="3192373"/>
            <a:ext cx="3662722" cy="584775"/>
          </a:xfrm>
          <a:prstGeom prst="rect">
            <a:avLst/>
          </a:prstGeom>
        </p:spPr>
        <p:txBody>
          <a:bodyPr wrap="square" rtlCol="0">
            <a:spAutoFit/>
          </a:bodyPr>
          <a:lstStyle/>
          <a:p>
            <a:pPr defTabSz="914307" rtl="0">
              <a:defRPr/>
            </a:pPr>
            <a:r>
              <a:rPr lang="pt-BR" sz="1600">
                <a:ea typeface="Amazon Ember" panose="020B0603020204020204" pitchFamily="34" charset="0"/>
                <a:cs typeface="Amazon Ember" panose="020B0603020204020204" pitchFamily="34" charset="0"/>
              </a:rPr>
              <a:t>Use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instâncias sob demanda</a:t>
            </a:r>
            <a:r>
              <a:rPr lang="pt-BR" sz="1600"/>
              <a:t> para cargas de trabalho com picos, novas</a:t>
            </a:r>
            <a:r>
              <a:rPr lang="pt-BR" sz="1600">
                <a:ea typeface="Amazon Ember" charset="0"/>
                <a:cs typeface="Amazon Ember" charset="0"/>
              </a:rPr>
              <a:t> ou com estado</a:t>
            </a:r>
            <a:endParaRPr lang="en-US" sz="1600" dirty="0"/>
          </a:p>
        </p:txBody>
      </p:sp>
      <p:sp>
        <p:nvSpPr>
          <p:cNvPr id="19" name="Rectangle 18">
            <a:extLst>
              <a:ext uri="{FF2B5EF4-FFF2-40B4-BE49-F238E27FC236}">
                <a16:creationId xmlns:a16="http://schemas.microsoft.com/office/drawing/2014/main" id="{0AD1A6A1-D95D-4154-BE30-EC4C13693155}"/>
              </a:ext>
            </a:extLst>
          </p:cNvPr>
          <p:cNvSpPr/>
          <p:nvPr/>
        </p:nvSpPr>
        <p:spPr>
          <a:xfrm>
            <a:off x="8350583" y="4189586"/>
            <a:ext cx="3803486" cy="584775"/>
          </a:xfrm>
          <a:prstGeom prst="rect">
            <a:avLst/>
          </a:prstGeom>
        </p:spPr>
        <p:txBody>
          <a:bodyPr wrap="square" rtlCol="0">
            <a:spAutoFit/>
          </a:bodyPr>
          <a:lstStyle/>
          <a:p>
            <a:pPr defTabSz="914307" rtl="0">
              <a:spcAft>
                <a:spcPts val="1600"/>
              </a:spcAft>
              <a:defRPr/>
            </a:pPr>
            <a:r>
              <a:rPr lang="pt-BR" sz="1600"/>
              <a:t>Use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instâncias reservadas ou Savings Plans</a:t>
            </a:r>
            <a:r>
              <a:rPr lang="pt-BR" sz="1600"/>
              <a:t> para cargas de trabalho conhecidas e de estado fixo</a:t>
            </a:r>
          </a:p>
        </p:txBody>
      </p:sp>
    </p:spTree>
    <p:custDataLst>
      <p:tags r:id="rId1"/>
    </p:custDataLst>
    <p:extLst>
      <p:ext uri="{BB962C8B-B14F-4D97-AF65-F5344CB8AC3E}">
        <p14:creationId xmlns:p14="http://schemas.microsoft.com/office/powerpoint/2010/main" val="352618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fade">
                                      <p:cBhvr>
                                        <p:cTn id="11" dur="500"/>
                                        <p:tgtEl>
                                          <p:spTgt spid="13">
                                            <p:graphicEl>
                                              <a:chart seriesIdx="-3" categoryIdx="-3" bldStep="gridLegen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fade">
                                      <p:cBhvr>
                                        <p:cTn id="14" dur="500"/>
                                        <p:tgtEl>
                                          <p:spTgt spid="13">
                                            <p:graphicEl>
                                              <a:chart seriesIdx="0" categoryIdx="-4" bldStep="series"/>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0"/>
                                  </p:stCondLst>
                                  <p:childTnLst>
                                    <p:animMotion origin="layout" path="M 3.78472E-6 -3.64198E-6 L 0.03678 -3.64198E-6 " pathEditMode="relative" rAng="0" ptsTypes="AA">
                                      <p:cBhvr>
                                        <p:cTn id="19" dur="500" spd="-100000" fill="hold"/>
                                        <p:tgtEl>
                                          <p:spTgt spid="19"/>
                                        </p:tgtEl>
                                        <p:attrNameLst>
                                          <p:attrName>ppt_x</p:attrName>
                                          <p:attrName>ppt_y</p:attrName>
                                        </p:attrNameLst>
                                      </p:cBhvr>
                                      <p:rCtr x="1834"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fade">
                                      <p:cBhvr>
                                        <p:cTn id="24" dur="500"/>
                                        <p:tgtEl>
                                          <p:spTgt spid="13">
                                            <p:graphicEl>
                                              <a:chart seriesIdx="1" categoryIdx="-4" bldStep="series"/>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grpId="1" nodeType="withEffect">
                                  <p:stCondLst>
                                    <p:cond delay="0"/>
                                  </p:stCondLst>
                                  <p:childTnLst>
                                    <p:animMotion origin="layout" path="M 3.81944E-6 2.71605E-6 L 0.03678 2.71605E-6 " pathEditMode="relative" rAng="0" ptsTypes="AA">
                                      <p:cBhvr>
                                        <p:cTn id="29" dur="500" spd="-100000" fill="hold"/>
                                        <p:tgtEl>
                                          <p:spTgt spid="3"/>
                                        </p:tgtEl>
                                        <p:attrNameLst>
                                          <p:attrName>ppt_x</p:attrName>
                                          <p:attrName>ppt_y</p:attrName>
                                        </p:attrNameLst>
                                      </p:cBhvr>
                                      <p:rCtr x="1834"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chart seriesIdx="2" categoryIdx="-4" bldStep="series"/>
                                            </p:graphicEl>
                                          </p:spTgt>
                                        </p:tgtEl>
                                        <p:attrNameLst>
                                          <p:attrName>style.visibility</p:attrName>
                                        </p:attrNameLst>
                                      </p:cBhvr>
                                      <p:to>
                                        <p:strVal val="visible"/>
                                      </p:to>
                                    </p:set>
                                    <p:animEffect transition="in" filter="fade">
                                      <p:cBhvr>
                                        <p:cTn id="34" dur="500"/>
                                        <p:tgtEl>
                                          <p:spTgt spid="13">
                                            <p:graphicEl>
                                              <a:chart seriesIdx="2" categoryIdx="-4" bldStep="series"/>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
                                        <p:tgtEl>
                                          <p:spTgt spid="23"/>
                                        </p:tgtEl>
                                      </p:cBhvr>
                                    </p:animEffect>
                                  </p:childTnLst>
                                </p:cTn>
                              </p:par>
                              <p:par>
                                <p:cTn id="38" presetID="42" presetClass="path" presetSubtype="0" decel="100000" fill="hold" grpId="1" nodeType="withEffect">
                                  <p:stCondLst>
                                    <p:cond delay="0"/>
                                  </p:stCondLst>
                                  <p:childTnLst>
                                    <p:animMotion origin="layout" path="M -1.11111E-6 3.2716E-6 L 0.03678 3.2716E-6 " pathEditMode="relative" rAng="0" ptsTypes="AA">
                                      <p:cBhvr>
                                        <p:cTn id="39" dur="10" spd="-100000" fill="hold"/>
                                        <p:tgtEl>
                                          <p:spTgt spid="23"/>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13" grpId="0" uiExpand="1">
        <p:bldSub>
          <a:bldChart bld="series"/>
        </p:bldSub>
      </p:bldGraphic>
      <p:bldP spid="23" grpId="0"/>
      <p:bldP spid="23" grpId="1"/>
      <p:bldP spid="3" grpId="0"/>
      <p:bldP spid="3" grpId="1"/>
      <p:bldP spid="19" grpId="0"/>
      <p:bldP spid="1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08080" y="1590976"/>
            <a:ext cx="10975840" cy="1125416"/>
          </a:xfrm>
        </p:spPr>
        <p:txBody>
          <a:bodyPr rtlCol="0" anchor="ctr" anchorCtr="0">
            <a:normAutofit/>
          </a:bodyPr>
          <a:lstStyle/>
          <a:p>
            <a:pPr marL="0" indent="0" rtl="0">
              <a:buNone/>
            </a:pPr>
            <a:r>
              <a:rPr lang="pt-BR" sz="2400"/>
              <a:t>A cafeteria quer que o site vá além do conteúdo estático e forneça recursos dinâmicos. Eles querem introduzir pedidos online para os clientes e permitir que a equipe da cafeteria visualize os pedidos enviados.</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xmlns=""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2074980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7</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65555"/>
            <a:ext cx="5767612" cy="4814920"/>
          </a:xfrm>
        </p:spPr>
        <p:txBody>
          <a:bodyPr rtlCol="0"/>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Os modelos de definição de preço do Amazon EC2 </a:t>
            </a:r>
            <a:r>
              <a:rPr lang="pt-BR" sz="2400"/>
              <a:t>incluem instâncias sob demanda, instâncias reservadas, Savings Plans, instâncias spot e hosts dedicados</a:t>
            </a:r>
          </a:p>
          <a:p>
            <a:pPr lvl="1" rtl="0"/>
            <a:endParaRPr lang="en-US" sz="1800" dirty="0"/>
          </a:p>
          <a:p>
            <a:pPr lvl="0"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faturamento por segundo</a:t>
            </a:r>
            <a:r>
              <a:rPr lang="pt-BR" sz="2400"/>
              <a:t> só está disponível para instâncias sob demanda, instâncias reservadas e instâncias spot que executam o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Linux ou Ubuntu.</a:t>
            </a:r>
            <a:endParaRPr lang="en-US" sz="2400" dirty="0"/>
          </a:p>
          <a:p>
            <a:pPr lvl="1" rtl="0"/>
            <a:endParaRPr lang="en-US" sz="1800" dirty="0"/>
          </a:p>
          <a:p>
            <a:pPr rtl="0"/>
            <a:r>
              <a:rPr lang="pt-BR" sz="2400"/>
              <a:t>Use uma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combinação</a:t>
            </a:r>
            <a:r>
              <a:rPr lang="pt-BR" sz="2400"/>
              <a:t> de instâncias reservadas, Savings Plans, instâncias sob demanda e instâncias spot para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otimizar</a:t>
            </a:r>
            <a:r>
              <a:rPr lang="pt-BR" sz="2400"/>
              <a:t> os custos de computação do Amazon EC2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Tree>
    <p:custDataLst>
      <p:tags r:id="rId1"/>
    </p:custDataLst>
    <p:extLst>
      <p:ext uri="{BB962C8B-B14F-4D97-AF65-F5344CB8AC3E}">
        <p14:creationId xmlns:p14="http://schemas.microsoft.com/office/powerpoint/2010/main" val="4186254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4: Adicionar uma camada de computação</a:t>
            </a:r>
          </a:p>
        </p:txBody>
      </p:sp>
      <p:sp>
        <p:nvSpPr>
          <p:cNvPr id="2" name="Title 1"/>
          <p:cNvSpPr>
            <a:spLocks noGrp="1"/>
          </p:cNvSpPr>
          <p:nvPr>
            <p:ph type="title"/>
          </p:nvPr>
        </p:nvSpPr>
        <p:spPr/>
        <p:txBody>
          <a:bodyPr rtlCol="0">
            <a:noAutofit/>
          </a:bodyPr>
          <a:lstStyle/>
          <a:p>
            <a:pPr rtl="0"/>
            <a:r>
              <a:rPr lang="pt-BR" sz="4000"/>
              <a:t>Seção 8: Considerações sobre o Amazon EC2</a:t>
            </a:r>
          </a:p>
        </p:txBody>
      </p:sp>
    </p:spTree>
    <p:custDataLst>
      <p:tags r:id="rId1"/>
    </p:custDataLst>
    <p:extLst>
      <p:ext uri="{BB962C8B-B14F-4D97-AF65-F5344CB8AC3E}">
        <p14:creationId xmlns:p14="http://schemas.microsoft.com/office/powerpoint/2010/main" val="2104889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6FF974-76E5-3146-9D60-2E8E3244A52D}"/>
              </a:ext>
            </a:extLst>
          </p:cNvPr>
          <p:cNvSpPr>
            <a:spLocks noGrp="1"/>
          </p:cNvSpPr>
          <p:nvPr>
            <p:ph type="title"/>
          </p:nvPr>
        </p:nvSpPr>
        <p:spPr/>
        <p:txBody>
          <a:bodyPr rtlCol="0"/>
          <a:lstStyle/>
          <a:p>
            <a:pPr rtl="0"/>
            <a:r>
              <a:rPr lang="pt-BR"/>
              <a:t>Placement groups</a:t>
            </a:r>
          </a:p>
        </p:txBody>
      </p:sp>
      <p:sp>
        <p:nvSpPr>
          <p:cNvPr id="6" name="Content Placeholder 5">
            <a:extLst>
              <a:ext uri="{FF2B5EF4-FFF2-40B4-BE49-F238E27FC236}">
                <a16:creationId xmlns:a16="http://schemas.microsoft.com/office/drawing/2014/main" id="{C037A41C-2DC3-D549-B32D-660A55B63066}"/>
              </a:ext>
            </a:extLst>
          </p:cNvPr>
          <p:cNvSpPr>
            <a:spLocks noGrp="1"/>
          </p:cNvSpPr>
          <p:nvPr>
            <p:ph idx="1"/>
          </p:nvPr>
        </p:nvSpPr>
        <p:spPr>
          <a:xfrm>
            <a:off x="419100" y="2208401"/>
            <a:ext cx="7712176" cy="3827053"/>
          </a:xfrm>
        </p:spPr>
        <p:txBody>
          <a:bodyPr rtlCol="0"/>
          <a:lstStyle/>
          <a:p>
            <a:pPr rtl="0"/>
            <a:r>
              <a:rPr lang="pt-BR" sz="2000"/>
              <a:t>Eles influenciam onde um grupo de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instâncias interdependentes </a:t>
            </a:r>
            <a:r>
              <a:rPr lang="pt-BR" sz="2000">
                <a:latin typeface="+mn-lt"/>
                <a:ea typeface="Amazon Ember" panose="020B0603020204020204" pitchFamily="34" charset="0"/>
                <a:cs typeface="Amazon Ember" panose="020B0603020204020204" pitchFamily="34" charset="0"/>
              </a:rPr>
              <a:t>executará</a:t>
            </a:r>
            <a:r>
              <a:rPr lang="pt-BR" sz="2000"/>
              <a:t> – </a:t>
            </a:r>
          </a:p>
          <a:p>
            <a:pPr lvl="1" rtl="0"/>
            <a:r>
              <a:rPr lang="pt-BR" sz="1800"/>
              <a:t>Aprimore a performance da rede entre eles</a:t>
            </a:r>
          </a:p>
          <a:p>
            <a:pPr lvl="1" rtl="0"/>
            <a:r>
              <a:rPr lang="pt-BR" sz="1800"/>
              <a:t>Reduze a falha correlacionada ou simultânea</a:t>
            </a:r>
          </a:p>
          <a:p>
            <a:pPr rtl="0"/>
            <a:r>
              <a:rPr lang="pt-BR" sz="2000"/>
              <a:t>Estratégias de posicionamento </a:t>
            </a:r>
          </a:p>
          <a:p>
            <a:pPr lvl="1" rtl="0"/>
            <a:r>
              <a:rPr lang="pt-BR" sz="1800"/>
              <a:t>Cluster</a:t>
            </a:r>
          </a:p>
          <a:p>
            <a:pPr lvl="1" rtl="0"/>
            <a:r>
              <a:rPr lang="pt-BR" sz="1800"/>
              <a:t>Partição</a:t>
            </a:r>
          </a:p>
          <a:p>
            <a:pPr lvl="1" rtl="0"/>
            <a:r>
              <a:rPr lang="pt-BR" sz="1800"/>
              <a:t>Propagação</a:t>
            </a:r>
          </a:p>
          <a:p>
            <a:pPr rtl="0"/>
            <a:r>
              <a:rPr lang="pt-BR" sz="2000"/>
              <a:t>Limitações </a:t>
            </a:r>
          </a:p>
          <a:p>
            <a:pPr lvl="1" rtl="0"/>
            <a:r>
              <a:rPr lang="pt-BR" sz="1800"/>
              <a:t>Uma instância pode ser executada em apenas um placement group por vez</a:t>
            </a:r>
          </a:p>
          <a:p>
            <a:pPr lvl="1" rtl="0"/>
            <a:r>
              <a:rPr lang="pt-BR" sz="1800"/>
              <a:t>As instâncias com uma locação de </a:t>
            </a:r>
            <a:r>
              <a:rPr lang="pt-BR" sz="1800" i="1"/>
              <a:t>host </a:t>
            </a:r>
            <a:r>
              <a:rPr lang="pt-BR" sz="1800"/>
              <a:t>não podem ser executadas em placement groups</a:t>
            </a:r>
            <a:endParaRPr lang="en-US" sz="2000" dirty="0"/>
          </a:p>
        </p:txBody>
      </p:sp>
      <p:sp>
        <p:nvSpPr>
          <p:cNvPr id="3" name="TextBox 2">
            <a:extLst>
              <a:ext uri="{FF2B5EF4-FFF2-40B4-BE49-F238E27FC236}">
                <a16:creationId xmlns:a16="http://schemas.microsoft.com/office/drawing/2014/main" id="{0E5B96D1-EDB9-7D42-B4FC-DE4B186D7A3E}"/>
              </a:ext>
            </a:extLst>
          </p:cNvPr>
          <p:cNvSpPr txBox="1"/>
          <p:nvPr/>
        </p:nvSpPr>
        <p:spPr>
          <a:xfrm>
            <a:off x="246234" y="1292990"/>
            <a:ext cx="11526666" cy="830997"/>
          </a:xfrm>
          <a:prstGeom prst="rect">
            <a:avLst/>
          </a:prstGeom>
          <a:noFill/>
        </p:spPr>
        <p:txBody>
          <a:bodyPr wrap="square" rtlCol="0">
            <a:spAutoFit/>
          </a:bodyPr>
          <a:lstStyle/>
          <a:p>
            <a:pPr rtl="0"/>
            <a:r>
              <a:rPr lang="pt-BR" sz="2400"/>
              <a:t>Os placement groups permitem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controlar onde as instâncias são executadas </a:t>
            </a:r>
            <a:r>
              <a:rPr lang="pt-BR" sz="2400">
                <a:ea typeface="Amazon Ember" panose="020B0603020204020204" pitchFamily="34" charset="0"/>
                <a:cs typeface="Amazon Ember" panose="020B0603020204020204" pitchFamily="34" charset="0"/>
              </a:rPr>
              <a:t>em uma zona de disponibilidade</a:t>
            </a:r>
            <a:r>
              <a:rPr lang="pt-BR" sz="2400"/>
              <a:t>.</a:t>
            </a:r>
          </a:p>
        </p:txBody>
      </p:sp>
      <p:pic>
        <p:nvPicPr>
          <p:cNvPr id="8" name="Picture 7">
            <a:extLst>
              <a:ext uri="{FF2B5EF4-FFF2-40B4-BE49-F238E27FC236}">
                <a16:creationId xmlns:a16="http://schemas.microsoft.com/office/drawing/2014/main" id="{6F95C036-5779-A446-8E5A-3EEDE0A112C9}"/>
              </a:ext>
              <a:ext uri="{C183D7F6-B498-43B3-948B-1728B52AA6E4}">
                <adec:decorative xmlns:adec="http://schemas.microsoft.com/office/drawing/2017/decorative" xmlns="" val="1"/>
              </a:ext>
            </a:extLst>
          </p:cNvPr>
          <p:cNvPicPr>
            <a:picLocks noChangeAspect="1"/>
          </p:cNvPicPr>
          <p:nvPr/>
        </p:nvPicPr>
        <p:blipFill>
          <a:blip r:embed="rId4" cstate="hqprint">
            <a:alphaModFix amt="87000"/>
            <a:extLst>
              <a:ext uri="{28A0092B-C50C-407E-A947-70E740481C1C}">
                <a14:useLocalDpi xmlns:a14="http://schemas.microsoft.com/office/drawing/2010/main"/>
              </a:ext>
            </a:extLst>
          </a:blip>
          <a:stretch>
            <a:fillRect/>
          </a:stretch>
        </p:blipFill>
        <p:spPr>
          <a:xfrm>
            <a:off x="8436077" y="2208401"/>
            <a:ext cx="3336823" cy="3932685"/>
          </a:xfrm>
          <a:prstGeom prst="rect">
            <a:avLst/>
          </a:prstGeom>
          <a:effectLst>
            <a:softEdge rad="50800"/>
          </a:effectLst>
        </p:spPr>
      </p:pic>
    </p:spTree>
    <p:custDataLst>
      <p:tags r:id="rId1"/>
    </p:custDataLst>
    <p:extLst>
      <p:ext uri="{BB962C8B-B14F-4D97-AF65-F5344CB8AC3E}">
        <p14:creationId xmlns:p14="http://schemas.microsoft.com/office/powerpoint/2010/main" val="649918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Placement group de cluster</a:t>
            </a:r>
          </a:p>
        </p:txBody>
      </p:sp>
      <p:sp>
        <p:nvSpPr>
          <p:cNvPr id="3" name="TextBox 2">
            <a:extLst>
              <a:ext uri="{FF2B5EF4-FFF2-40B4-BE49-F238E27FC236}">
                <a16:creationId xmlns:a16="http://schemas.microsoft.com/office/drawing/2014/main" id="{3DFB17BA-CF95-B64C-949B-C94C411C390F}"/>
              </a:ext>
            </a:extLst>
          </p:cNvPr>
          <p:cNvSpPr txBox="1"/>
          <p:nvPr/>
        </p:nvSpPr>
        <p:spPr>
          <a:xfrm>
            <a:off x="419100" y="1573577"/>
            <a:ext cx="11353800" cy="830997"/>
          </a:xfrm>
          <a:prstGeom prst="rect">
            <a:avLst/>
          </a:prstGeom>
          <a:noFill/>
        </p:spPr>
        <p:txBody>
          <a:bodyPr wrap="square" rtlCol="0">
            <a:spAutoFit/>
          </a:bodyPr>
          <a:lstStyle/>
          <a:p>
            <a:pPr algn="ctr" rtl="0"/>
            <a:r>
              <a:rPr lang="pt-BR" sz="2400">
                <a:ea typeface="Amazon Ember" panose="020B0603020204020204" pitchFamily="34" charset="0"/>
                <a:cs typeface="Amazon Ember" panose="020B0603020204020204" pitchFamily="34" charset="0"/>
              </a:rPr>
              <a:t>Os placement groups de cluster fornecem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baixa latência</a:t>
            </a:r>
            <a:r>
              <a:rPr lang="pt-BR" sz="2400">
                <a:ea typeface="Amazon Ember" panose="020B0603020204020204" pitchFamily="34" charset="0"/>
                <a:cs typeface="Amazon Ember" panose="020B0603020204020204" pitchFamily="34" charset="0"/>
              </a:rPr>
              <a:t> 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alta performance de rede de pacote por segundo</a:t>
            </a:r>
            <a:r>
              <a:rPr lang="pt-BR" sz="2400">
                <a:ea typeface="Amazon Ember" panose="020B0603020204020204" pitchFamily="34" charset="0"/>
                <a:cs typeface="Amazon Ember" panose="020B0603020204020204" pitchFamily="34" charset="0"/>
              </a:rPr>
              <a:t> entre instâncias na mesma zona de disponibilidade.</a:t>
            </a:r>
          </a:p>
        </p:txBody>
      </p:sp>
      <p:grpSp>
        <p:nvGrpSpPr>
          <p:cNvPr id="8" name="Group 7" descr="A cluster placement group of instances in a single Availability Zone.">
            <a:extLst>
              <a:ext uri="{FF2B5EF4-FFF2-40B4-BE49-F238E27FC236}">
                <a16:creationId xmlns:a16="http://schemas.microsoft.com/office/drawing/2014/main" id="{AC28F47B-C7FA-404D-84E0-D5043FF69DD8}"/>
              </a:ext>
            </a:extLst>
          </p:cNvPr>
          <p:cNvGrpSpPr/>
          <p:nvPr/>
        </p:nvGrpSpPr>
        <p:grpSpPr>
          <a:xfrm>
            <a:off x="1194132" y="2649701"/>
            <a:ext cx="2185391" cy="2790906"/>
            <a:chOff x="6577608" y="1384854"/>
            <a:chExt cx="2185391" cy="2790906"/>
          </a:xfrm>
        </p:grpSpPr>
        <p:sp>
          <p:nvSpPr>
            <p:cNvPr id="9" name="Rectangle 8">
              <a:extLst>
                <a:ext uri="{FF2B5EF4-FFF2-40B4-BE49-F238E27FC236}">
                  <a16:creationId xmlns:a16="http://schemas.microsoft.com/office/drawing/2014/main" id="{27467A47-39C7-6543-9692-12F9ACCC9B60}"/>
                </a:ext>
              </a:extLst>
            </p:cNvPr>
            <p:cNvSpPr/>
            <p:nvPr/>
          </p:nvSpPr>
          <p:spPr>
            <a:xfrm>
              <a:off x="6577608" y="1384854"/>
              <a:ext cx="2185391" cy="2790906"/>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 1</a:t>
              </a:r>
            </a:p>
          </p:txBody>
        </p:sp>
        <p:grpSp>
          <p:nvGrpSpPr>
            <p:cNvPr id="10" name="Group 9">
              <a:extLst>
                <a:ext uri="{FF2B5EF4-FFF2-40B4-BE49-F238E27FC236}">
                  <a16:creationId xmlns:a16="http://schemas.microsoft.com/office/drawing/2014/main" id="{897F4145-A6AF-EC4A-9F26-C8944C7317F7}"/>
                </a:ext>
              </a:extLst>
            </p:cNvPr>
            <p:cNvGrpSpPr/>
            <p:nvPr/>
          </p:nvGrpSpPr>
          <p:grpSpPr>
            <a:xfrm>
              <a:off x="6812559" y="1977922"/>
              <a:ext cx="1765300" cy="2022577"/>
              <a:chOff x="6812559" y="1977922"/>
              <a:chExt cx="1765300" cy="2022577"/>
            </a:xfrm>
          </p:grpSpPr>
          <p:sp>
            <p:nvSpPr>
              <p:cNvPr id="11" name="Rectangle 10">
                <a:extLst>
                  <a:ext uri="{FF2B5EF4-FFF2-40B4-BE49-F238E27FC236}">
                    <a16:creationId xmlns:a16="http://schemas.microsoft.com/office/drawing/2014/main" id="{7A26FA8C-D4CD-1E4C-A442-C639823D7BC7}"/>
                  </a:ext>
                </a:extLst>
              </p:cNvPr>
              <p:cNvSpPr/>
              <p:nvPr/>
            </p:nvSpPr>
            <p:spPr>
              <a:xfrm>
                <a:off x="6812559" y="1977922"/>
                <a:ext cx="1765300" cy="2022577"/>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232F3D"/>
                    </a:solidFill>
                    <a:effectLst/>
                    <a:uLnTx/>
                    <a:uFillTx/>
                    <a:ea typeface="+mn-ea"/>
                    <a:cs typeface="+mn-cs"/>
                  </a:rPr>
                  <a:t>Placement </a:t>
                </a:r>
                <a:r>
                  <a:rPr lang="pt-BR" sz="1600" kern="0">
                    <a:solidFill>
                      <a:srgbClr val="232F3D"/>
                    </a:solidFill>
                  </a:rPr>
                  <a:t>g</a:t>
                </a:r>
                <a:r>
                  <a:rPr lang="pt-BR" sz="1600" b="0" i="0" u="none" strike="noStrike" kern="0" cap="none" spc="0" normalizeH="0" noProof="0">
                    <a:ln>
                      <a:noFill/>
                    </a:ln>
                    <a:solidFill>
                      <a:srgbClr val="232F3D"/>
                    </a:solidFill>
                    <a:effectLst/>
                    <a:uLnTx/>
                    <a:uFillTx/>
                    <a:ea typeface="+mn-ea"/>
                    <a:cs typeface="+mn-cs"/>
                  </a:rPr>
                  <a:t>roup de cluster</a:t>
                </a:r>
              </a:p>
            </p:txBody>
          </p:sp>
          <p:grpSp>
            <p:nvGrpSpPr>
              <p:cNvPr id="12" name="Group 11">
                <a:extLst>
                  <a:ext uri="{FF2B5EF4-FFF2-40B4-BE49-F238E27FC236}">
                    <a16:creationId xmlns:a16="http://schemas.microsoft.com/office/drawing/2014/main" id="{220C4896-43A2-944B-B61F-126E7CC5AF57}"/>
                  </a:ext>
                </a:extLst>
              </p:cNvPr>
              <p:cNvGrpSpPr/>
              <p:nvPr/>
            </p:nvGrpSpPr>
            <p:grpSpPr>
              <a:xfrm>
                <a:off x="7071237" y="2754679"/>
                <a:ext cx="1247944" cy="811481"/>
                <a:chOff x="4954056" y="3120923"/>
                <a:chExt cx="1247944" cy="811481"/>
              </a:xfrm>
            </p:grpSpPr>
            <p:pic>
              <p:nvPicPr>
                <p:cNvPr id="13" name="Graphic 12">
                  <a:extLst>
                    <a:ext uri="{FF2B5EF4-FFF2-40B4-BE49-F238E27FC236}">
                      <a16:creationId xmlns:a16="http://schemas.microsoft.com/office/drawing/2014/main" id="{7A21A63F-0B26-284D-997F-E05BCEF2272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343078" y="3120923"/>
                  <a:ext cx="469900" cy="469900"/>
                </a:xfrm>
                <a:prstGeom prst="rect">
                  <a:avLst/>
                </a:prstGeom>
              </p:spPr>
            </p:pic>
            <p:sp>
              <p:nvSpPr>
                <p:cNvPr id="14" name="TextBox 13">
                  <a:extLst>
                    <a:ext uri="{FF2B5EF4-FFF2-40B4-BE49-F238E27FC236}">
                      <a16:creationId xmlns:a16="http://schemas.microsoft.com/office/drawing/2014/main" id="{C128021B-43A4-FA4C-B7A7-F91BB8124938}"/>
                    </a:ext>
                  </a:extLst>
                </p:cNvPr>
                <p:cNvSpPr txBox="1"/>
                <p:nvPr/>
              </p:nvSpPr>
              <p:spPr>
                <a:xfrm>
                  <a:off x="4954056" y="3593850"/>
                  <a:ext cx="1247944" cy="338554"/>
                </a:xfrm>
                <a:prstGeom prst="rect">
                  <a:avLst/>
                </a:prstGeom>
                <a:noFill/>
              </p:spPr>
              <p:txBody>
                <a:bodyPr wrap="square" rtlCol="0">
                  <a:spAutoFit/>
                </a:bodyPr>
                <a:lstStyle/>
                <a:p>
                  <a:pPr algn="ctr" rtl="0"/>
                  <a:r>
                    <a:rPr lang="pt-BR" sz="1600">
                      <a:solidFill>
                        <a:srgbClr val="232F3D"/>
                      </a:solidFill>
                    </a:rPr>
                    <a:t>Instâncias</a:t>
                  </a:r>
                </a:p>
              </p:txBody>
            </p:sp>
          </p:grpSp>
        </p:grpSp>
      </p:grpSp>
      <p:sp>
        <p:nvSpPr>
          <p:cNvPr id="21" name="Content Placeholder 20">
            <a:extLst>
              <a:ext uri="{FF2B5EF4-FFF2-40B4-BE49-F238E27FC236}">
                <a16:creationId xmlns:a16="http://schemas.microsoft.com/office/drawing/2014/main" id="{39DC44E1-E409-5046-8465-049A0E9542AA}"/>
              </a:ext>
            </a:extLst>
          </p:cNvPr>
          <p:cNvSpPr>
            <a:spLocks noGrp="1"/>
          </p:cNvSpPr>
          <p:nvPr>
            <p:ph idx="1"/>
          </p:nvPr>
        </p:nvSpPr>
        <p:spPr>
          <a:xfrm>
            <a:off x="3744200" y="2649701"/>
            <a:ext cx="8028700" cy="3527261"/>
          </a:xfrm>
        </p:spPr>
        <p:txBody>
          <a:bodyPr rtlCol="0"/>
          <a:lstStyle/>
          <a:p>
            <a:pPr rtl="0"/>
            <a:r>
              <a:rPr lang="pt-BR" sz="2000"/>
              <a:t>As instâncias são colocadas no mesmo segmento de largura de banda de alta bisseção da rede</a:t>
            </a:r>
          </a:p>
          <a:p>
            <a:pPr lvl="2" rtl="0"/>
            <a:endParaRPr lang="en-US" sz="1200" dirty="0"/>
          </a:p>
          <a:p>
            <a:pPr rtl="0"/>
            <a:r>
              <a:rPr lang="pt-BR" sz="2000"/>
              <a:t>Fornece limite de taxa de transferência por fluxo de até 10 Gbps para tráfego TCP/IP</a:t>
            </a:r>
          </a:p>
          <a:p>
            <a:pPr lvl="2" rtl="0"/>
            <a:endParaRPr lang="en-US" sz="1200" dirty="0"/>
          </a:p>
          <a:p>
            <a:pPr rtl="0"/>
            <a:r>
              <a:rPr lang="pt-BR" sz="2000"/>
              <a:t>Recomendados para aplicações que se beneficiam de baixa latência de rede, alta taxa de transferência de rede ou ambas</a:t>
            </a:r>
          </a:p>
          <a:p>
            <a:pPr lvl="2" rtl="0"/>
            <a:endParaRPr lang="en-US" sz="1200" dirty="0"/>
          </a:p>
          <a:p>
            <a:pPr rtl="0"/>
            <a:r>
              <a:rPr lang="pt-BR" sz="2000"/>
              <a:t>Melhor prática: executar todas as instâncias em uma única solicitação</a:t>
            </a:r>
          </a:p>
        </p:txBody>
      </p:sp>
    </p:spTree>
    <p:custDataLst>
      <p:tags r:id="rId1"/>
    </p:custDataLst>
    <p:extLst>
      <p:ext uri="{BB962C8B-B14F-4D97-AF65-F5344CB8AC3E}">
        <p14:creationId xmlns:p14="http://schemas.microsoft.com/office/powerpoint/2010/main" val="35043805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Placement group de partição</a:t>
            </a:r>
          </a:p>
        </p:txBody>
      </p:sp>
      <p:sp>
        <p:nvSpPr>
          <p:cNvPr id="3" name="TextBox 2">
            <a:extLst>
              <a:ext uri="{FF2B5EF4-FFF2-40B4-BE49-F238E27FC236}">
                <a16:creationId xmlns:a16="http://schemas.microsoft.com/office/drawing/2014/main" id="{3DFB17BA-CF95-B64C-949B-C94C411C390F}"/>
              </a:ext>
            </a:extLst>
          </p:cNvPr>
          <p:cNvSpPr txBox="1"/>
          <p:nvPr/>
        </p:nvSpPr>
        <p:spPr>
          <a:xfrm>
            <a:off x="838127" y="1370369"/>
            <a:ext cx="10652032" cy="830997"/>
          </a:xfrm>
          <a:prstGeom prst="rect">
            <a:avLst/>
          </a:prstGeom>
          <a:noFill/>
        </p:spPr>
        <p:txBody>
          <a:bodyPr wrap="square" rtlCol="0">
            <a:spAutoFit/>
          </a:bodyPr>
          <a:lstStyle/>
          <a:p>
            <a:pPr algn="ctr" rtl="0"/>
            <a:r>
              <a:rPr lang="pt-BR" sz="2400">
                <a:ea typeface="Amazon Ember" panose="020B0603020204020204" pitchFamily="34" charset="0"/>
                <a:cs typeface="Amazon Ember" panose="020B0603020204020204" pitchFamily="34" charset="0"/>
              </a:rPr>
              <a:t>Um placement group de partição</a:t>
            </a:r>
            <a:r>
              <a:rPr lang="pt-BR" sz="2400"/>
              <a:t> distribui as instâncias em </a:t>
            </a:r>
            <a:r>
              <a:rPr lang="pt-BR" sz="2400">
                <a:ea typeface="Amazon Ember" panose="020B0603020204020204" pitchFamily="34" charset="0"/>
                <a:cs typeface="Amazon Ember" panose="020B0603020204020204" pitchFamily="34" charset="0"/>
              </a:rPr>
              <a:t>partições lógicas </a:t>
            </a:r>
            <a:r>
              <a:rPr lang="pt-BR" sz="2400"/>
              <a:t>para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reduzir a probabilidade de falhas de hardware correlacionadas</a:t>
            </a:r>
            <a:r>
              <a:rPr lang="pt-BR" sz="2400">
                <a:ea typeface="Amazon Ember" panose="020B0603020204020204" pitchFamily="34" charset="0"/>
                <a:cs typeface="Amazon Ember" panose="020B0603020204020204" pitchFamily="34" charset="0"/>
              </a:rPr>
              <a:t>.</a:t>
            </a:r>
          </a:p>
        </p:txBody>
      </p:sp>
      <p:grpSp>
        <p:nvGrpSpPr>
          <p:cNvPr id="8" name="Group 7" descr="Instances are distributed across three partitions, all in a single AZ.">
            <a:extLst>
              <a:ext uri="{FF2B5EF4-FFF2-40B4-BE49-F238E27FC236}">
                <a16:creationId xmlns:a16="http://schemas.microsoft.com/office/drawing/2014/main" id="{A5F88B98-42E6-DA4F-A74A-69F843354B57}"/>
              </a:ext>
            </a:extLst>
          </p:cNvPr>
          <p:cNvGrpSpPr/>
          <p:nvPr/>
        </p:nvGrpSpPr>
        <p:grpSpPr>
          <a:xfrm>
            <a:off x="570272" y="3156703"/>
            <a:ext cx="4038600" cy="2068294"/>
            <a:chOff x="6675120" y="1574066"/>
            <a:chExt cx="4038600" cy="2068294"/>
          </a:xfrm>
        </p:grpSpPr>
        <p:sp>
          <p:nvSpPr>
            <p:cNvPr id="9" name="Rectangle 8">
              <a:extLst>
                <a:ext uri="{FF2B5EF4-FFF2-40B4-BE49-F238E27FC236}">
                  <a16:creationId xmlns:a16="http://schemas.microsoft.com/office/drawing/2014/main" id="{9534E91D-BC54-F041-8E8A-6EB8846400EC}"/>
                </a:ext>
              </a:extLst>
            </p:cNvPr>
            <p:cNvSpPr/>
            <p:nvPr/>
          </p:nvSpPr>
          <p:spPr>
            <a:xfrm>
              <a:off x="6675120" y="1574066"/>
              <a:ext cx="4038600" cy="206829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 1</a:t>
              </a:r>
            </a:p>
          </p:txBody>
        </p:sp>
        <p:grpSp>
          <p:nvGrpSpPr>
            <p:cNvPr id="10" name="Group 9">
              <a:extLst>
                <a:ext uri="{FF2B5EF4-FFF2-40B4-BE49-F238E27FC236}">
                  <a16:creationId xmlns:a16="http://schemas.microsoft.com/office/drawing/2014/main" id="{9652CFC9-284A-AB42-9759-2DE71EB8481E}"/>
                </a:ext>
              </a:extLst>
            </p:cNvPr>
            <p:cNvGrpSpPr/>
            <p:nvPr/>
          </p:nvGrpSpPr>
          <p:grpSpPr>
            <a:xfrm>
              <a:off x="6812559" y="2023643"/>
              <a:ext cx="1117600" cy="1451078"/>
              <a:chOff x="6812559" y="1977923"/>
              <a:chExt cx="1117600" cy="1451078"/>
            </a:xfrm>
          </p:grpSpPr>
          <p:sp>
            <p:nvSpPr>
              <p:cNvPr id="22" name="Rectangle 21">
                <a:extLst>
                  <a:ext uri="{FF2B5EF4-FFF2-40B4-BE49-F238E27FC236}">
                    <a16:creationId xmlns:a16="http://schemas.microsoft.com/office/drawing/2014/main" id="{7D24FA16-D029-0E47-9B50-05CD04A344E6}"/>
                  </a:ext>
                </a:extLst>
              </p:cNvPr>
              <p:cNvSpPr/>
              <p:nvPr/>
            </p:nvSpPr>
            <p:spPr>
              <a:xfrm>
                <a:off x="6812559" y="1977923"/>
                <a:ext cx="1117600" cy="1451078"/>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232F3D"/>
                    </a:solidFill>
                    <a:effectLst/>
                    <a:uLnTx/>
                    <a:uFillTx/>
                    <a:ea typeface="+mn-ea"/>
                    <a:cs typeface="+mn-cs"/>
                  </a:rPr>
                  <a:t>Partição 1</a:t>
                </a:r>
              </a:p>
            </p:txBody>
          </p:sp>
          <p:grpSp>
            <p:nvGrpSpPr>
              <p:cNvPr id="23" name="Group 22">
                <a:extLst>
                  <a:ext uri="{FF2B5EF4-FFF2-40B4-BE49-F238E27FC236}">
                    <a16:creationId xmlns:a16="http://schemas.microsoft.com/office/drawing/2014/main" id="{70DF8EF0-7960-4444-8EEA-846EDE63A7C8}"/>
                  </a:ext>
                </a:extLst>
              </p:cNvPr>
              <p:cNvGrpSpPr/>
              <p:nvPr/>
            </p:nvGrpSpPr>
            <p:grpSpPr>
              <a:xfrm>
                <a:off x="6858279" y="2456775"/>
                <a:ext cx="1035946" cy="780704"/>
                <a:chOff x="4741098" y="2823019"/>
                <a:chExt cx="1035946" cy="780704"/>
              </a:xfrm>
            </p:grpSpPr>
            <p:pic>
              <p:nvPicPr>
                <p:cNvPr id="24" name="Graphic 23">
                  <a:extLst>
                    <a:ext uri="{FF2B5EF4-FFF2-40B4-BE49-F238E27FC236}">
                      <a16:creationId xmlns:a16="http://schemas.microsoft.com/office/drawing/2014/main" id="{1577835A-327B-A24E-852C-2013E994E90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24121" y="2823019"/>
                  <a:ext cx="469900" cy="469900"/>
                </a:xfrm>
                <a:prstGeom prst="rect">
                  <a:avLst/>
                </a:prstGeom>
              </p:spPr>
            </p:pic>
            <p:sp>
              <p:nvSpPr>
                <p:cNvPr id="25" name="TextBox 24">
                  <a:extLst>
                    <a:ext uri="{FF2B5EF4-FFF2-40B4-BE49-F238E27FC236}">
                      <a16:creationId xmlns:a16="http://schemas.microsoft.com/office/drawing/2014/main" id="{34AA1FAF-DCFE-6C42-931B-DB16025FD43E}"/>
                    </a:ext>
                  </a:extLst>
                </p:cNvPr>
                <p:cNvSpPr txBox="1"/>
                <p:nvPr/>
              </p:nvSpPr>
              <p:spPr>
                <a:xfrm>
                  <a:off x="4741098" y="3295946"/>
                  <a:ext cx="1035946" cy="307777"/>
                </a:xfrm>
                <a:prstGeom prst="rect">
                  <a:avLst/>
                </a:prstGeom>
                <a:noFill/>
              </p:spPr>
              <p:txBody>
                <a:bodyPr wrap="square" rtlCol="0">
                  <a:spAutoFit/>
                </a:bodyPr>
                <a:lstStyle/>
                <a:p>
                  <a:pPr algn="ctr" rtl="0"/>
                  <a:r>
                    <a:rPr lang="pt-BR" sz="1400">
                      <a:solidFill>
                        <a:srgbClr val="232F3D"/>
                      </a:solidFill>
                    </a:rPr>
                    <a:t>Instâncias</a:t>
                  </a:r>
                </a:p>
              </p:txBody>
            </p:sp>
          </p:grpSp>
        </p:grpSp>
        <p:grpSp>
          <p:nvGrpSpPr>
            <p:cNvPr id="11" name="Group 10">
              <a:extLst>
                <a:ext uri="{FF2B5EF4-FFF2-40B4-BE49-F238E27FC236}">
                  <a16:creationId xmlns:a16="http://schemas.microsoft.com/office/drawing/2014/main" id="{C47B5C64-CC8A-AF40-B99E-13AB453F7B80}"/>
                </a:ext>
              </a:extLst>
            </p:cNvPr>
            <p:cNvGrpSpPr/>
            <p:nvPr/>
          </p:nvGrpSpPr>
          <p:grpSpPr>
            <a:xfrm>
              <a:off x="8149775" y="2023643"/>
              <a:ext cx="1117600" cy="1451078"/>
              <a:chOff x="6812559" y="1977923"/>
              <a:chExt cx="1117600" cy="1451078"/>
            </a:xfrm>
          </p:grpSpPr>
          <p:sp>
            <p:nvSpPr>
              <p:cNvPr id="17" name="Rectangle 16">
                <a:extLst>
                  <a:ext uri="{FF2B5EF4-FFF2-40B4-BE49-F238E27FC236}">
                    <a16:creationId xmlns:a16="http://schemas.microsoft.com/office/drawing/2014/main" id="{ABF87747-4D21-104E-9088-886798694C2F}"/>
                  </a:ext>
                </a:extLst>
              </p:cNvPr>
              <p:cNvSpPr/>
              <p:nvPr/>
            </p:nvSpPr>
            <p:spPr>
              <a:xfrm>
                <a:off x="6812559" y="1977923"/>
                <a:ext cx="1117600" cy="1451078"/>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232F3D"/>
                    </a:solidFill>
                    <a:effectLst/>
                    <a:uLnTx/>
                    <a:uFillTx/>
                    <a:ea typeface="+mn-ea"/>
                    <a:cs typeface="+mn-cs"/>
                  </a:rPr>
                  <a:t>Partição 2</a:t>
                </a:r>
              </a:p>
            </p:txBody>
          </p:sp>
          <p:grpSp>
            <p:nvGrpSpPr>
              <p:cNvPr id="18" name="Group 17">
                <a:extLst>
                  <a:ext uri="{FF2B5EF4-FFF2-40B4-BE49-F238E27FC236}">
                    <a16:creationId xmlns:a16="http://schemas.microsoft.com/office/drawing/2014/main" id="{A596913D-D410-9941-A934-16A866110E00}"/>
                  </a:ext>
                </a:extLst>
              </p:cNvPr>
              <p:cNvGrpSpPr/>
              <p:nvPr/>
            </p:nvGrpSpPr>
            <p:grpSpPr>
              <a:xfrm>
                <a:off x="6858279" y="2456775"/>
                <a:ext cx="1035946" cy="780704"/>
                <a:chOff x="4741098" y="2823019"/>
                <a:chExt cx="1035946" cy="780704"/>
              </a:xfrm>
            </p:grpSpPr>
            <p:pic>
              <p:nvPicPr>
                <p:cNvPr id="19" name="Graphic 18">
                  <a:extLst>
                    <a:ext uri="{FF2B5EF4-FFF2-40B4-BE49-F238E27FC236}">
                      <a16:creationId xmlns:a16="http://schemas.microsoft.com/office/drawing/2014/main" id="{4088A286-B145-AE48-9FB7-0AF7363A4F7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24121" y="2823019"/>
                  <a:ext cx="469900" cy="469900"/>
                </a:xfrm>
                <a:prstGeom prst="rect">
                  <a:avLst/>
                </a:prstGeom>
              </p:spPr>
            </p:pic>
            <p:sp>
              <p:nvSpPr>
                <p:cNvPr id="20" name="TextBox 19">
                  <a:extLst>
                    <a:ext uri="{FF2B5EF4-FFF2-40B4-BE49-F238E27FC236}">
                      <a16:creationId xmlns:a16="http://schemas.microsoft.com/office/drawing/2014/main" id="{7EF5A819-D191-8249-BFCF-52150A1A4029}"/>
                    </a:ext>
                  </a:extLst>
                </p:cNvPr>
                <p:cNvSpPr txBox="1"/>
                <p:nvPr/>
              </p:nvSpPr>
              <p:spPr>
                <a:xfrm>
                  <a:off x="4741098" y="3295946"/>
                  <a:ext cx="1035946" cy="307777"/>
                </a:xfrm>
                <a:prstGeom prst="rect">
                  <a:avLst/>
                </a:prstGeom>
                <a:noFill/>
              </p:spPr>
              <p:txBody>
                <a:bodyPr wrap="square" rtlCol="0">
                  <a:spAutoFit/>
                </a:bodyPr>
                <a:lstStyle/>
                <a:p>
                  <a:pPr algn="ctr" rtl="0"/>
                  <a:r>
                    <a:rPr lang="pt-BR" sz="1400">
                      <a:solidFill>
                        <a:srgbClr val="232F3D"/>
                      </a:solidFill>
                    </a:rPr>
                    <a:t>Instâncias</a:t>
                  </a:r>
                </a:p>
              </p:txBody>
            </p:sp>
          </p:grpSp>
        </p:grpSp>
        <p:grpSp>
          <p:nvGrpSpPr>
            <p:cNvPr id="12" name="Group 11">
              <a:extLst>
                <a:ext uri="{FF2B5EF4-FFF2-40B4-BE49-F238E27FC236}">
                  <a16:creationId xmlns:a16="http://schemas.microsoft.com/office/drawing/2014/main" id="{6F361370-D07F-2141-8A68-263BB57160E8}"/>
                </a:ext>
              </a:extLst>
            </p:cNvPr>
            <p:cNvGrpSpPr/>
            <p:nvPr/>
          </p:nvGrpSpPr>
          <p:grpSpPr>
            <a:xfrm>
              <a:off x="9484449" y="2023643"/>
              <a:ext cx="1117600" cy="1451078"/>
              <a:chOff x="6812559" y="1977923"/>
              <a:chExt cx="1117600" cy="1451078"/>
            </a:xfrm>
          </p:grpSpPr>
          <p:sp>
            <p:nvSpPr>
              <p:cNvPr id="13" name="Rectangle 12">
                <a:extLst>
                  <a:ext uri="{FF2B5EF4-FFF2-40B4-BE49-F238E27FC236}">
                    <a16:creationId xmlns:a16="http://schemas.microsoft.com/office/drawing/2014/main" id="{42FFAB72-1F35-E64D-A7DF-1579C0D688B0}"/>
                  </a:ext>
                </a:extLst>
              </p:cNvPr>
              <p:cNvSpPr/>
              <p:nvPr/>
            </p:nvSpPr>
            <p:spPr>
              <a:xfrm>
                <a:off x="6812559" y="1977923"/>
                <a:ext cx="1117600" cy="1451078"/>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232F3D"/>
                    </a:solidFill>
                    <a:effectLst/>
                    <a:uLnTx/>
                    <a:uFillTx/>
                    <a:ea typeface="+mn-ea"/>
                    <a:cs typeface="+mn-cs"/>
                  </a:rPr>
                  <a:t>Partição 3</a:t>
                </a:r>
              </a:p>
            </p:txBody>
          </p:sp>
          <p:grpSp>
            <p:nvGrpSpPr>
              <p:cNvPr id="14" name="Group 13">
                <a:extLst>
                  <a:ext uri="{FF2B5EF4-FFF2-40B4-BE49-F238E27FC236}">
                    <a16:creationId xmlns:a16="http://schemas.microsoft.com/office/drawing/2014/main" id="{8FB0B45A-9611-6D41-873E-EE17932BECB5}"/>
                  </a:ext>
                </a:extLst>
              </p:cNvPr>
              <p:cNvGrpSpPr/>
              <p:nvPr/>
            </p:nvGrpSpPr>
            <p:grpSpPr>
              <a:xfrm>
                <a:off x="6858279" y="2456775"/>
                <a:ext cx="1035946" cy="780704"/>
                <a:chOff x="4741098" y="2823019"/>
                <a:chExt cx="1035946" cy="780704"/>
              </a:xfrm>
            </p:grpSpPr>
            <p:pic>
              <p:nvPicPr>
                <p:cNvPr id="15" name="Graphic 14">
                  <a:extLst>
                    <a:ext uri="{FF2B5EF4-FFF2-40B4-BE49-F238E27FC236}">
                      <a16:creationId xmlns:a16="http://schemas.microsoft.com/office/drawing/2014/main" id="{20F425CA-C08A-A842-917F-31A5E204043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24121" y="2823019"/>
                  <a:ext cx="469900" cy="469900"/>
                </a:xfrm>
                <a:prstGeom prst="rect">
                  <a:avLst/>
                </a:prstGeom>
              </p:spPr>
            </p:pic>
            <p:sp>
              <p:nvSpPr>
                <p:cNvPr id="16" name="TextBox 15">
                  <a:extLst>
                    <a:ext uri="{FF2B5EF4-FFF2-40B4-BE49-F238E27FC236}">
                      <a16:creationId xmlns:a16="http://schemas.microsoft.com/office/drawing/2014/main" id="{6616963E-C218-824E-82A1-4862B755BA38}"/>
                    </a:ext>
                  </a:extLst>
                </p:cNvPr>
                <p:cNvSpPr txBox="1"/>
                <p:nvPr/>
              </p:nvSpPr>
              <p:spPr>
                <a:xfrm>
                  <a:off x="4741098" y="3295946"/>
                  <a:ext cx="1035946" cy="307777"/>
                </a:xfrm>
                <a:prstGeom prst="rect">
                  <a:avLst/>
                </a:prstGeom>
                <a:noFill/>
              </p:spPr>
              <p:txBody>
                <a:bodyPr wrap="square" rtlCol="0">
                  <a:spAutoFit/>
                </a:bodyPr>
                <a:lstStyle/>
                <a:p>
                  <a:pPr algn="ctr" rtl="0"/>
                  <a:r>
                    <a:rPr lang="pt-BR" sz="1400">
                      <a:solidFill>
                        <a:srgbClr val="232F3D"/>
                      </a:solidFill>
                    </a:rPr>
                    <a:t>Instâncias</a:t>
                  </a:r>
                </a:p>
              </p:txBody>
            </p:sp>
          </p:grpSp>
        </p:grpSp>
      </p:grpSp>
      <p:sp>
        <p:nvSpPr>
          <p:cNvPr id="21" name="Content Placeholder 20">
            <a:extLst>
              <a:ext uri="{FF2B5EF4-FFF2-40B4-BE49-F238E27FC236}">
                <a16:creationId xmlns:a16="http://schemas.microsoft.com/office/drawing/2014/main" id="{39DC44E1-E409-5046-8465-049A0E9542AA}"/>
              </a:ext>
            </a:extLst>
          </p:cNvPr>
          <p:cNvSpPr>
            <a:spLocks noGrp="1"/>
          </p:cNvSpPr>
          <p:nvPr>
            <p:ph idx="1"/>
          </p:nvPr>
        </p:nvSpPr>
        <p:spPr>
          <a:xfrm>
            <a:off x="4936235" y="2847276"/>
            <a:ext cx="6685493" cy="3093450"/>
          </a:xfrm>
        </p:spPr>
        <p:txBody>
          <a:bodyPr rtlCol="0"/>
          <a:lstStyle/>
          <a:p>
            <a:pPr rtl="0"/>
            <a:r>
              <a:rPr lang="pt-BR" sz="2000"/>
              <a:t>Cada partição tem seu próprio conjunto de racks (rede e fonte de energia)</a:t>
            </a:r>
          </a:p>
          <a:p>
            <a:pPr lvl="2" rtl="0"/>
            <a:endParaRPr lang="en-US" sz="1200" dirty="0"/>
          </a:p>
          <a:p>
            <a:pPr rtl="0"/>
            <a:r>
              <a:rPr lang="pt-BR" sz="2000"/>
              <a:t>Cada rack tem sua própria rede e fonte de energia	</a:t>
            </a:r>
          </a:p>
          <a:p>
            <a:pPr lvl="2" rtl="0"/>
            <a:endParaRPr lang="en-US" sz="1200" dirty="0"/>
          </a:p>
          <a:p>
            <a:pPr rtl="0"/>
            <a:r>
              <a:rPr lang="pt-BR" sz="2000"/>
              <a:t>As partições podem estar em várias zonas de disponibilidade</a:t>
            </a:r>
          </a:p>
          <a:p>
            <a:pPr lvl="2" rtl="0"/>
            <a:endParaRPr lang="en-US" sz="1200" dirty="0"/>
          </a:p>
          <a:p>
            <a:pPr rtl="0"/>
            <a:r>
              <a:rPr lang="pt-BR" sz="2000"/>
              <a:t>Elas são recomendados para cargas de trabalho grandes, distribuídas e replicadas</a:t>
            </a:r>
          </a:p>
        </p:txBody>
      </p:sp>
    </p:spTree>
    <p:custDataLst>
      <p:tags r:id="rId1"/>
    </p:custDataLst>
    <p:extLst>
      <p:ext uri="{BB962C8B-B14F-4D97-AF65-F5344CB8AC3E}">
        <p14:creationId xmlns:p14="http://schemas.microsoft.com/office/powerpoint/2010/main" val="2895061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Placement group de distribuição</a:t>
            </a:r>
          </a:p>
        </p:txBody>
      </p:sp>
      <p:sp>
        <p:nvSpPr>
          <p:cNvPr id="3" name="TextBox 2">
            <a:extLst>
              <a:ext uri="{FF2B5EF4-FFF2-40B4-BE49-F238E27FC236}">
                <a16:creationId xmlns:a16="http://schemas.microsoft.com/office/drawing/2014/main" id="{3DFB17BA-CF95-B64C-949B-C94C411C390F}"/>
              </a:ext>
            </a:extLst>
          </p:cNvPr>
          <p:cNvSpPr txBox="1"/>
          <p:nvPr/>
        </p:nvSpPr>
        <p:spPr>
          <a:xfrm>
            <a:off x="1073561" y="1656536"/>
            <a:ext cx="9486285" cy="830997"/>
          </a:xfrm>
          <a:prstGeom prst="rect">
            <a:avLst/>
          </a:prstGeom>
          <a:noFill/>
        </p:spPr>
        <p:txBody>
          <a:bodyPr wrap="square" rtlCol="0">
            <a:spAutoFit/>
          </a:bodyPr>
          <a:lstStyle/>
          <a:p>
            <a:pPr algn="ctr" rtl="0"/>
            <a:r>
              <a:rPr lang="pt-BR" sz="2400">
                <a:ea typeface="Amazon Ember" panose="020B0603020204020204" pitchFamily="34" charset="0"/>
                <a:cs typeface="Amazon Ember" panose="020B0603020204020204" pitchFamily="34" charset="0"/>
              </a:rPr>
              <a:t>Os placement groups de distribuição colocam</a:t>
            </a:r>
            <a:r>
              <a:rPr lang="pt-BR" sz="2400"/>
              <a:t> as instâncias em </a:t>
            </a:r>
            <a:r>
              <a:rPr lang="pt-BR" sz="2400">
                <a:ea typeface="Amazon Ember" panose="020B0603020204020204" pitchFamily="34" charset="0"/>
                <a:cs typeface="Amazon Ember" panose="020B0603020204020204" pitchFamily="34" charset="0"/>
              </a:rPr>
              <a:t>racks físicos distintos </a:t>
            </a:r>
            <a:r>
              <a:rPr lang="pt-BR" sz="2400"/>
              <a:t>para reduzir as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falhas de hardware correlacionadas</a:t>
            </a:r>
            <a:r>
              <a:rPr lang="pt-BR" sz="2400">
                <a:ea typeface="Amazon Ember" panose="020B0603020204020204" pitchFamily="34" charset="0"/>
                <a:cs typeface="Amazon Ember" panose="020B0603020204020204" pitchFamily="34" charset="0"/>
              </a:rPr>
              <a:t>.</a:t>
            </a:r>
          </a:p>
        </p:txBody>
      </p:sp>
      <p:grpSp>
        <p:nvGrpSpPr>
          <p:cNvPr id="4" name="Group 3" descr="Two instances shown in Availability Zone 1, with instance 1 in rack 1 and instance 2 in rack 2. A third instance, instance 3, runs in rack 3 in Availability Zone 2.">
            <a:extLst>
              <a:ext uri="{FF2B5EF4-FFF2-40B4-BE49-F238E27FC236}">
                <a16:creationId xmlns:a16="http://schemas.microsoft.com/office/drawing/2014/main" id="{3A19D8BF-DDF4-7143-A2F2-DF13D6E036E7}"/>
              </a:ext>
            </a:extLst>
          </p:cNvPr>
          <p:cNvGrpSpPr/>
          <p:nvPr/>
        </p:nvGrpSpPr>
        <p:grpSpPr>
          <a:xfrm>
            <a:off x="493670" y="3093108"/>
            <a:ext cx="4427327" cy="2213410"/>
            <a:chOff x="493670" y="3093108"/>
            <a:chExt cx="4427327" cy="2213410"/>
          </a:xfrm>
        </p:grpSpPr>
        <p:sp>
          <p:nvSpPr>
            <p:cNvPr id="9" name="Rectangle 8">
              <a:extLst>
                <a:ext uri="{FF2B5EF4-FFF2-40B4-BE49-F238E27FC236}">
                  <a16:creationId xmlns:a16="http://schemas.microsoft.com/office/drawing/2014/main" id="{EA845ED6-5532-514B-BE1F-2AF9276E9018}"/>
                </a:ext>
              </a:extLst>
            </p:cNvPr>
            <p:cNvSpPr/>
            <p:nvPr/>
          </p:nvSpPr>
          <p:spPr>
            <a:xfrm>
              <a:off x="493670" y="3093108"/>
              <a:ext cx="2585720" cy="221341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Disponibilidade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1</a:t>
              </a:r>
            </a:p>
          </p:txBody>
        </p:sp>
        <p:grpSp>
          <p:nvGrpSpPr>
            <p:cNvPr id="10" name="Group 9">
              <a:extLst>
                <a:ext uri="{FF2B5EF4-FFF2-40B4-BE49-F238E27FC236}">
                  <a16:creationId xmlns:a16="http://schemas.microsoft.com/office/drawing/2014/main" id="{DC2180C1-2298-9F46-A26B-02E6C89812E0}"/>
                </a:ext>
              </a:extLst>
            </p:cNvPr>
            <p:cNvGrpSpPr/>
            <p:nvPr/>
          </p:nvGrpSpPr>
          <p:grpSpPr>
            <a:xfrm>
              <a:off x="631109" y="3737555"/>
              <a:ext cx="1132840" cy="1451078"/>
              <a:chOff x="6812559" y="2023643"/>
              <a:chExt cx="1132840" cy="1451078"/>
            </a:xfrm>
          </p:grpSpPr>
          <p:sp>
            <p:nvSpPr>
              <p:cNvPr id="19" name="Rectangle 18">
                <a:extLst>
                  <a:ext uri="{FF2B5EF4-FFF2-40B4-BE49-F238E27FC236}">
                    <a16:creationId xmlns:a16="http://schemas.microsoft.com/office/drawing/2014/main" id="{80F7940C-5211-6D40-88A2-86DF561EFF31}"/>
                  </a:ext>
                </a:extLst>
              </p:cNvPr>
              <p:cNvSpPr/>
              <p:nvPr/>
            </p:nvSpPr>
            <p:spPr>
              <a:xfrm>
                <a:off x="6812559" y="2023643"/>
                <a:ext cx="1117600" cy="1451078"/>
              </a:xfrm>
              <a:prstGeom prst="rect">
                <a:avLst/>
              </a:prstGeom>
              <a:solidFill>
                <a:schemeClr val="tx2">
                  <a:alpha val="9804"/>
                </a:scheme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232F3D"/>
                    </a:solidFill>
                    <a:effectLst/>
                    <a:uLnTx/>
                    <a:uFillTx/>
                    <a:ea typeface="+mn-ea"/>
                    <a:cs typeface="+mn-cs"/>
                  </a:rPr>
                  <a:t>Rack 1</a:t>
                </a:r>
              </a:p>
            </p:txBody>
          </p:sp>
          <p:sp>
            <p:nvSpPr>
              <p:cNvPr id="20" name="TextBox 19">
                <a:extLst>
                  <a:ext uri="{FF2B5EF4-FFF2-40B4-BE49-F238E27FC236}">
                    <a16:creationId xmlns:a16="http://schemas.microsoft.com/office/drawing/2014/main" id="{228C19C2-F3DD-4E43-8B22-53D251B5E29C}"/>
                  </a:ext>
                </a:extLst>
              </p:cNvPr>
              <p:cNvSpPr txBox="1"/>
              <p:nvPr/>
            </p:nvSpPr>
            <p:spPr>
              <a:xfrm>
                <a:off x="6827799" y="2975422"/>
                <a:ext cx="1117600" cy="307777"/>
              </a:xfrm>
              <a:prstGeom prst="rect">
                <a:avLst/>
              </a:prstGeom>
              <a:noFill/>
            </p:spPr>
            <p:txBody>
              <a:bodyPr wrap="square" rtlCol="0">
                <a:spAutoFit/>
              </a:bodyPr>
              <a:lstStyle/>
              <a:p>
                <a:pPr algn="ctr" rtl="0"/>
                <a:r>
                  <a:rPr lang="pt-BR" sz="1400">
                    <a:solidFill>
                      <a:srgbClr val="232F3D"/>
                    </a:solidFill>
                  </a:rPr>
                  <a:t>Instância 1</a:t>
                </a:r>
              </a:p>
            </p:txBody>
          </p:sp>
          <p:pic>
            <p:nvPicPr>
              <p:cNvPr id="22" name="Graphic 21">
                <a:extLst>
                  <a:ext uri="{FF2B5EF4-FFF2-40B4-BE49-F238E27FC236}">
                    <a16:creationId xmlns:a16="http://schemas.microsoft.com/office/drawing/2014/main" id="{C7BA6FEF-2DA8-9044-91BB-E75C94457F3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136409" y="2464703"/>
                <a:ext cx="469900" cy="469900"/>
              </a:xfrm>
              <a:prstGeom prst="rect">
                <a:avLst/>
              </a:prstGeom>
            </p:spPr>
          </p:pic>
        </p:grpSp>
        <p:grpSp>
          <p:nvGrpSpPr>
            <p:cNvPr id="11" name="Group 10">
              <a:extLst>
                <a:ext uri="{FF2B5EF4-FFF2-40B4-BE49-F238E27FC236}">
                  <a16:creationId xmlns:a16="http://schemas.microsoft.com/office/drawing/2014/main" id="{C1DDE100-750C-2142-B950-64670ED0DDAB}"/>
                </a:ext>
              </a:extLst>
            </p:cNvPr>
            <p:cNvGrpSpPr/>
            <p:nvPr/>
          </p:nvGrpSpPr>
          <p:grpSpPr>
            <a:xfrm>
              <a:off x="1946550" y="3737555"/>
              <a:ext cx="1132840" cy="1451078"/>
              <a:chOff x="6812559" y="2023643"/>
              <a:chExt cx="1132840" cy="1451078"/>
            </a:xfrm>
          </p:grpSpPr>
          <p:sp>
            <p:nvSpPr>
              <p:cNvPr id="16" name="Rectangle 15">
                <a:extLst>
                  <a:ext uri="{FF2B5EF4-FFF2-40B4-BE49-F238E27FC236}">
                    <a16:creationId xmlns:a16="http://schemas.microsoft.com/office/drawing/2014/main" id="{DDF8CC92-650F-2E45-B1A8-67A3EB8E375D}"/>
                  </a:ext>
                </a:extLst>
              </p:cNvPr>
              <p:cNvSpPr/>
              <p:nvPr/>
            </p:nvSpPr>
            <p:spPr>
              <a:xfrm>
                <a:off x="6812559" y="2023643"/>
                <a:ext cx="1117600" cy="1451078"/>
              </a:xfrm>
              <a:prstGeom prst="rect">
                <a:avLst/>
              </a:prstGeom>
              <a:solidFill>
                <a:schemeClr val="tx2">
                  <a:alpha val="9804"/>
                </a:scheme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232F3D"/>
                    </a:solidFill>
                    <a:effectLst/>
                    <a:uLnTx/>
                    <a:uFillTx/>
                    <a:ea typeface="+mn-ea"/>
                    <a:cs typeface="+mn-cs"/>
                  </a:rPr>
                  <a:t>Rack 2</a:t>
                </a:r>
              </a:p>
            </p:txBody>
          </p:sp>
          <p:sp>
            <p:nvSpPr>
              <p:cNvPr id="17" name="TextBox 16">
                <a:extLst>
                  <a:ext uri="{FF2B5EF4-FFF2-40B4-BE49-F238E27FC236}">
                    <a16:creationId xmlns:a16="http://schemas.microsoft.com/office/drawing/2014/main" id="{BFAF1238-3BFB-8E43-8F90-3AFD57BB0B62}"/>
                  </a:ext>
                </a:extLst>
              </p:cNvPr>
              <p:cNvSpPr txBox="1"/>
              <p:nvPr/>
            </p:nvSpPr>
            <p:spPr>
              <a:xfrm>
                <a:off x="6827799" y="2975422"/>
                <a:ext cx="1117600" cy="307777"/>
              </a:xfrm>
              <a:prstGeom prst="rect">
                <a:avLst/>
              </a:prstGeom>
              <a:noFill/>
            </p:spPr>
            <p:txBody>
              <a:bodyPr wrap="square" rtlCol="0">
                <a:spAutoFit/>
              </a:bodyPr>
              <a:lstStyle/>
              <a:p>
                <a:pPr algn="ctr" rtl="0"/>
                <a:r>
                  <a:rPr lang="pt-BR" sz="1400">
                    <a:solidFill>
                      <a:srgbClr val="232F3D"/>
                    </a:solidFill>
                  </a:rPr>
                  <a:t>Instância 2</a:t>
                </a:r>
              </a:p>
            </p:txBody>
          </p:sp>
          <p:pic>
            <p:nvPicPr>
              <p:cNvPr id="18" name="Graphic 17">
                <a:extLst>
                  <a:ext uri="{FF2B5EF4-FFF2-40B4-BE49-F238E27FC236}">
                    <a16:creationId xmlns:a16="http://schemas.microsoft.com/office/drawing/2014/main" id="{4E08CC9A-A0F4-F24C-9D13-1F12F407034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136409" y="2464703"/>
                <a:ext cx="469900" cy="469900"/>
              </a:xfrm>
              <a:prstGeom prst="rect">
                <a:avLst/>
              </a:prstGeom>
            </p:spPr>
          </p:pic>
        </p:grpSp>
        <p:grpSp>
          <p:nvGrpSpPr>
            <p:cNvPr id="12" name="Group 11">
              <a:extLst>
                <a:ext uri="{FF2B5EF4-FFF2-40B4-BE49-F238E27FC236}">
                  <a16:creationId xmlns:a16="http://schemas.microsoft.com/office/drawing/2014/main" id="{B23E3FDF-2BCE-4840-A2A5-EB44C6C5E27C}"/>
                </a:ext>
              </a:extLst>
            </p:cNvPr>
            <p:cNvGrpSpPr/>
            <p:nvPr/>
          </p:nvGrpSpPr>
          <p:grpSpPr>
            <a:xfrm>
              <a:off x="3557166" y="3737555"/>
              <a:ext cx="1126104" cy="1451078"/>
              <a:chOff x="7119000" y="2023643"/>
              <a:chExt cx="1126104" cy="1451078"/>
            </a:xfrm>
          </p:grpSpPr>
          <p:sp>
            <p:nvSpPr>
              <p:cNvPr id="13" name="Rectangle 12">
                <a:extLst>
                  <a:ext uri="{FF2B5EF4-FFF2-40B4-BE49-F238E27FC236}">
                    <a16:creationId xmlns:a16="http://schemas.microsoft.com/office/drawing/2014/main" id="{BF13B544-CC6C-DA44-9255-BEFA2D2FA262}"/>
                  </a:ext>
                </a:extLst>
              </p:cNvPr>
              <p:cNvSpPr/>
              <p:nvPr/>
            </p:nvSpPr>
            <p:spPr>
              <a:xfrm>
                <a:off x="7119000" y="2023643"/>
                <a:ext cx="1117600" cy="1451078"/>
              </a:xfrm>
              <a:prstGeom prst="rect">
                <a:avLst/>
              </a:prstGeom>
              <a:solidFill>
                <a:schemeClr val="tx2">
                  <a:alpha val="9804"/>
                </a:scheme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232F3D"/>
                    </a:solidFill>
                    <a:effectLst/>
                    <a:uLnTx/>
                    <a:uFillTx/>
                    <a:ea typeface="+mn-ea"/>
                    <a:cs typeface="+mn-cs"/>
                  </a:rPr>
                  <a:t>Rack 3</a:t>
                </a:r>
              </a:p>
            </p:txBody>
          </p:sp>
          <p:sp>
            <p:nvSpPr>
              <p:cNvPr id="14" name="TextBox 13">
                <a:extLst>
                  <a:ext uri="{FF2B5EF4-FFF2-40B4-BE49-F238E27FC236}">
                    <a16:creationId xmlns:a16="http://schemas.microsoft.com/office/drawing/2014/main" id="{DBB162AE-CE20-E74B-9737-DB80ED7C2F85}"/>
                  </a:ext>
                </a:extLst>
              </p:cNvPr>
              <p:cNvSpPr txBox="1"/>
              <p:nvPr/>
            </p:nvSpPr>
            <p:spPr>
              <a:xfrm>
                <a:off x="7127504" y="2975422"/>
                <a:ext cx="1117600" cy="307777"/>
              </a:xfrm>
              <a:prstGeom prst="rect">
                <a:avLst/>
              </a:prstGeom>
              <a:noFill/>
            </p:spPr>
            <p:txBody>
              <a:bodyPr wrap="square" rtlCol="0">
                <a:spAutoFit/>
              </a:bodyPr>
              <a:lstStyle/>
              <a:p>
                <a:pPr algn="ctr" rtl="0"/>
                <a:r>
                  <a:rPr lang="pt-BR" sz="1400" dirty="0">
                    <a:solidFill>
                      <a:srgbClr val="232F3D"/>
                    </a:solidFill>
                  </a:rPr>
                  <a:t>Instância 3</a:t>
                </a:r>
              </a:p>
            </p:txBody>
          </p:sp>
          <p:pic>
            <p:nvPicPr>
              <p:cNvPr id="15" name="Graphic 14">
                <a:extLst>
                  <a:ext uri="{FF2B5EF4-FFF2-40B4-BE49-F238E27FC236}">
                    <a16:creationId xmlns:a16="http://schemas.microsoft.com/office/drawing/2014/main" id="{5FBCC9CE-BD54-784C-B5BB-16A82BAD592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46309" y="2464703"/>
                <a:ext cx="469900" cy="469900"/>
              </a:xfrm>
              <a:prstGeom prst="rect">
                <a:avLst/>
              </a:prstGeom>
            </p:spPr>
          </p:pic>
        </p:grpSp>
        <p:sp>
          <p:nvSpPr>
            <p:cNvPr id="23" name="Rectangle 22">
              <a:extLst>
                <a:ext uri="{FF2B5EF4-FFF2-40B4-BE49-F238E27FC236}">
                  <a16:creationId xmlns:a16="http://schemas.microsoft.com/office/drawing/2014/main" id="{C7469D1A-F69F-5F45-8216-8C231E1ABFC6}"/>
                </a:ext>
              </a:extLst>
            </p:cNvPr>
            <p:cNvSpPr/>
            <p:nvPr/>
          </p:nvSpPr>
          <p:spPr>
            <a:xfrm>
              <a:off x="3199396" y="3093108"/>
              <a:ext cx="1721601" cy="221341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ea typeface="+mn-ea"/>
                  <a:cs typeface="+mn-cs"/>
                </a:rPr>
                <a:t>Zona de disponibilidade 2</a:t>
              </a:r>
            </a:p>
          </p:txBody>
        </p:sp>
      </p:grpSp>
      <p:sp>
        <p:nvSpPr>
          <p:cNvPr id="21" name="Content Placeholder 20">
            <a:extLst>
              <a:ext uri="{FF2B5EF4-FFF2-40B4-BE49-F238E27FC236}">
                <a16:creationId xmlns:a16="http://schemas.microsoft.com/office/drawing/2014/main" id="{39DC44E1-E409-5046-8465-049A0E9542AA}"/>
              </a:ext>
            </a:extLst>
          </p:cNvPr>
          <p:cNvSpPr>
            <a:spLocks noGrp="1"/>
          </p:cNvSpPr>
          <p:nvPr>
            <p:ph idx="1"/>
          </p:nvPr>
        </p:nvSpPr>
        <p:spPr>
          <a:xfrm>
            <a:off x="4936237" y="2956163"/>
            <a:ext cx="6262706" cy="2621678"/>
          </a:xfrm>
        </p:spPr>
        <p:txBody>
          <a:bodyPr rtlCol="0"/>
          <a:lstStyle/>
          <a:p>
            <a:pPr rtl="0"/>
            <a:r>
              <a:rPr lang="pt-BR" sz="2000"/>
              <a:t>Cada rack tem sua própria rede e fonte de energia</a:t>
            </a:r>
          </a:p>
          <a:p>
            <a:pPr marL="914400" lvl="2" indent="0" rtl="0">
              <a:buNone/>
            </a:pPr>
            <a:endParaRPr lang="en-US" sz="1200" dirty="0"/>
          </a:p>
          <a:p>
            <a:pPr rtl="0"/>
            <a:r>
              <a:rPr lang="pt-BR" sz="2000"/>
              <a:t>O grupo pode abranger várias zonas de disponibilidade</a:t>
            </a:r>
          </a:p>
          <a:p>
            <a:pPr lvl="2" rtl="0"/>
            <a:endParaRPr lang="en-US" sz="1200" dirty="0"/>
          </a:p>
          <a:p>
            <a:pPr rtl="0"/>
            <a:r>
              <a:rPr lang="pt-BR" sz="2000"/>
              <a:t>Recomendados para aplicações com poucas instâncias críticas que devem ser mantidas separadas umas das outras</a:t>
            </a:r>
          </a:p>
        </p:txBody>
      </p:sp>
    </p:spTree>
    <p:custDataLst>
      <p:tags r:id="rId1"/>
    </p:custDataLst>
    <p:extLst>
      <p:ext uri="{BB962C8B-B14F-4D97-AF65-F5344CB8AC3E}">
        <p14:creationId xmlns:p14="http://schemas.microsoft.com/office/powerpoint/2010/main" val="3826427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062351"/>
            <a:ext cx="4298118" cy="3146578"/>
          </a:xfrm>
        </p:spPr>
        <p:txBody>
          <a:bodyPr rtlCol="0">
            <a:noAutofit/>
          </a:bodyPr>
          <a:lstStyle/>
          <a:p>
            <a:pPr rtl="0"/>
            <a:r>
              <a:rPr lang="pt-BR" sz="3600"/>
              <a:t>Módulo 4: Laboratório de desafio </a:t>
            </a:r>
            <a:r>
              <a:rPr lang="en-US" sz="3600" dirty="0"/>
              <a:t/>
            </a:r>
            <a:br>
              <a:rPr lang="en-US" sz="3600" dirty="0"/>
            </a:br>
            <a:r>
              <a:rPr lang="pt-BR" sz="3600"/>
              <a:t>Criar um site dinâmico para a cafeteria</a:t>
            </a:r>
          </a:p>
        </p:txBody>
      </p:sp>
      <p:pic>
        <p:nvPicPr>
          <p:cNvPr id="6" name="Content Placeholder 3">
            <a:extLst>
              <a:ext uri="{FF2B5EF4-FFF2-40B4-BE49-F238E27FC236}">
                <a16:creationId xmlns:a16="http://schemas.microsoft.com/office/drawing/2014/main" id="{096703C5-34E8-314E-92D5-1AD700C0654D}"/>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715000" y="1662906"/>
            <a:ext cx="5767388" cy="3844925"/>
          </a:xfrm>
          <a:prstGeom prst="rect">
            <a:avLst/>
          </a:prstGeom>
        </p:spPr>
      </p:pic>
    </p:spTree>
    <p:custDataLst>
      <p:tags r:id="rId1"/>
    </p:custDataLst>
    <p:extLst>
      <p:ext uri="{BB962C8B-B14F-4D97-AF65-F5344CB8AC3E}">
        <p14:creationId xmlns:p14="http://schemas.microsoft.com/office/powerpoint/2010/main" val="4156386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a:latin typeface="+mn-lt"/>
                <a:ea typeface="Amazon Ember" panose="020B0603020204020204" pitchFamily="34" charset="0"/>
                <a:cs typeface="Amazon Ember" panose="020B0603020204020204" pitchFamily="34" charset="0"/>
              </a:rPr>
              <a:t>A necessidade do negócio: pedidos online</a:t>
            </a:r>
          </a:p>
        </p:txBody>
      </p:sp>
      <p:sp>
        <p:nvSpPr>
          <p:cNvPr id="4" name="Content Placeholder 3">
            <a:extLst>
              <a:ext uri="{FF2B5EF4-FFF2-40B4-BE49-F238E27FC236}">
                <a16:creationId xmlns:a16="http://schemas.microsoft.com/office/drawing/2014/main" id="{6A8087B1-F9DB-0D45-96B0-E74B7A27430E}"/>
              </a:ext>
            </a:extLst>
          </p:cNvPr>
          <p:cNvSpPr>
            <a:spLocks noGrp="1"/>
          </p:cNvSpPr>
          <p:nvPr>
            <p:ph idx="1"/>
          </p:nvPr>
        </p:nvSpPr>
        <p:spPr>
          <a:xfrm>
            <a:off x="5486400" y="1528175"/>
            <a:ext cx="6184232" cy="4648788"/>
          </a:xfrm>
        </p:spPr>
        <p:txBody>
          <a:bodyPr rtlCol="0"/>
          <a:lstStyle/>
          <a:p>
            <a:pPr rtl="0"/>
            <a:r>
              <a:rPr lang="pt-BR" sz="2400"/>
              <a:t>O cliente gostou do site estático introduzido pela cafeteria, mas agora eles querem fazer pedidos online</a:t>
            </a:r>
          </a:p>
          <a:p>
            <a:pPr rtl="0"/>
            <a:r>
              <a:rPr lang="pt-BR" sz="2400"/>
              <a:t>Também será importante manter um histórico de pedidos</a:t>
            </a:r>
          </a:p>
          <a:p>
            <a:pPr rtl="0"/>
            <a:r>
              <a:rPr lang="pt-BR" sz="2400"/>
              <a:t>O Amazon S3 funcionou bem para hospedar um site estático, mas essa arquitetura simples não atenderá a essa nova necessidade dos negócios</a:t>
            </a:r>
          </a:p>
          <a:p>
            <a:pPr rtl="0"/>
            <a:r>
              <a:rPr lang="pt-BR" sz="2400"/>
              <a:t>A equipe da cafeteria também quer ambientes separados de desenvolvimento e produção</a:t>
            </a:r>
            <a:endParaRPr lang="en-US" sz="2400" dirty="0"/>
          </a:p>
        </p:txBody>
      </p:sp>
      <p:pic>
        <p:nvPicPr>
          <p:cNvPr id="2" name="Picture 1" descr="Picture of Sofia and Nikhil in cafe aprons."/>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599" y="2390023"/>
            <a:ext cx="4387637" cy="2925091"/>
          </a:xfrm>
          <a:prstGeom prst="rect">
            <a:avLst/>
          </a:prstGeom>
        </p:spPr>
      </p:pic>
    </p:spTree>
    <p:custDataLst>
      <p:tags r:id="rId1"/>
    </p:custDataLst>
    <p:extLst>
      <p:ext uri="{BB962C8B-B14F-4D97-AF65-F5344CB8AC3E}">
        <p14:creationId xmlns:p14="http://schemas.microsoft.com/office/powerpoint/2010/main" val="20329035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de desafio: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457200" indent="-457200" rtl="0">
              <a:buFont typeface="+mj-lt"/>
              <a:buAutoNum type="arabicPeriod"/>
            </a:pPr>
            <a:r>
              <a:rPr lang="pt-BR">
                <a:latin typeface="+mn-lt"/>
              </a:rPr>
              <a:t>Analisar a instância do EC2 existente</a:t>
            </a:r>
          </a:p>
          <a:p>
            <a:pPr marL="457200" indent="-457200" rtl="0">
              <a:buFont typeface="+mj-lt"/>
              <a:buAutoNum type="arabicPeriod"/>
            </a:pPr>
            <a:r>
              <a:rPr lang="pt-BR">
                <a:latin typeface="+mn-lt"/>
              </a:rPr>
              <a:t>Conectar ao IDE na instância do EC2</a:t>
            </a:r>
          </a:p>
          <a:p>
            <a:pPr marL="457200" indent="-457200" rtl="0">
              <a:buFont typeface="+mj-lt"/>
              <a:buAutoNum type="arabicPeriod"/>
            </a:pPr>
            <a:r>
              <a:rPr lang="pt-BR">
                <a:latin typeface="+mn-lt"/>
              </a:rPr>
              <a:t>Analisar o ambiente de pilha LAMP e confirmar que o servidor Web está acessível</a:t>
            </a:r>
          </a:p>
          <a:p>
            <a:pPr marL="457200" indent="-457200" rtl="0">
              <a:buFont typeface="+mj-lt"/>
              <a:buAutoNum type="arabicPeriod"/>
            </a:pPr>
            <a:r>
              <a:rPr lang="pt-BR">
                <a:latin typeface="+mn-lt"/>
              </a:rPr>
              <a:t>Instalar a aplicação da cafeteria</a:t>
            </a:r>
          </a:p>
          <a:p>
            <a:pPr marL="457200" indent="-457200" rtl="0">
              <a:buFont typeface="+mj-lt"/>
              <a:buAutoNum type="arabicPeriod"/>
            </a:pPr>
            <a:r>
              <a:rPr lang="pt-BR">
                <a:latin typeface="+mn-lt"/>
              </a:rPr>
              <a:t>Testar a aplicação Web</a:t>
            </a:r>
          </a:p>
          <a:p>
            <a:pPr marL="457200" indent="-457200" rtl="0">
              <a:buFont typeface="+mj-lt"/>
              <a:buAutoNum type="arabicPeriod"/>
            </a:pPr>
            <a:r>
              <a:rPr lang="pt-BR">
                <a:latin typeface="+mn-lt"/>
              </a:rPr>
              <a:t>Criar uma AMI e executar outra instância do EC2</a:t>
            </a:r>
          </a:p>
          <a:p>
            <a:pPr marL="457200" indent="-457200" rtl="0">
              <a:buFont typeface="+mj-lt"/>
              <a:buAutoNum type="arabicPeriod"/>
            </a:pPr>
            <a:r>
              <a:rPr lang="pt-BR">
                <a:latin typeface="+mn-lt"/>
              </a:rPr>
              <a:t>Verificar a nova instância da cafeteria </a:t>
            </a:r>
          </a:p>
          <a:p>
            <a:pPr marL="457200" indent="-457200" rtl="0">
              <a:buFont typeface="+mj-lt"/>
              <a:buAutoNum type="arabicPeriod"/>
            </a:pPr>
            <a:endParaRPr lang="en-US" sz="2400" dirty="0">
              <a:latin typeface="+mn-lt"/>
            </a:endParaRPr>
          </a:p>
        </p:txBody>
      </p:sp>
    </p:spTree>
    <p:custDataLst>
      <p:tags r:id="rId1"/>
    </p:custDataLst>
    <p:extLst>
      <p:ext uri="{BB962C8B-B14F-4D97-AF65-F5344CB8AC3E}">
        <p14:creationId xmlns:p14="http://schemas.microsoft.com/office/powerpoint/2010/main" val="2473493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1AF5-9B0C-DD49-BC14-5DFB1B3BD7A1}"/>
              </a:ext>
            </a:extLst>
          </p:cNvPr>
          <p:cNvSpPr>
            <a:spLocks noGrp="1"/>
          </p:cNvSpPr>
          <p:nvPr>
            <p:ph type="title"/>
          </p:nvPr>
        </p:nvSpPr>
        <p:spPr>
          <a:xfrm>
            <a:off x="419099" y="365125"/>
            <a:ext cx="9348355" cy="474119"/>
          </a:xfrm>
        </p:spPr>
        <p:txBody>
          <a:bodyPr rtlCol="0"/>
          <a:lstStyle/>
          <a:p>
            <a:pPr rtl="0"/>
            <a:r>
              <a:rPr lang="pt-BR" sz="3600"/>
              <a:t>Laboratório de desafio: Produto final</a:t>
            </a:r>
          </a:p>
        </p:txBody>
      </p:sp>
      <p:sp>
        <p:nvSpPr>
          <p:cNvPr id="50" name="Rectangle 49">
            <a:extLst>
              <a:ext uri="{FF2B5EF4-FFF2-40B4-BE49-F238E27FC236}">
                <a16:creationId xmlns:a16="http://schemas.microsoft.com/office/drawing/2014/main" id="{46EC946B-D773-7E49-BB6F-69A07BF4D7EB}"/>
              </a:ext>
            </a:extLst>
          </p:cNvPr>
          <p:cNvSpPr/>
          <p:nvPr/>
        </p:nvSpPr>
        <p:spPr>
          <a:xfrm>
            <a:off x="1914478" y="2249679"/>
            <a:ext cx="4181522" cy="3920981"/>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u="none" strike="noStrike" kern="0" cap="none" spc="0" normalizeH="0" noProof="0">
                <a:ln>
                  <a:noFill/>
                </a:ln>
                <a:solidFill>
                  <a:srgbClr val="1D8900"/>
                </a:solidFill>
                <a:effectLst/>
                <a:uLnTx/>
                <a:uFillTx/>
                <a:ea typeface="Amazon Ember" panose="020B0603020204020204" pitchFamily="34" charset="0"/>
                <a:cs typeface="Amazon Ember" panose="020B0603020204020204" pitchFamily="34" charset="0"/>
              </a:rPr>
              <a:t>Sub-rede pública</a:t>
            </a:r>
          </a:p>
        </p:txBody>
      </p:sp>
      <p:sp>
        <p:nvSpPr>
          <p:cNvPr id="37" name="Rectangle 36">
            <a:extLst>
              <a:ext uri="{FF2B5EF4-FFF2-40B4-BE49-F238E27FC236}">
                <a16:creationId xmlns:a16="http://schemas.microsoft.com/office/drawing/2014/main" id="{09CF57F0-FFC1-44DD-ACB3-E8DA92737180}"/>
              </a:ext>
            </a:extLst>
          </p:cNvPr>
          <p:cNvSpPr/>
          <p:nvPr/>
        </p:nvSpPr>
        <p:spPr>
          <a:xfrm>
            <a:off x="2568389" y="3697386"/>
            <a:ext cx="2101069" cy="18804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pt-BR" sz="1200">
                <a:solidFill>
                  <a:schemeClr val="tx1"/>
                </a:solidFill>
              </a:rPr>
              <a:t>Servidor HTTP Apache</a:t>
            </a:r>
          </a:p>
        </p:txBody>
      </p:sp>
      <p:sp>
        <p:nvSpPr>
          <p:cNvPr id="38" name="Rectangle 37">
            <a:extLst>
              <a:ext uri="{FF2B5EF4-FFF2-40B4-BE49-F238E27FC236}">
                <a16:creationId xmlns:a16="http://schemas.microsoft.com/office/drawing/2014/main" id="{70EB1B51-4F9A-4076-9D6A-05339C6AC8A9}"/>
              </a:ext>
            </a:extLst>
          </p:cNvPr>
          <p:cNvSpPr/>
          <p:nvPr/>
        </p:nvSpPr>
        <p:spPr>
          <a:xfrm>
            <a:off x="2818091" y="4850280"/>
            <a:ext cx="1250067" cy="32479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pt-BR" sz="1200">
                <a:solidFill>
                  <a:schemeClr val="tx1"/>
                </a:solidFill>
                <a:cs typeface="Arial" panose="020B0604020202020204" pitchFamily="34" charset="0"/>
              </a:rPr>
              <a:t>PHP</a:t>
            </a:r>
            <a:endParaRPr lang="en-US" sz="1200" dirty="0">
              <a:solidFill>
                <a:schemeClr val="tx1"/>
              </a:solidFill>
              <a:cs typeface="Arial" panose="020B0604020202020204" pitchFamily="34" charset="0"/>
            </a:endParaRPr>
          </a:p>
        </p:txBody>
      </p:sp>
      <p:sp>
        <p:nvSpPr>
          <p:cNvPr id="39" name="TextBox 52">
            <a:extLst>
              <a:ext uri="{FF2B5EF4-FFF2-40B4-BE49-F238E27FC236}">
                <a16:creationId xmlns:a16="http://schemas.microsoft.com/office/drawing/2014/main" id="{9EE8BCC4-E2AE-45BD-A45D-B43AD5EF798C}"/>
              </a:ext>
            </a:extLst>
          </p:cNvPr>
          <p:cNvSpPr txBox="1"/>
          <p:nvPr/>
        </p:nvSpPr>
        <p:spPr>
          <a:xfrm>
            <a:off x="4608813" y="5221543"/>
            <a:ext cx="1330347" cy="461665"/>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pt-BR" sz="1200" dirty="0" err="1" smtClean="0">
                <a:solidFill>
                  <a:srgbClr val="232F3E"/>
                </a:solidFill>
              </a:rPr>
              <a:t>cafe_db</a:t>
            </a:r>
            <a:endParaRPr lang="en-US" sz="1200" dirty="0" smtClean="0">
              <a:solidFill>
                <a:srgbClr val="232F3E"/>
              </a:solidFill>
            </a:endParaRPr>
          </a:p>
          <a:p>
            <a:pPr algn="ctr" rtl="0"/>
            <a:r>
              <a:rPr lang="pt-BR" sz="1200" dirty="0" smtClean="0">
                <a:solidFill>
                  <a:srgbClr val="232F3E"/>
                </a:solidFill>
              </a:rPr>
              <a:t>banco de dados</a:t>
            </a:r>
            <a:endParaRPr lang="pt-BR" sz="1200" dirty="0">
              <a:solidFill>
                <a:srgbClr val="232F3E"/>
              </a:solidFill>
            </a:endParaRPr>
          </a:p>
        </p:txBody>
      </p:sp>
      <p:sp>
        <p:nvSpPr>
          <p:cNvPr id="41" name="Rectangle 40">
            <a:extLst>
              <a:ext uri="{FF2B5EF4-FFF2-40B4-BE49-F238E27FC236}">
                <a16:creationId xmlns:a16="http://schemas.microsoft.com/office/drawing/2014/main" id="{9DFBE201-F682-0548-BA6B-42662072B066}"/>
              </a:ext>
            </a:extLst>
          </p:cNvPr>
          <p:cNvSpPr/>
          <p:nvPr/>
        </p:nvSpPr>
        <p:spPr>
          <a:xfrm>
            <a:off x="698741" y="1242941"/>
            <a:ext cx="11074159" cy="51144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 rIns="91440" bIns="45720" numCol="1" spcCol="0" rtlCol="0" fromWordArt="0" anchor="t" anchorCtr="0" forceAA="0" compatLnSpc="1">
            <a:prstTxWarp prst="textNoShape">
              <a:avLst/>
            </a:prstTxWarp>
            <a:noAutofit/>
          </a:bodyPr>
          <a:lstStyle/>
          <a:p>
            <a:pPr algn="l" rtl="0"/>
            <a:r>
              <a:rPr lang="pt-BR" sz="1200" dirty="0">
                <a:solidFill>
                  <a:sysClr val="windowText" lastClr="000000"/>
                </a:solidFill>
              </a:rPr>
              <a:t>Nuvem AWS</a:t>
            </a:r>
          </a:p>
        </p:txBody>
      </p:sp>
      <p:pic>
        <p:nvPicPr>
          <p:cNvPr id="42" name="Graphic 4">
            <a:extLst>
              <a:ext uri="{FF2B5EF4-FFF2-40B4-BE49-F238E27FC236}">
                <a16:creationId xmlns:a16="http://schemas.microsoft.com/office/drawing/2014/main" id="{DC204D33-A451-EF42-B17B-CE77B63E47E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98741" y="1242941"/>
            <a:ext cx="320535" cy="307362"/>
          </a:xfrm>
          <a:prstGeom prst="rect">
            <a:avLst/>
          </a:prstGeom>
        </p:spPr>
      </p:pic>
      <p:sp>
        <p:nvSpPr>
          <p:cNvPr id="43" name="Rectangle 42">
            <a:extLst>
              <a:ext uri="{FF2B5EF4-FFF2-40B4-BE49-F238E27FC236}">
                <a16:creationId xmlns:a16="http://schemas.microsoft.com/office/drawing/2014/main" id="{407F3126-E68E-E849-9685-96BEA82D6413}"/>
              </a:ext>
            </a:extLst>
          </p:cNvPr>
          <p:cNvSpPr/>
          <p:nvPr/>
        </p:nvSpPr>
        <p:spPr>
          <a:xfrm>
            <a:off x="1522471" y="1874850"/>
            <a:ext cx="4749120" cy="435695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65760" tIns="18288"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i="0" u="none" strike="noStrike" kern="0" cap="none" spc="0" normalizeH="0" noProof="0">
                <a:ln w="0"/>
                <a:solidFill>
                  <a:srgbClr val="1D8900"/>
                </a:solidFill>
                <a:effectLst/>
                <a:uLnTx/>
                <a:uFillTx/>
                <a:ea typeface="+mn-ea"/>
                <a:cs typeface="+mn-cs"/>
              </a:rPr>
              <a:t>VPC</a:t>
            </a:r>
          </a:p>
        </p:txBody>
      </p:sp>
      <p:pic>
        <p:nvPicPr>
          <p:cNvPr id="44" name="Graphic 36">
            <a:extLst>
              <a:ext uri="{FF2B5EF4-FFF2-40B4-BE49-F238E27FC236}">
                <a16:creationId xmlns:a16="http://schemas.microsoft.com/office/drawing/2014/main" id="{D1E139A0-6B92-0642-9159-E1076FD738F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522470" y="1892622"/>
            <a:ext cx="320535" cy="307362"/>
          </a:xfrm>
          <a:prstGeom prst="rect">
            <a:avLst/>
          </a:prstGeom>
        </p:spPr>
      </p:pic>
      <p:sp>
        <p:nvSpPr>
          <p:cNvPr id="40" name="Rectangle 39">
            <a:extLst>
              <a:ext uri="{FF2B5EF4-FFF2-40B4-BE49-F238E27FC236}">
                <a16:creationId xmlns:a16="http://schemas.microsoft.com/office/drawing/2014/main" id="{03B40DB9-E699-40D9-8DCD-E7420CEE98DF}"/>
              </a:ext>
            </a:extLst>
          </p:cNvPr>
          <p:cNvSpPr/>
          <p:nvPr/>
        </p:nvSpPr>
        <p:spPr>
          <a:xfrm>
            <a:off x="2818091" y="4066123"/>
            <a:ext cx="1249476" cy="77573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pt-BR" sz="1200">
                <a:solidFill>
                  <a:schemeClr val="tx1"/>
                </a:solidFill>
                <a:cs typeface="Arial" panose="020B0604020202020204" pitchFamily="34" charset="0"/>
              </a:rPr>
              <a:t>Aplicação Web da cafeteria</a:t>
            </a:r>
          </a:p>
        </p:txBody>
      </p:sp>
      <p:pic>
        <p:nvPicPr>
          <p:cNvPr id="2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5874" y="4239986"/>
            <a:ext cx="456146" cy="437400"/>
          </a:xfrm>
          <a:prstGeom prst="rect">
            <a:avLst/>
          </a:prstGeom>
        </p:spPr>
      </p:pic>
      <p:sp>
        <p:nvSpPr>
          <p:cNvPr id="29" name="TextBox 28">
            <a:extLst>
              <a:ext uri="{FF2B5EF4-FFF2-40B4-BE49-F238E27FC236}">
                <a16:creationId xmlns:a16="http://schemas.microsoft.com/office/drawing/2014/main" id="{19A327EE-B1A5-7643-A4D5-DCC8A43B5181}"/>
              </a:ext>
            </a:extLst>
          </p:cNvPr>
          <p:cNvSpPr txBox="1"/>
          <p:nvPr/>
        </p:nvSpPr>
        <p:spPr>
          <a:xfrm>
            <a:off x="-52410" y="4696551"/>
            <a:ext cx="751151" cy="461665"/>
          </a:xfrm>
          <a:prstGeom prst="rect">
            <a:avLst/>
          </a:prstGeom>
          <a:noFill/>
        </p:spPr>
        <p:txBody>
          <a:bodyPr wrap="square" rtlCol="0">
            <a:spAutoFit/>
          </a:bodyPr>
          <a:lstStyle/>
          <a:p>
            <a:pPr algn="ctr" rtl="0"/>
            <a:r>
              <a:rPr lang="pt-BR" sz="1200">
                <a:solidFill>
                  <a:srgbClr val="232F3E"/>
                </a:solidFill>
              </a:rPr>
              <a:t>Cliente Web</a:t>
            </a:r>
          </a:p>
        </p:txBody>
      </p:sp>
      <p:cxnSp>
        <p:nvCxnSpPr>
          <p:cNvPr id="31" name="Straight Arrow Connector 30">
            <a:extLst>
              <a:ext uri="{FF2B5EF4-FFF2-40B4-BE49-F238E27FC236}">
                <a16:creationId xmlns:a16="http://schemas.microsoft.com/office/drawing/2014/main" id="{21BBC288-5AFD-AB40-A3F3-F427E49EB12C}"/>
              </a:ext>
            </a:extLst>
          </p:cNvPr>
          <p:cNvCxnSpPr>
            <a:cxnSpLocks/>
            <a:stCxn id="28" idx="3"/>
            <a:endCxn id="40" idx="1"/>
          </p:cNvCxnSpPr>
          <p:nvPr/>
        </p:nvCxnSpPr>
        <p:spPr>
          <a:xfrm flipV="1">
            <a:off x="552020" y="4453990"/>
            <a:ext cx="2266071" cy="4696"/>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32" name="Straight Arrow Connector 31">
            <a:extLst>
              <a:ext uri="{FF2B5EF4-FFF2-40B4-BE49-F238E27FC236}">
                <a16:creationId xmlns:a16="http://schemas.microsoft.com/office/drawing/2014/main" id="{21BBC288-5AFD-AB40-A3F3-F427E49EB12C}"/>
              </a:ext>
            </a:extLst>
          </p:cNvPr>
          <p:cNvCxnSpPr>
            <a:cxnSpLocks/>
            <a:stCxn id="38" idx="3"/>
            <a:endCxn id="59" idx="1"/>
          </p:cNvCxnSpPr>
          <p:nvPr/>
        </p:nvCxnSpPr>
        <p:spPr>
          <a:xfrm>
            <a:off x="4068158" y="5012679"/>
            <a:ext cx="851002" cy="1508"/>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51" name="Graphic 50">
            <a:extLst>
              <a:ext uri="{FF2B5EF4-FFF2-40B4-BE49-F238E27FC236}">
                <a16:creationId xmlns:a16="http://schemas.microsoft.com/office/drawing/2014/main" id="{19A14D1D-5B8A-BD48-BC9A-3DE561071CC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914478" y="2236609"/>
            <a:ext cx="274320" cy="274320"/>
          </a:xfrm>
          <a:prstGeom prst="rect">
            <a:avLst/>
          </a:prstGeom>
        </p:spPr>
      </p:pic>
      <p:sp>
        <p:nvSpPr>
          <p:cNvPr id="53" name="Rectangle 52">
            <a:extLst>
              <a:ext uri="{FF2B5EF4-FFF2-40B4-BE49-F238E27FC236}">
                <a16:creationId xmlns:a16="http://schemas.microsoft.com/office/drawing/2014/main" id="{DB7F9076-2F4E-1446-8F29-C0CC49353A4C}"/>
              </a:ext>
            </a:extLst>
          </p:cNvPr>
          <p:cNvSpPr/>
          <p:nvPr/>
        </p:nvSpPr>
        <p:spPr>
          <a:xfrm>
            <a:off x="2098248" y="2637750"/>
            <a:ext cx="3885107" cy="338051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rtl="0"/>
            <a:r>
              <a:rPr lang="pt-BR" sz="1200" kern="0">
                <a:solidFill>
                  <a:srgbClr val="DF3312"/>
                </a:solidFill>
                <a:ea typeface="Amazon Ember" panose="020B0603020204020204" pitchFamily="34" charset="0"/>
                <a:cs typeface="Amazon Ember" panose="020B0603020204020204" pitchFamily="34" charset="0"/>
              </a:rPr>
              <a:t>Grupo de </a:t>
            </a:r>
            <a:r>
              <a:rPr lang="pt-BR" sz="1200" u="none" strike="noStrike" kern="0" cap="none" spc="0" normalizeH="0" noProof="0">
                <a:ln>
                  <a:noFill/>
                </a:ln>
                <a:solidFill>
                  <a:srgbClr val="DF3312"/>
                </a:solidFill>
                <a:effectLst/>
                <a:uLnTx/>
                <a:uFillTx/>
                <a:ea typeface="Amazon Ember" panose="020B0603020204020204" pitchFamily="34" charset="0"/>
                <a:cs typeface="Amazon Ember" panose="020B0603020204020204" pitchFamily="34" charset="0"/>
              </a:rPr>
              <a:t>segurança</a:t>
            </a:r>
          </a:p>
        </p:txBody>
      </p:sp>
      <p:pic>
        <p:nvPicPr>
          <p:cNvPr id="56" name="Graphic 55">
            <a:extLst>
              <a:ext uri="{FF2B5EF4-FFF2-40B4-BE49-F238E27FC236}">
                <a16:creationId xmlns:a16="http://schemas.microsoft.com/office/drawing/2014/main" id="{D3CE4D64-4276-4A43-892D-875BE6824D42}"/>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353189" y="3164863"/>
            <a:ext cx="330200" cy="330200"/>
          </a:xfrm>
          <a:prstGeom prst="rect">
            <a:avLst/>
          </a:prstGeom>
        </p:spPr>
      </p:pic>
      <p:sp>
        <p:nvSpPr>
          <p:cNvPr id="57" name="Rectangle 56">
            <a:extLst>
              <a:ext uri="{FF2B5EF4-FFF2-40B4-BE49-F238E27FC236}">
                <a16:creationId xmlns:a16="http://schemas.microsoft.com/office/drawing/2014/main" id="{3757D9D2-12A8-3A45-894E-AC4840484015}"/>
              </a:ext>
            </a:extLst>
          </p:cNvPr>
          <p:cNvSpPr/>
          <p:nvPr/>
        </p:nvSpPr>
        <p:spPr>
          <a:xfrm>
            <a:off x="2353189" y="3164863"/>
            <a:ext cx="3500958" cy="2646194"/>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200" kern="0">
                <a:ln w="0"/>
                <a:solidFill>
                  <a:srgbClr val="D86613"/>
                </a:solidFill>
                <a:ea typeface="Amazon Ember" panose="020B0603020204020204" pitchFamily="34" charset="0"/>
                <a:cs typeface="Amazon Ember" panose="020B0603020204020204" pitchFamily="34" charset="0"/>
              </a:rPr>
              <a:t>Instância</a:t>
            </a:r>
            <a:r>
              <a:rPr lang="pt-BR" sz="1200" u="none" strike="noStrike" kern="0" cap="none" spc="0" normalizeH="0" noProof="0">
                <a:ln w="0"/>
                <a:solidFill>
                  <a:srgbClr val="D86613"/>
                </a:solidFill>
                <a:effectLst/>
                <a:uLnTx/>
                <a:uFillTx/>
                <a:ea typeface="Amazon Ember" panose="020B0603020204020204" pitchFamily="34" charset="0"/>
                <a:cs typeface="Amazon Ember" panose="020B0603020204020204" pitchFamily="34" charset="0"/>
              </a:rPr>
              <a:t> do EC2</a:t>
            </a:r>
          </a:p>
        </p:txBody>
      </p:sp>
      <p:pic>
        <p:nvPicPr>
          <p:cNvPr id="59" name="Graphic 58">
            <a:extLst>
              <a:ext uri="{FF2B5EF4-FFF2-40B4-BE49-F238E27FC236}">
                <a16:creationId xmlns:a16="http://schemas.microsoft.com/office/drawing/2014/main" id="{97741C9B-8128-884C-9B25-FE5A9F64BB1D}"/>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919160" y="4779237"/>
            <a:ext cx="469900" cy="469900"/>
          </a:xfrm>
          <a:prstGeom prst="rect">
            <a:avLst/>
          </a:prstGeom>
        </p:spPr>
      </p:pic>
      <p:pic>
        <p:nvPicPr>
          <p:cNvPr id="23" name="Graphic 58">
            <a:extLst>
              <a:ext uri="{FF2B5EF4-FFF2-40B4-BE49-F238E27FC236}">
                <a16:creationId xmlns:a16="http://schemas.microsoft.com/office/drawing/2014/main" id="{A6F1DE1A-4F3F-9F46-B6E9-612B02EBEDE0}"/>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098248" y="2635163"/>
            <a:ext cx="286184" cy="286184"/>
          </a:xfrm>
          <a:prstGeom prst="rect">
            <a:avLst/>
          </a:prstGeom>
        </p:spPr>
      </p:pic>
      <p:sp>
        <p:nvSpPr>
          <p:cNvPr id="34" name="Rectangle 33">
            <a:extLst>
              <a:ext uri="{FF2B5EF4-FFF2-40B4-BE49-F238E27FC236}">
                <a16:creationId xmlns:a16="http://schemas.microsoft.com/office/drawing/2014/main" id="{CCDDA9E2-860C-E242-8AF0-9A11B973D660}"/>
              </a:ext>
            </a:extLst>
          </p:cNvPr>
          <p:cNvSpPr/>
          <p:nvPr/>
        </p:nvSpPr>
        <p:spPr>
          <a:xfrm>
            <a:off x="6940080" y="2199984"/>
            <a:ext cx="4267660" cy="3920981"/>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u="none" strike="noStrike" kern="0" cap="none" spc="0" normalizeH="0" noProof="0">
                <a:ln>
                  <a:noFill/>
                </a:ln>
                <a:solidFill>
                  <a:srgbClr val="1D8900"/>
                </a:solidFill>
                <a:effectLst/>
                <a:uLnTx/>
                <a:uFillTx/>
                <a:ea typeface="Amazon Ember" panose="020B0603020204020204" pitchFamily="34" charset="0"/>
                <a:cs typeface="Amazon Ember" panose="020B0603020204020204" pitchFamily="34" charset="0"/>
              </a:rPr>
              <a:t>Sub-rede pública</a:t>
            </a:r>
          </a:p>
        </p:txBody>
      </p:sp>
      <p:sp>
        <p:nvSpPr>
          <p:cNvPr id="35" name="Rectangle 34">
            <a:extLst>
              <a:ext uri="{FF2B5EF4-FFF2-40B4-BE49-F238E27FC236}">
                <a16:creationId xmlns:a16="http://schemas.microsoft.com/office/drawing/2014/main" id="{DC998FEC-4BBB-014A-8D44-8958165E3FC6}"/>
              </a:ext>
            </a:extLst>
          </p:cNvPr>
          <p:cNvSpPr/>
          <p:nvPr/>
        </p:nvSpPr>
        <p:spPr>
          <a:xfrm>
            <a:off x="7593991" y="3647691"/>
            <a:ext cx="2101069" cy="18804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pt-BR" sz="1200">
                <a:solidFill>
                  <a:schemeClr val="tx1"/>
                </a:solidFill>
              </a:rPr>
              <a:t>Servidor HTTP Apache</a:t>
            </a:r>
          </a:p>
        </p:txBody>
      </p:sp>
      <p:sp>
        <p:nvSpPr>
          <p:cNvPr id="36" name="Rectangle 35">
            <a:extLst>
              <a:ext uri="{FF2B5EF4-FFF2-40B4-BE49-F238E27FC236}">
                <a16:creationId xmlns:a16="http://schemas.microsoft.com/office/drawing/2014/main" id="{2819DDFC-A8E9-8146-93FC-2175E699155D}"/>
              </a:ext>
            </a:extLst>
          </p:cNvPr>
          <p:cNvSpPr/>
          <p:nvPr/>
        </p:nvSpPr>
        <p:spPr>
          <a:xfrm>
            <a:off x="7843693" y="4800585"/>
            <a:ext cx="1250067" cy="32479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pt-BR" sz="1200">
                <a:solidFill>
                  <a:schemeClr val="tx1"/>
                </a:solidFill>
                <a:cs typeface="Arial" panose="020B0604020202020204" pitchFamily="34" charset="0"/>
              </a:rPr>
              <a:t>PHP</a:t>
            </a:r>
            <a:endParaRPr lang="en-US" sz="1200" dirty="0">
              <a:solidFill>
                <a:schemeClr val="tx1"/>
              </a:solidFill>
              <a:cs typeface="Arial" panose="020B0604020202020204" pitchFamily="34" charset="0"/>
            </a:endParaRPr>
          </a:p>
        </p:txBody>
      </p:sp>
      <p:sp>
        <p:nvSpPr>
          <p:cNvPr id="45" name="TextBox 52">
            <a:extLst>
              <a:ext uri="{FF2B5EF4-FFF2-40B4-BE49-F238E27FC236}">
                <a16:creationId xmlns:a16="http://schemas.microsoft.com/office/drawing/2014/main" id="{E54C6AC1-5F47-CA4B-86DB-827DCBFF18BE}"/>
              </a:ext>
            </a:extLst>
          </p:cNvPr>
          <p:cNvSpPr txBox="1"/>
          <p:nvPr/>
        </p:nvSpPr>
        <p:spPr>
          <a:xfrm>
            <a:off x="9634416" y="5171848"/>
            <a:ext cx="1313428" cy="461665"/>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pt-BR" sz="1200" dirty="0" err="1">
                <a:solidFill>
                  <a:srgbClr val="232F3E"/>
                </a:solidFill>
              </a:rPr>
              <a:t>cafe_db</a:t>
            </a:r>
            <a:endParaRPr lang="en-US" sz="1200" dirty="0">
              <a:solidFill>
                <a:srgbClr val="232F3E"/>
              </a:solidFill>
            </a:endParaRPr>
          </a:p>
          <a:p>
            <a:pPr algn="ctr" rtl="0"/>
            <a:r>
              <a:rPr lang="pt-BR" sz="1200" dirty="0">
                <a:solidFill>
                  <a:srgbClr val="232F3E"/>
                </a:solidFill>
              </a:rPr>
              <a:t>banco </a:t>
            </a:r>
            <a:r>
              <a:rPr lang="pt-BR" sz="1200" dirty="0" smtClean="0">
                <a:solidFill>
                  <a:srgbClr val="232F3E"/>
                </a:solidFill>
              </a:rPr>
              <a:t>de dados</a:t>
            </a:r>
            <a:endParaRPr lang="pt-BR" sz="1200" dirty="0">
              <a:solidFill>
                <a:srgbClr val="232F3E"/>
              </a:solidFill>
            </a:endParaRPr>
          </a:p>
        </p:txBody>
      </p:sp>
      <p:sp>
        <p:nvSpPr>
          <p:cNvPr id="46" name="Rectangle 45">
            <a:extLst>
              <a:ext uri="{FF2B5EF4-FFF2-40B4-BE49-F238E27FC236}">
                <a16:creationId xmlns:a16="http://schemas.microsoft.com/office/drawing/2014/main" id="{E7ECEA25-EA2D-FB41-AA7D-C2026D9A7863}"/>
              </a:ext>
            </a:extLst>
          </p:cNvPr>
          <p:cNvSpPr/>
          <p:nvPr/>
        </p:nvSpPr>
        <p:spPr>
          <a:xfrm>
            <a:off x="6548073" y="1874850"/>
            <a:ext cx="4749120" cy="435695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65760" tIns="18288"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i="0" u="none" strike="noStrike" kern="0" cap="none" spc="0" normalizeH="0" noProof="0">
                <a:ln w="0"/>
                <a:solidFill>
                  <a:srgbClr val="1D8900"/>
                </a:solidFill>
                <a:effectLst/>
                <a:uLnTx/>
                <a:uFillTx/>
                <a:ea typeface="+mn-ea"/>
                <a:cs typeface="+mn-cs"/>
              </a:rPr>
              <a:t>VPC</a:t>
            </a:r>
          </a:p>
        </p:txBody>
      </p:sp>
      <p:pic>
        <p:nvPicPr>
          <p:cNvPr id="47" name="Graphic 36">
            <a:extLst>
              <a:ext uri="{FF2B5EF4-FFF2-40B4-BE49-F238E27FC236}">
                <a16:creationId xmlns:a16="http://schemas.microsoft.com/office/drawing/2014/main" id="{922C4ACF-1A33-B344-A222-73A53D62E8B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48072" y="1892622"/>
            <a:ext cx="320535" cy="307362"/>
          </a:xfrm>
          <a:prstGeom prst="rect">
            <a:avLst/>
          </a:prstGeom>
        </p:spPr>
      </p:pic>
      <p:sp>
        <p:nvSpPr>
          <p:cNvPr id="48" name="Rectangle 47">
            <a:extLst>
              <a:ext uri="{FF2B5EF4-FFF2-40B4-BE49-F238E27FC236}">
                <a16:creationId xmlns:a16="http://schemas.microsoft.com/office/drawing/2014/main" id="{A1D77F3E-B8CC-D940-B492-F0CE5598A98F}"/>
              </a:ext>
            </a:extLst>
          </p:cNvPr>
          <p:cNvSpPr/>
          <p:nvPr/>
        </p:nvSpPr>
        <p:spPr>
          <a:xfrm>
            <a:off x="7843693" y="4016428"/>
            <a:ext cx="1249476" cy="77573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pt-BR" sz="1200">
                <a:solidFill>
                  <a:schemeClr val="tx1"/>
                </a:solidFill>
                <a:cs typeface="Arial" panose="020B0604020202020204" pitchFamily="34" charset="0"/>
              </a:rPr>
              <a:t>Aplicação Web da cafeteria</a:t>
            </a:r>
          </a:p>
        </p:txBody>
      </p:sp>
      <p:cxnSp>
        <p:nvCxnSpPr>
          <p:cNvPr id="49" name="Straight Arrow Connector 48">
            <a:extLst>
              <a:ext uri="{FF2B5EF4-FFF2-40B4-BE49-F238E27FC236}">
                <a16:creationId xmlns:a16="http://schemas.microsoft.com/office/drawing/2014/main" id="{45410669-AD16-784E-AE70-509DCAAC672A}"/>
              </a:ext>
            </a:extLst>
          </p:cNvPr>
          <p:cNvCxnSpPr>
            <a:cxnSpLocks/>
            <a:stCxn id="36" idx="3"/>
            <a:endCxn id="60" idx="1"/>
          </p:cNvCxnSpPr>
          <p:nvPr/>
        </p:nvCxnSpPr>
        <p:spPr>
          <a:xfrm>
            <a:off x="9093760" y="4962984"/>
            <a:ext cx="851002" cy="1508"/>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52" name="Graphic 51">
            <a:extLst>
              <a:ext uri="{FF2B5EF4-FFF2-40B4-BE49-F238E27FC236}">
                <a16:creationId xmlns:a16="http://schemas.microsoft.com/office/drawing/2014/main" id="{293AA718-2A07-3944-9B11-A984C7E4A11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940080" y="2186914"/>
            <a:ext cx="274320" cy="274320"/>
          </a:xfrm>
          <a:prstGeom prst="rect">
            <a:avLst/>
          </a:prstGeom>
        </p:spPr>
      </p:pic>
      <p:sp>
        <p:nvSpPr>
          <p:cNvPr id="54" name="Rectangle 53">
            <a:extLst>
              <a:ext uri="{FF2B5EF4-FFF2-40B4-BE49-F238E27FC236}">
                <a16:creationId xmlns:a16="http://schemas.microsoft.com/office/drawing/2014/main" id="{E8BF8A8F-19E2-5B46-BC40-88E39945945A}"/>
              </a:ext>
            </a:extLst>
          </p:cNvPr>
          <p:cNvSpPr/>
          <p:nvPr/>
        </p:nvSpPr>
        <p:spPr>
          <a:xfrm>
            <a:off x="7123850" y="2588055"/>
            <a:ext cx="3885107" cy="338051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rtl="0"/>
            <a:r>
              <a:rPr lang="pt-BR" sz="1200" kern="0">
                <a:solidFill>
                  <a:srgbClr val="DF3312"/>
                </a:solidFill>
                <a:ea typeface="Amazon Ember" panose="020B0603020204020204" pitchFamily="34" charset="0"/>
                <a:cs typeface="Amazon Ember" panose="020B0603020204020204" pitchFamily="34" charset="0"/>
              </a:rPr>
              <a:t>Grupo de </a:t>
            </a:r>
            <a:r>
              <a:rPr lang="pt-BR" sz="1200" u="none" strike="noStrike" kern="0" cap="none" spc="0" normalizeH="0" noProof="0">
                <a:ln>
                  <a:noFill/>
                </a:ln>
                <a:solidFill>
                  <a:srgbClr val="DF3312"/>
                </a:solidFill>
                <a:effectLst/>
                <a:uLnTx/>
                <a:uFillTx/>
                <a:ea typeface="Amazon Ember" panose="020B0603020204020204" pitchFamily="34" charset="0"/>
                <a:cs typeface="Amazon Ember" panose="020B0603020204020204" pitchFamily="34" charset="0"/>
              </a:rPr>
              <a:t>segurança</a:t>
            </a:r>
          </a:p>
        </p:txBody>
      </p:sp>
      <p:pic>
        <p:nvPicPr>
          <p:cNvPr id="55" name="Graphic 54">
            <a:extLst>
              <a:ext uri="{FF2B5EF4-FFF2-40B4-BE49-F238E27FC236}">
                <a16:creationId xmlns:a16="http://schemas.microsoft.com/office/drawing/2014/main" id="{73E2CE63-55E5-3348-AA1A-8D4EF511202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78791" y="3115168"/>
            <a:ext cx="330200" cy="330200"/>
          </a:xfrm>
          <a:prstGeom prst="rect">
            <a:avLst/>
          </a:prstGeom>
        </p:spPr>
      </p:pic>
      <p:sp>
        <p:nvSpPr>
          <p:cNvPr id="58" name="Rectangle 57">
            <a:extLst>
              <a:ext uri="{FF2B5EF4-FFF2-40B4-BE49-F238E27FC236}">
                <a16:creationId xmlns:a16="http://schemas.microsoft.com/office/drawing/2014/main" id="{EAFCD39D-9682-8242-A2ED-0789C582D15A}"/>
              </a:ext>
            </a:extLst>
          </p:cNvPr>
          <p:cNvSpPr/>
          <p:nvPr/>
        </p:nvSpPr>
        <p:spPr>
          <a:xfrm>
            <a:off x="7378791" y="3115168"/>
            <a:ext cx="3500958" cy="2646194"/>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200" kern="0">
                <a:ln w="0"/>
                <a:solidFill>
                  <a:srgbClr val="D86613"/>
                </a:solidFill>
                <a:ea typeface="Amazon Ember" panose="020B0603020204020204" pitchFamily="34" charset="0"/>
                <a:cs typeface="Amazon Ember" panose="020B0603020204020204" pitchFamily="34" charset="0"/>
              </a:rPr>
              <a:t>Instância</a:t>
            </a:r>
            <a:r>
              <a:rPr lang="pt-BR" sz="1200" u="none" strike="noStrike" kern="0" cap="none" spc="0" normalizeH="0" noProof="0">
                <a:ln w="0"/>
                <a:solidFill>
                  <a:srgbClr val="D86613"/>
                </a:solidFill>
                <a:effectLst/>
                <a:uLnTx/>
                <a:uFillTx/>
                <a:ea typeface="Amazon Ember" panose="020B0603020204020204" pitchFamily="34" charset="0"/>
                <a:cs typeface="Amazon Ember" panose="020B0603020204020204" pitchFamily="34" charset="0"/>
              </a:rPr>
              <a:t> do EC2</a:t>
            </a:r>
          </a:p>
        </p:txBody>
      </p:sp>
      <p:pic>
        <p:nvPicPr>
          <p:cNvPr id="60" name="Graphic 59">
            <a:extLst>
              <a:ext uri="{FF2B5EF4-FFF2-40B4-BE49-F238E27FC236}">
                <a16:creationId xmlns:a16="http://schemas.microsoft.com/office/drawing/2014/main" id="{F97883B1-5987-4C41-9C02-C3954750FB4F}"/>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944762" y="4729542"/>
            <a:ext cx="469900" cy="469900"/>
          </a:xfrm>
          <a:prstGeom prst="rect">
            <a:avLst/>
          </a:prstGeom>
        </p:spPr>
      </p:pic>
      <p:pic>
        <p:nvPicPr>
          <p:cNvPr id="61" name="Graphic 58">
            <a:extLst>
              <a:ext uri="{FF2B5EF4-FFF2-40B4-BE49-F238E27FC236}">
                <a16:creationId xmlns:a16="http://schemas.microsoft.com/office/drawing/2014/main" id="{6C41A72E-C3A7-C442-972F-29745A342027}"/>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123850" y="2585468"/>
            <a:ext cx="286184" cy="286184"/>
          </a:xfrm>
          <a:prstGeom prst="rect">
            <a:avLst/>
          </a:prstGeom>
        </p:spPr>
      </p:pic>
      <p:sp>
        <p:nvSpPr>
          <p:cNvPr id="62" name="Rectangle 61">
            <a:extLst>
              <a:ext uri="{FF2B5EF4-FFF2-40B4-BE49-F238E27FC236}">
                <a16:creationId xmlns:a16="http://schemas.microsoft.com/office/drawing/2014/main" id="{7E5D56F8-9502-0241-9CAA-D7DA6A96BAED}"/>
              </a:ext>
            </a:extLst>
          </p:cNvPr>
          <p:cNvSpPr/>
          <p:nvPr/>
        </p:nvSpPr>
        <p:spPr>
          <a:xfrm>
            <a:off x="1198171" y="1511840"/>
            <a:ext cx="5151118" cy="4793717"/>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chemeClr val="accent3"/>
                </a:solidFill>
              </a:rPr>
              <a:t>Região 1 (Ambiente de desenvolvimento) </a:t>
            </a:r>
          </a:p>
        </p:txBody>
      </p:sp>
      <p:pic>
        <p:nvPicPr>
          <p:cNvPr id="63" name="Graphic 62">
            <a:extLst>
              <a:ext uri="{FF2B5EF4-FFF2-40B4-BE49-F238E27FC236}">
                <a16:creationId xmlns:a16="http://schemas.microsoft.com/office/drawing/2014/main" id="{C84F3BD6-4E17-604A-A81A-99F7C817946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198171" y="1511840"/>
            <a:ext cx="330200" cy="330200"/>
          </a:xfrm>
          <a:prstGeom prst="rect">
            <a:avLst/>
          </a:prstGeom>
        </p:spPr>
      </p:pic>
      <p:sp>
        <p:nvSpPr>
          <p:cNvPr id="64" name="Rectangle 63">
            <a:extLst>
              <a:ext uri="{FF2B5EF4-FFF2-40B4-BE49-F238E27FC236}">
                <a16:creationId xmlns:a16="http://schemas.microsoft.com/office/drawing/2014/main" id="{8DEF0A25-CA54-B744-AB56-46E46B8926DE}"/>
              </a:ext>
            </a:extLst>
          </p:cNvPr>
          <p:cNvSpPr/>
          <p:nvPr/>
        </p:nvSpPr>
        <p:spPr>
          <a:xfrm>
            <a:off x="6417384" y="1500359"/>
            <a:ext cx="5151118" cy="4793717"/>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chemeClr val="accent3"/>
                </a:solidFill>
              </a:rPr>
              <a:t>Região 2 (Ambiente de produção)</a:t>
            </a:r>
          </a:p>
        </p:txBody>
      </p:sp>
      <p:pic>
        <p:nvPicPr>
          <p:cNvPr id="65" name="Graphic 64">
            <a:extLst>
              <a:ext uri="{FF2B5EF4-FFF2-40B4-BE49-F238E27FC236}">
                <a16:creationId xmlns:a16="http://schemas.microsoft.com/office/drawing/2014/main" id="{CB9D0E3A-29CC-A04F-A885-87BFBA7A64FD}"/>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417384" y="1500359"/>
            <a:ext cx="330200" cy="330200"/>
          </a:xfrm>
          <a:prstGeom prst="rect">
            <a:avLst/>
          </a:prstGeom>
        </p:spPr>
      </p:pic>
    </p:spTree>
    <p:custDataLst>
      <p:tags r:id="rId1"/>
    </p:custDataLst>
    <p:extLst>
      <p:ext uri="{BB962C8B-B14F-4D97-AF65-F5344CB8AC3E}">
        <p14:creationId xmlns:p14="http://schemas.microsoft.com/office/powerpoint/2010/main" val="289659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10000247" cy="474119"/>
          </a:xfrm>
        </p:spPr>
        <p:txBody>
          <a:bodyPr rtlCol="0">
            <a:noAutofit/>
          </a:bodyPr>
          <a:lstStyle/>
          <a:p>
            <a:pPr rtl="0"/>
            <a:r>
              <a:rPr lang="pt-BR" sz="4000"/>
              <a:t>Seção 2: Adicionar computação com o Amazon EC2</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4: Adicionar uma camada de computação</a:t>
            </a:r>
          </a:p>
        </p:txBody>
      </p:sp>
    </p:spTree>
    <p:custDataLst>
      <p:tags r:id="rId1"/>
    </p:custDataLst>
    <p:extLst>
      <p:ext uri="{BB962C8B-B14F-4D97-AF65-F5344CB8AC3E}">
        <p14:creationId xmlns:p14="http://schemas.microsoft.com/office/powerpoint/2010/main" val="41672240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rtlCol="0"/>
          <a:lstStyle/>
          <a:p>
            <a:pPr algn="ctr" rtl="0"/>
            <a:r>
              <a:rPr lang="pt-BR" sz="3600">
                <a:solidFill>
                  <a:srgbClr val="FFFFFF"/>
                </a:solidFill>
              </a:rPr>
              <a:t>Comece o Módulo 4 – Laboratório de desafio: Criar um site estático para a cafeteria</a:t>
            </a:r>
            <a:endParaRPr lang="en-US" sz="36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225074"/>
            <a:ext cx="1926530"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60 minutos</a:t>
            </a:r>
          </a:p>
        </p:txBody>
      </p:sp>
    </p:spTree>
    <p:custDataLst>
      <p:tags r:id="rId1"/>
    </p:custDataLst>
    <p:extLst>
      <p:ext uri="{BB962C8B-B14F-4D97-AF65-F5344CB8AC3E}">
        <p14:creationId xmlns:p14="http://schemas.microsoft.com/office/powerpoint/2010/main" val="1369112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a:latin typeface="+mj-lt"/>
              </a:rPr>
              <a:t>Resumo do laboratório de desafio: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2821391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4: Adicionar uma camada de computação</a:t>
            </a:r>
          </a:p>
          <a:p>
            <a:pPr rtl="0"/>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419100" y="1528175"/>
            <a:ext cx="10890584" cy="4648788"/>
          </a:xfrm>
        </p:spPr>
        <p:txBody>
          <a:bodyPr rtlCol="0">
            <a:noAutofit/>
          </a:bodyPr>
          <a:lstStyle/>
          <a:p>
            <a:pPr marL="0" indent="0" rtl="0">
              <a:buNone/>
            </a:pPr>
            <a:r>
              <a:rPr lang="pt-BR"/>
              <a:t>Em resumo, neste módulo você aprendeu a:</a:t>
            </a:r>
          </a:p>
          <a:p>
            <a:pPr rtl="0"/>
            <a:r>
              <a:rPr lang="pt-BR" sz="2100"/>
              <a:t>Identificar como o Amazon Elastic Compute Cloud (Amazon EC2) pode ser usado em uma arquitetura</a:t>
            </a:r>
          </a:p>
          <a:p>
            <a:pPr rtl="0"/>
            <a:r>
              <a:rPr lang="pt-BR" sz="2100"/>
              <a:t>Explicar o valor do uso de imagens de máquina da Amazon (AMIs) para acelerar a criação e a repetibilidade da infraestrutura</a:t>
            </a:r>
          </a:p>
          <a:p>
            <a:pPr rtl="0"/>
            <a:r>
              <a:rPr lang="pt-BR" sz="2100"/>
              <a:t>Diferenciar entre os tipos de instância do EC2</a:t>
            </a:r>
          </a:p>
          <a:p>
            <a:pPr rtl="0"/>
            <a:r>
              <a:rPr lang="pt-BR" sz="2100"/>
              <a:t>Reconhecer como configurar instâncias do Amazon EC2 com dados do usuário</a:t>
            </a:r>
          </a:p>
          <a:p>
            <a:pPr rtl="0"/>
            <a:r>
              <a:rPr lang="pt-BR" sz="2100"/>
              <a:t>Reconhecer soluções de armazenamento para o Amazon EC2</a:t>
            </a:r>
          </a:p>
          <a:p>
            <a:pPr rtl="0"/>
            <a:r>
              <a:rPr lang="pt-BR" sz="2100"/>
              <a:t>Descrever opções de definição de preço do EC2</a:t>
            </a:r>
          </a:p>
          <a:p>
            <a:pPr rtl="0"/>
            <a:r>
              <a:rPr lang="pt-BR" sz="2100"/>
              <a:t>Determinar o grupo de posicionamento com base em uma consideração arquitetônica</a:t>
            </a:r>
          </a:p>
          <a:p>
            <a:pPr rtl="0"/>
            <a:r>
              <a:rPr lang="pt-BR" sz="2100"/>
              <a:t>Executar uma instância do Amazon EC2</a:t>
            </a: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latin typeface="+mj-lt"/>
              </a:rPr>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a:xfrm>
            <a:off x="419100" y="1528174"/>
            <a:ext cx="11456068" cy="4828175"/>
          </a:xfrm>
        </p:spPr>
        <p:txBody>
          <a:bodyPr rtlCol="0"/>
          <a:lstStyle/>
          <a:p>
            <a:pPr marL="0" indent="0" rtl="0">
              <a:buNone/>
            </a:pPr>
            <a:r>
              <a:rPr lang="pt-BR" sz="2000"/>
              <a:t>Um arquiteto de soluções quer projetar uma solução que economize custos para instâncias do EC2 que não precisam ser executadas durante um período de fechamento da empresa por duas semanas. As aplicações em execução nas instâncias armazenam dados na memória (RAM) da instância que </a:t>
            </a:r>
            <a:r>
              <a:rPr lang="pt-BR" sz="2000" smtClean="0"/>
              <a:t/>
            </a:r>
            <a:br>
              <a:rPr lang="pt-BR" sz="2000" smtClean="0"/>
            </a:br>
            <a:r>
              <a:rPr lang="pt-BR" sz="2000" smtClean="0"/>
              <a:t>deve </a:t>
            </a:r>
            <a:r>
              <a:rPr lang="pt-BR" sz="2000"/>
              <a:t>estar presente quando as instâncias retomarem a operação.</a:t>
            </a:r>
          </a:p>
          <a:p>
            <a:pPr rtl="0"/>
            <a:endParaRPr lang="en-US" sz="2000" dirty="0"/>
          </a:p>
          <a:p>
            <a:pPr marL="0" lvl="0" indent="0" rtl="0">
              <a:buNone/>
            </a:pPr>
            <a:r>
              <a:rPr lang="pt-BR" sz="2000"/>
              <a:t>Qual abordagem o arquiteto de soluções deve recomendar para encerrar e retomar as instâncias?</a:t>
            </a:r>
          </a:p>
          <a:p>
            <a:pPr marL="0" lvl="0" indent="0" rtl="0">
              <a:buNone/>
            </a:pPr>
            <a:endParaRPr lang="en-US" sz="1000" dirty="0"/>
          </a:p>
          <a:p>
            <a:pPr marL="457200" lvl="0" indent="-457200" rtl="0">
              <a:buFont typeface="+mj-lt"/>
              <a:buAutoNum type="alphaUcPeriod"/>
            </a:pPr>
            <a:r>
              <a:rPr lang="pt-BR" sz="2000"/>
              <a:t>Modificar a aplicação para armazenar os dados nos volumes de armazenamento das instâncias. Reconectar os volumes ao reiniciá-los.</a:t>
            </a:r>
          </a:p>
          <a:p>
            <a:pPr marL="457200" lvl="0" indent="-457200" rtl="0">
              <a:buFont typeface="+mj-lt"/>
              <a:buAutoNum type="alphaUcPeriod"/>
            </a:pPr>
            <a:r>
              <a:rPr lang="pt-BR" sz="2000"/>
              <a:t>Snapshot das instâncias antes de interrompê-las. Restaurar o snapshot depois de reiniciar as instâncias.</a:t>
            </a:r>
          </a:p>
          <a:p>
            <a:pPr marL="457200" lvl="0" indent="-457200" rtl="0">
              <a:buFont typeface="+mj-lt"/>
              <a:buAutoNum type="alphaUcPeriod"/>
            </a:pPr>
            <a:r>
              <a:rPr lang="pt-BR" sz="2000"/>
              <a:t>Executar as aplicações em instâncias habilitadas para hibernação. Hibernar as instâncias antes do desligamento.</a:t>
            </a:r>
          </a:p>
          <a:p>
            <a:pPr marL="457200" lvl="0" indent="-457200" rtl="0">
              <a:buFont typeface="+mj-lt"/>
              <a:buAutoNum type="alphaUcPeriod"/>
            </a:pPr>
            <a:r>
              <a:rPr lang="pt-BR" sz="2000"/>
              <a:t>Observar a zona de disponibilidade de cada instância antes de interrompê-la. Reiniciar as instâncias nas mesmas zonas de disponibilidade após o desligamento.</a:t>
            </a:r>
          </a:p>
        </p:txBody>
      </p:sp>
      <p:sp>
        <p:nvSpPr>
          <p:cNvPr id="22" name="Rectangle 21" descr="box around 'first step'.">
            <a:extLst>
              <a:ext uri="{FF2B5EF4-FFF2-40B4-BE49-F238E27FC236}">
                <a16:creationId xmlns:a16="http://schemas.microsoft.com/office/drawing/2014/main" id="{1C03C7B4-56D2-574C-84EC-E802BAD51BD6}"/>
              </a:ext>
            </a:extLst>
          </p:cNvPr>
          <p:cNvSpPr/>
          <p:nvPr/>
        </p:nvSpPr>
        <p:spPr>
          <a:xfrm>
            <a:off x="465267" y="2408465"/>
            <a:ext cx="7391353" cy="27096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descr="box around 'launch'.">
            <a:extLst>
              <a:ext uri="{FF2B5EF4-FFF2-40B4-BE49-F238E27FC236}">
                <a16:creationId xmlns:a16="http://schemas.microsoft.com/office/drawing/2014/main" id="{D917926B-89D2-A148-BEFD-97157995F014}"/>
              </a:ext>
            </a:extLst>
          </p:cNvPr>
          <p:cNvSpPr/>
          <p:nvPr/>
        </p:nvSpPr>
        <p:spPr>
          <a:xfrm>
            <a:off x="7552161" y="2123186"/>
            <a:ext cx="3204071" cy="28528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ctangle 23" descr="box around 'instance'.">
            <a:extLst>
              <a:ext uri="{FF2B5EF4-FFF2-40B4-BE49-F238E27FC236}">
                <a16:creationId xmlns:a16="http://schemas.microsoft.com/office/drawing/2014/main" id="{6E0CBF61-7E56-8546-AB58-C94D4F2FF6BF}"/>
              </a:ext>
            </a:extLst>
          </p:cNvPr>
          <p:cNvSpPr/>
          <p:nvPr/>
        </p:nvSpPr>
        <p:spPr>
          <a:xfrm>
            <a:off x="7644063" y="3191603"/>
            <a:ext cx="2137612" cy="28648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465266" y="5179255"/>
            <a:ext cx="11307633" cy="5874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sz="2400">
                <a:hlinkClick r:id="rId4"/>
              </a:rPr>
              <a:t>Guia do usuário do Amazon EC2 para instâncias do Linux</a:t>
            </a:r>
            <a:endParaRPr lang="en-US" sz="2400" dirty="0"/>
          </a:p>
          <a:p>
            <a:pPr rtl="0"/>
            <a:r>
              <a:rPr lang="pt-BR" sz="2400">
                <a:hlinkClick r:id="rId5"/>
              </a:rPr>
              <a:t>Guia do usuário do Amazon EC2 para instâncias do Windows</a:t>
            </a:r>
            <a:endParaRPr lang="en-US" sz="2400" dirty="0"/>
          </a:p>
          <a:p>
            <a:pPr rtl="0"/>
            <a:r>
              <a:rPr lang="pt-BR" sz="2400">
                <a:hlinkClick r:id="rId6"/>
              </a:rPr>
              <a:t>Perguntas frequentes sobre o Amazon EC2</a:t>
            </a:r>
            <a:endParaRPr lang="en-US" sz="2400" dirty="0"/>
          </a:p>
          <a:p>
            <a:pPr rtl="0"/>
            <a:r>
              <a:rPr lang="pt-BR" sz="2400">
                <a:hlinkClick r:id="rId7"/>
              </a:rPr>
              <a:t>Guia do usuário do EC2 Image Builder</a:t>
            </a:r>
            <a:endParaRPr lang="en-US" sz="2400" dirty="0"/>
          </a:p>
          <a:p>
            <a:pPr rtl="0"/>
            <a:r>
              <a:rPr lang="pt-BR" sz="2400" u="sng">
                <a:hlinkClick r:id="rId8"/>
              </a:rPr>
              <a:t>Perguntas frequentes do EC2 Image Builder</a:t>
            </a:r>
            <a:endParaRPr lang="en-US" sz="2400" u="sng" dirty="0"/>
          </a:p>
          <a:p>
            <a:pPr rtl="0"/>
            <a:r>
              <a:rPr lang="pt-BR" sz="2400">
                <a:hlinkClick r:id="rId9"/>
              </a:rPr>
              <a:t>Guia do usuário do AWS Compute Optimizer</a:t>
            </a:r>
            <a:endParaRPr lang="en-US" sz="2400" dirty="0"/>
          </a:p>
          <a:p>
            <a:pPr rtl="0"/>
            <a:r>
              <a:rPr lang="pt-BR" sz="2400">
                <a:hlinkClick r:id="rId10"/>
              </a:rPr>
              <a:t>Perguntas frequentes sobre o AWS Compute Optimizer</a:t>
            </a:r>
            <a:endParaRPr lang="en-US" sz="2400" dirty="0"/>
          </a:p>
          <a:p>
            <a:pPr rtl="0"/>
            <a:r>
              <a:rPr lang="pt-BR" sz="2400">
                <a:hlinkClick r:id="rId11"/>
              </a:rPr>
              <a:t>Como funciona a definição de preço da AWS</a:t>
            </a:r>
            <a:endParaRPr lang="en-US" sz="2400"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latin typeface="+mj-lt"/>
              </a:rPr>
              <a:t>Agradecemos sua atenção</a:t>
            </a:r>
            <a:endParaRPr lang="en-US" dirty="0">
              <a:latin typeface="+mj-lt"/>
              <a:ea typeface="Amazon Ember Light" charset="0"/>
              <a:cs typeface="Amazon Ember Light" charset="0"/>
            </a:endParaRPr>
          </a:p>
        </p:txBody>
      </p:sp>
      <p:sp>
        <p:nvSpPr>
          <p:cNvPr id="3" name="TextBox 2">
            <a:extLst>
              <a:ext uri="{FF2B5EF4-FFF2-40B4-BE49-F238E27FC236}">
                <a16:creationId xmlns:a16="http://schemas.microsoft.com/office/drawing/2014/main" id="{7F32C9FB-A505-8F4E-99FC-1B161C930668}"/>
              </a:ext>
            </a:extLst>
          </p:cNvPr>
          <p:cNvSpPr txBox="1"/>
          <p:nvPr/>
        </p:nvSpPr>
        <p:spPr>
          <a:xfrm>
            <a:off x="423968" y="6089839"/>
            <a:ext cx="8921913" cy="646331"/>
          </a:xfrm>
          <a:prstGeom prst="rect">
            <a:avLst/>
          </a:prstGeom>
          <a:noFill/>
        </p:spPr>
        <p:txBody>
          <a:bodyPr wrap="square" rtlCol="0">
            <a:noAutofit/>
          </a:bodyPr>
          <a:lstStyle/>
          <a:p>
            <a:pPr algn="just" rtl="0"/>
            <a:r>
              <a:rPr lang="pt-BR" sz="900">
                <a:solidFill>
                  <a:schemeClr val="bg1"/>
                </a:solidFill>
                <a:latin typeface="Amazon Ember Light" panose="020B0403020204020204" pitchFamily="34" charset="0"/>
                <a:ea typeface="Amazon Ember Light" charset="0"/>
                <a:cs typeface="Amazon Ember Light" charset="0"/>
              </a:rPr>
              <a:t>© 2020, Amazon Web Services, Inc. ou suas afiliadas. Todos os direitos reservados. Este trabalho não pode ser reproduzido ou redistribuído, no todo ou em parte, sem a permissão prévia por escrito da Amazon Web Services, Inc. A cópia, a concessão de empréstimos ou a venda para fins comerciais são proibidos. Para correções ou comentários sobre o curso, envie um e-mail para: </a:t>
            </a:r>
            <a:r>
              <a:rPr lang="pt-BR" sz="900" u="sng">
                <a:solidFill>
                  <a:schemeClr val="bg1"/>
                </a:solidFill>
                <a:latin typeface="Amazon Ember Light" panose="020B0403020204020204" pitchFamily="34" charset="0"/>
                <a:ea typeface="Amazon Ember Light" charset="0"/>
                <a:cs typeface="Amazon Ember Light" charset="0"/>
              </a:rPr>
              <a:t>aws-course-feedback@amazon.com</a:t>
            </a:r>
            <a:r>
              <a:rPr lang="pt-BR" sz="900">
                <a:solidFill>
                  <a:schemeClr val="bg1"/>
                </a:solidFill>
                <a:latin typeface="Amazon Ember Light" panose="020B0403020204020204" pitchFamily="34" charset="0"/>
                <a:ea typeface="Amazon Ember Light" charset="0"/>
                <a:cs typeface="Amazon Ember Light" charset="0"/>
              </a:rPr>
              <a:t>. Para todas as outras perguntas, entre em contato conosco em: </a:t>
            </a:r>
            <a:r>
              <a:rPr lang="pt-BR" sz="900" u="sng">
                <a:solidFill>
                  <a:schemeClr val="bg1"/>
                </a:solidFill>
                <a:latin typeface="Amazon Ember Light" panose="020B0403020204020204" pitchFamily="34" charset="0"/>
                <a:ea typeface="Amazon Ember Light" charset="0"/>
                <a:cs typeface="Amazon Ember Light" charset="0"/>
              </a:rPr>
              <a:t>https://aws.amazon.com/contact-us/aws-training/</a:t>
            </a:r>
            <a:r>
              <a:rPr lang="pt-BR" sz="900">
                <a:solidFill>
                  <a:schemeClr val="bg1"/>
                </a:solidFill>
                <a:latin typeface="Amazon Ember Light" panose="020B0403020204020204" pitchFamily="34" charset="0"/>
                <a:ea typeface="Amazon Ember Light" charset="0"/>
                <a:cs typeface="Amazon Ember Light" charset="0"/>
              </a:rPr>
              <a:t>. Todas as marcas comerciais pertencem a seus proprietários.</a:t>
            </a:r>
          </a:p>
          <a:p>
            <a:pPr algn="just" rtl="0"/>
            <a:endParaRPr lang="en-US" sz="900" dirty="0">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8627-4F8D-8141-92FE-55D42297025E}"/>
              </a:ext>
            </a:extLst>
          </p:cNvPr>
          <p:cNvSpPr>
            <a:spLocks noGrp="1"/>
          </p:cNvSpPr>
          <p:nvPr>
            <p:ph type="title"/>
          </p:nvPr>
        </p:nvSpPr>
        <p:spPr/>
        <p:txBody>
          <a:bodyPr rtlCol="0"/>
          <a:lstStyle/>
          <a:p>
            <a:pPr rtl="0"/>
            <a:r>
              <a:rPr lang="pt-BR"/>
              <a:t>Opções de computação no tempo de execução da AWS</a:t>
            </a:r>
          </a:p>
        </p:txBody>
      </p:sp>
      <p:graphicFrame>
        <p:nvGraphicFramePr>
          <p:cNvPr id="7" name="Table Placeholder 3">
            <a:extLst>
              <a:ext uri="{FF2B5EF4-FFF2-40B4-BE49-F238E27FC236}">
                <a16:creationId xmlns:a16="http://schemas.microsoft.com/office/drawing/2014/main" id="{F6205238-3027-3B40-8D80-95808FDBC793}"/>
              </a:ext>
            </a:extLst>
          </p:cNvPr>
          <p:cNvGraphicFramePr>
            <a:graphicFrameLocks/>
          </p:cNvGraphicFramePr>
          <p:nvPr>
            <p:extLst>
              <p:ext uri="{D42A27DB-BD31-4B8C-83A1-F6EECF244321}">
                <p14:modId xmlns:p14="http://schemas.microsoft.com/office/powerpoint/2010/main" val="3516844987"/>
              </p:ext>
            </p:extLst>
          </p:nvPr>
        </p:nvGraphicFramePr>
        <p:xfrm>
          <a:off x="342900" y="1421481"/>
          <a:ext cx="8691033" cy="3521761"/>
        </p:xfrm>
        <a:graphic>
          <a:graphicData uri="http://schemas.openxmlformats.org/drawingml/2006/table">
            <a:tbl>
              <a:tblPr firstRow="1" bandRow="1">
                <a:tableStyleId>{5A111915-BE36-4E01-A7E5-04B1672EAD32}</a:tableStyleId>
              </a:tblPr>
              <a:tblGrid>
                <a:gridCol w="2306350">
                  <a:extLst>
                    <a:ext uri="{9D8B030D-6E8A-4147-A177-3AD203B41FA5}">
                      <a16:colId xmlns:a16="http://schemas.microsoft.com/office/drawing/2014/main" val="20000"/>
                    </a:ext>
                  </a:extLst>
                </a:gridCol>
                <a:gridCol w="1846550">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71719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1800">
                          <a:latin typeface="+mj-lt"/>
                        </a:rPr>
                        <a:t>Máquinas virtuais (VMs)</a:t>
                      </a:r>
                      <a:endParaRPr lang="en-US" sz="1800" b="0" i="0" dirty="0">
                        <a:solidFill>
                          <a:schemeClr val="tx1"/>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1800">
                          <a:latin typeface="+mj-lt"/>
                        </a:rPr>
                        <a:t>Contêineres</a:t>
                      </a:r>
                      <a:endParaRPr lang="en-US" sz="1800" b="0" i="0" dirty="0">
                        <a:solidFill>
                          <a:schemeClr val="tx1"/>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1800">
                          <a:latin typeface="+mj-lt"/>
                        </a:rPr>
                        <a:t>Plataforma como serviço (PaaS)</a:t>
                      </a:r>
                      <a:endParaRPr lang="en-US" sz="1800" b="0" i="0" dirty="0">
                        <a:solidFill>
                          <a:schemeClr val="tx1"/>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1800">
                          <a:latin typeface="+mj-lt"/>
                        </a:rPr>
                        <a:t>Sem servidor</a:t>
                      </a:r>
                      <a:endParaRPr lang="en-US" sz="1800" b="0" i="0" dirty="0">
                        <a:solidFill>
                          <a:schemeClr val="tx1"/>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189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endParaRPr lang="en-US" sz="1600" dirty="0"/>
                    </a:p>
                    <a:p>
                      <a:pPr rtl="0"/>
                      <a:endParaRPr lang="en-US" sz="1600" dirty="0"/>
                    </a:p>
                    <a:p>
                      <a:pPr rtl="0"/>
                      <a:endParaRPr lang="en-US" sz="16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endParaRPr lang="en-US" sz="1600" b="0" i="0" dirty="0">
                        <a:latin typeface="+mn-lt"/>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endParaRPr lang="en-US" sz="1600" b="0" i="0" dirty="0">
                        <a:latin typeface="+mn-lt"/>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endParaRPr lang="en-US" sz="1600" b="0" i="0" dirty="0">
                        <a:solidFill>
                          <a:srgbClr val="232F3E"/>
                        </a:solidFill>
                        <a:latin typeface="+mn-lt"/>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856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1"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1"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1"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11" name="Graphic 10">
            <a:extLst>
              <a:ext uri="{FF2B5EF4-FFF2-40B4-BE49-F238E27FC236}">
                <a16:creationId xmlns:a16="http://schemas.microsoft.com/office/drawing/2014/main" id="{9AF86C73-C77A-D248-B628-E2E60FC886A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37240" y="2252020"/>
            <a:ext cx="548640" cy="548640"/>
          </a:xfrm>
          <a:prstGeom prst="rect">
            <a:avLst/>
          </a:prstGeom>
        </p:spPr>
      </p:pic>
      <p:sp>
        <p:nvSpPr>
          <p:cNvPr id="10" name="TextBox 9">
            <a:extLst>
              <a:ext uri="{FF2B5EF4-FFF2-40B4-BE49-F238E27FC236}">
                <a16:creationId xmlns:a16="http://schemas.microsoft.com/office/drawing/2014/main" id="{A7CB7709-4D43-0946-A429-D1AE9EDD7D34}"/>
              </a:ext>
            </a:extLst>
          </p:cNvPr>
          <p:cNvSpPr txBox="1"/>
          <p:nvPr/>
        </p:nvSpPr>
        <p:spPr>
          <a:xfrm>
            <a:off x="430164" y="2833663"/>
            <a:ext cx="2114916" cy="830997"/>
          </a:xfrm>
          <a:prstGeom prst="rect">
            <a:avLst/>
          </a:prstGeom>
          <a:noFill/>
        </p:spPr>
        <p:txBody>
          <a:bodyPr wrap="square" rtlCol="0">
            <a:spAutoFit/>
          </a:bodyPr>
          <a:lstStyle/>
          <a:p>
            <a:pPr algn="ctr" rtl="0"/>
            <a:r>
              <a:rPr lang="pt-BR" sz="1600"/>
              <a:t>Amazon Elastic Compute Cloud (Amazon EC2)</a:t>
            </a:r>
          </a:p>
        </p:txBody>
      </p:sp>
      <p:pic>
        <p:nvPicPr>
          <p:cNvPr id="13" name="Graphic 12">
            <a:extLst>
              <a:ext uri="{FF2B5EF4-FFF2-40B4-BE49-F238E27FC236}">
                <a16:creationId xmlns:a16="http://schemas.microsoft.com/office/drawing/2014/main" id="{8D356315-DCD5-6143-85E8-88492A893DF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260730" y="2252020"/>
            <a:ext cx="548640" cy="548640"/>
          </a:xfrm>
          <a:prstGeom prst="rect">
            <a:avLst/>
          </a:prstGeom>
        </p:spPr>
      </p:pic>
      <p:sp>
        <p:nvSpPr>
          <p:cNvPr id="12" name="TextBox 11">
            <a:extLst>
              <a:ext uri="{FF2B5EF4-FFF2-40B4-BE49-F238E27FC236}">
                <a16:creationId xmlns:a16="http://schemas.microsoft.com/office/drawing/2014/main" id="{C5F446FA-35D6-0749-B181-D8076C704F94}"/>
              </a:ext>
            </a:extLst>
          </p:cNvPr>
          <p:cNvSpPr txBox="1"/>
          <p:nvPr/>
        </p:nvSpPr>
        <p:spPr>
          <a:xfrm>
            <a:off x="2650848" y="2833663"/>
            <a:ext cx="1759699" cy="830997"/>
          </a:xfrm>
          <a:prstGeom prst="rect">
            <a:avLst/>
          </a:prstGeom>
          <a:noFill/>
        </p:spPr>
        <p:txBody>
          <a:bodyPr wrap="square" rtlCol="0">
            <a:spAutoFit/>
          </a:bodyPr>
          <a:lstStyle/>
          <a:p>
            <a:pPr algn="ctr" rtl="0"/>
            <a:r>
              <a:rPr lang="pt-BR" sz="1600"/>
              <a:t>Amazon Elastic </a:t>
            </a:r>
            <a:r>
              <a:rPr lang="en-US" sz="1600" dirty="0"/>
              <a:t/>
            </a:r>
            <a:br>
              <a:rPr lang="en-US" sz="1600" dirty="0"/>
            </a:br>
            <a:r>
              <a:rPr lang="pt-BR" sz="1600"/>
              <a:t>Container Service (Amazon ECS)</a:t>
            </a:r>
          </a:p>
        </p:txBody>
      </p:sp>
      <p:pic>
        <p:nvPicPr>
          <p:cNvPr id="15" name="Graphic 14">
            <a:extLst>
              <a:ext uri="{FF2B5EF4-FFF2-40B4-BE49-F238E27FC236}">
                <a16:creationId xmlns:a16="http://schemas.microsoft.com/office/drawing/2014/main" id="{1306C1AE-5F0C-384F-95D8-AAE681CE9A5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555814" y="2252020"/>
            <a:ext cx="548640" cy="548640"/>
          </a:xfrm>
          <a:prstGeom prst="rect">
            <a:avLst/>
          </a:prstGeom>
        </p:spPr>
      </p:pic>
      <p:sp>
        <p:nvSpPr>
          <p:cNvPr id="14" name="TextBox 13">
            <a:extLst>
              <a:ext uri="{FF2B5EF4-FFF2-40B4-BE49-F238E27FC236}">
                <a16:creationId xmlns:a16="http://schemas.microsoft.com/office/drawing/2014/main" id="{799F26C3-8121-1144-93CB-D89B3B953F87}"/>
              </a:ext>
            </a:extLst>
          </p:cNvPr>
          <p:cNvSpPr txBox="1"/>
          <p:nvPr/>
        </p:nvSpPr>
        <p:spPr>
          <a:xfrm>
            <a:off x="5177922" y="2833663"/>
            <a:ext cx="1300855" cy="584775"/>
          </a:xfrm>
          <a:prstGeom prst="rect">
            <a:avLst/>
          </a:prstGeom>
          <a:noFill/>
        </p:spPr>
        <p:txBody>
          <a:bodyPr wrap="square" rtlCol="0">
            <a:spAutoFit/>
          </a:bodyPr>
          <a:lstStyle/>
          <a:p>
            <a:pPr algn="ctr" rtl="0"/>
            <a:r>
              <a:rPr lang="pt-BR" sz="1600"/>
              <a:t>AWS Elastic </a:t>
            </a:r>
            <a:r>
              <a:rPr lang="en-US" sz="1600" dirty="0"/>
              <a:t/>
            </a:r>
            <a:br>
              <a:rPr lang="en-US" sz="1600" dirty="0"/>
            </a:br>
            <a:r>
              <a:rPr lang="pt-BR" sz="1600"/>
              <a:t>Beanstalk</a:t>
            </a:r>
          </a:p>
        </p:txBody>
      </p:sp>
      <p:pic>
        <p:nvPicPr>
          <p:cNvPr id="18" name="Graphic 17">
            <a:extLst>
              <a:ext uri="{FF2B5EF4-FFF2-40B4-BE49-F238E27FC236}">
                <a16:creationId xmlns:a16="http://schemas.microsoft.com/office/drawing/2014/main" id="{1832C886-1E6F-6645-976A-DAEB03F3510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827296" y="2252020"/>
            <a:ext cx="548640" cy="548640"/>
          </a:xfrm>
          <a:prstGeom prst="rect">
            <a:avLst/>
          </a:prstGeom>
        </p:spPr>
      </p:pic>
      <p:sp>
        <p:nvSpPr>
          <p:cNvPr id="17" name="TextBox 16">
            <a:extLst>
              <a:ext uri="{FF2B5EF4-FFF2-40B4-BE49-F238E27FC236}">
                <a16:creationId xmlns:a16="http://schemas.microsoft.com/office/drawing/2014/main" id="{4BFEC913-81B7-6E43-BA10-26B0B36FE585}"/>
              </a:ext>
            </a:extLst>
          </p:cNvPr>
          <p:cNvSpPr txBox="1"/>
          <p:nvPr/>
        </p:nvSpPr>
        <p:spPr>
          <a:xfrm>
            <a:off x="7328793" y="2833663"/>
            <a:ext cx="1528359" cy="338554"/>
          </a:xfrm>
          <a:prstGeom prst="rect">
            <a:avLst/>
          </a:prstGeom>
          <a:noFill/>
        </p:spPr>
        <p:txBody>
          <a:bodyPr wrap="square" rtlCol="0">
            <a:spAutoFit/>
          </a:bodyPr>
          <a:lstStyle/>
          <a:p>
            <a:pPr algn="ctr" rtl="0"/>
            <a:r>
              <a:rPr lang="pt-BR" sz="1600"/>
              <a:t>AWS Lambda</a:t>
            </a:r>
          </a:p>
        </p:txBody>
      </p:sp>
      <p:pic>
        <p:nvPicPr>
          <p:cNvPr id="21" name="Graphic 20">
            <a:extLst>
              <a:ext uri="{FF2B5EF4-FFF2-40B4-BE49-F238E27FC236}">
                <a16:creationId xmlns:a16="http://schemas.microsoft.com/office/drawing/2014/main" id="{F9F99E12-F969-D04B-98C1-B018E32AAB14}"/>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233688" y="3836328"/>
            <a:ext cx="548640" cy="548640"/>
          </a:xfrm>
          <a:prstGeom prst="rect">
            <a:avLst/>
          </a:prstGeom>
        </p:spPr>
      </p:pic>
      <p:sp>
        <p:nvSpPr>
          <p:cNvPr id="20" name="TextBox 19">
            <a:extLst>
              <a:ext uri="{FF2B5EF4-FFF2-40B4-BE49-F238E27FC236}">
                <a16:creationId xmlns:a16="http://schemas.microsoft.com/office/drawing/2014/main" id="{A6640E5F-F525-D84A-92A4-EC77CC8BFD6B}"/>
              </a:ext>
            </a:extLst>
          </p:cNvPr>
          <p:cNvSpPr txBox="1"/>
          <p:nvPr/>
        </p:nvSpPr>
        <p:spPr>
          <a:xfrm>
            <a:off x="580152" y="4416420"/>
            <a:ext cx="1843008" cy="338554"/>
          </a:xfrm>
          <a:prstGeom prst="rect">
            <a:avLst/>
          </a:prstGeom>
          <a:noFill/>
        </p:spPr>
        <p:txBody>
          <a:bodyPr wrap="square" rtlCol="0">
            <a:spAutoFit/>
          </a:bodyPr>
          <a:lstStyle/>
          <a:p>
            <a:pPr algn="ctr" rtl="0"/>
            <a:r>
              <a:rPr lang="pt-BR" sz="1600"/>
              <a:t>Amazon Lightsail</a:t>
            </a:r>
          </a:p>
        </p:txBody>
      </p:sp>
      <p:pic>
        <p:nvPicPr>
          <p:cNvPr id="24" name="Graphic 23">
            <a:extLst>
              <a:ext uri="{FF2B5EF4-FFF2-40B4-BE49-F238E27FC236}">
                <a16:creationId xmlns:a16="http://schemas.microsoft.com/office/drawing/2014/main" id="{E0F4325D-9BDD-194D-9125-98B2D542A486}"/>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859175" y="3831946"/>
            <a:ext cx="548640" cy="548640"/>
          </a:xfrm>
          <a:prstGeom prst="rect">
            <a:avLst/>
          </a:prstGeom>
        </p:spPr>
      </p:pic>
      <p:sp>
        <p:nvSpPr>
          <p:cNvPr id="23" name="TextBox 22">
            <a:extLst>
              <a:ext uri="{FF2B5EF4-FFF2-40B4-BE49-F238E27FC236}">
                <a16:creationId xmlns:a16="http://schemas.microsoft.com/office/drawing/2014/main" id="{F82BB633-0E31-404A-A2EF-4A0435FA79FB}"/>
              </a:ext>
            </a:extLst>
          </p:cNvPr>
          <p:cNvSpPr txBox="1"/>
          <p:nvPr/>
        </p:nvSpPr>
        <p:spPr>
          <a:xfrm>
            <a:off x="7371306" y="4415057"/>
            <a:ext cx="1528359" cy="338554"/>
          </a:xfrm>
          <a:prstGeom prst="rect">
            <a:avLst/>
          </a:prstGeom>
          <a:noFill/>
        </p:spPr>
        <p:txBody>
          <a:bodyPr wrap="square" rtlCol="0">
            <a:spAutoFit/>
          </a:bodyPr>
          <a:lstStyle/>
          <a:p>
            <a:pPr algn="ctr" rtl="0"/>
            <a:r>
              <a:rPr lang="pt-BR" sz="1600"/>
              <a:t>AWS Fargate</a:t>
            </a:r>
          </a:p>
        </p:txBody>
      </p:sp>
      <p:sp>
        <p:nvSpPr>
          <p:cNvPr id="44" name="Rectangle 43">
            <a:extLst>
              <a:ext uri="{FF2B5EF4-FFF2-40B4-BE49-F238E27FC236}">
                <a16:creationId xmlns:a16="http://schemas.microsoft.com/office/drawing/2014/main" id="{BB55D463-7A02-1A46-9E6E-495D89D9340E}"/>
              </a:ext>
              <a:ext uri="{C183D7F6-B498-43B3-948B-1728B52AA6E4}">
                <adec:decorative xmlns:adec="http://schemas.microsoft.com/office/drawing/2017/decorative" xmlns="" val="1"/>
              </a:ext>
            </a:extLst>
          </p:cNvPr>
          <p:cNvSpPr/>
          <p:nvPr/>
        </p:nvSpPr>
        <p:spPr>
          <a:xfrm>
            <a:off x="370186" y="2166544"/>
            <a:ext cx="2237340" cy="146142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graphicFrame>
        <p:nvGraphicFramePr>
          <p:cNvPr id="33" name="Table Placeholder 3">
            <a:extLst>
              <a:ext uri="{FF2B5EF4-FFF2-40B4-BE49-F238E27FC236}">
                <a16:creationId xmlns:a16="http://schemas.microsoft.com/office/drawing/2014/main" id="{C879D718-14A4-FE41-9367-4ED9225B7A88}"/>
              </a:ext>
            </a:extLst>
          </p:cNvPr>
          <p:cNvGraphicFramePr>
            <a:graphicFrameLocks/>
          </p:cNvGraphicFramePr>
          <p:nvPr>
            <p:extLst>
              <p:ext uri="{D42A27DB-BD31-4B8C-83A1-F6EECF244321}">
                <p14:modId xmlns:p14="http://schemas.microsoft.com/office/powerpoint/2010/main" val="2950229992"/>
              </p:ext>
            </p:extLst>
          </p:nvPr>
        </p:nvGraphicFramePr>
        <p:xfrm>
          <a:off x="9166860" y="1421481"/>
          <a:ext cx="2662767" cy="3532519"/>
        </p:xfrm>
        <a:graphic>
          <a:graphicData uri="http://schemas.openxmlformats.org/drawingml/2006/table">
            <a:tbl>
              <a:tblPr firstRow="1" bandRow="1">
                <a:tableStyleId>{5A111915-BE36-4E01-A7E5-04B1672EAD32}</a:tableStyleId>
              </a:tblPr>
              <a:tblGrid>
                <a:gridCol w="2662767">
                  <a:extLst>
                    <a:ext uri="{9D8B030D-6E8A-4147-A177-3AD203B41FA5}">
                      <a16:colId xmlns:a16="http://schemas.microsoft.com/office/drawing/2014/main" val="137211966"/>
                    </a:ext>
                  </a:extLst>
                </a:gridCol>
              </a:tblGrid>
              <a:tr h="717192">
                <a:tc>
                  <a:txBody>
                    <a:bodyPr/>
                    <a:lstStyle/>
                    <a:p>
                      <a:pPr marL="0" algn="ctr" defTabSz="914400" rtl="0" eaLnBrk="1" latinLnBrk="0" hangingPunct="1"/>
                      <a:r>
                        <a:rPr lang="pt-BR" sz="1800" kern="1200"/>
                        <a:t>Soluções especializadas</a:t>
                      </a:r>
                      <a:endParaRPr lang="en-US" sz="1800" b="1" kern="1200" dirty="0">
                        <a:solidFill>
                          <a:schemeClr val="lt1"/>
                        </a:solidFill>
                        <a:latin typeface="+mj-lt"/>
                        <a:ea typeface="+mn-ea"/>
                        <a:cs typeface="+mn-cs"/>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29685">
                <a:tc>
                  <a:txBody>
                    <a:bodyPr/>
                    <a:lstStyle/>
                    <a:p>
                      <a:pPr rtl="0"/>
                      <a:endParaRPr lang="en-US" sz="1600" b="0" i="0" dirty="0">
                        <a:solidFill>
                          <a:srgbClr val="232F3E"/>
                        </a:solidFill>
                        <a:latin typeface="+mn-lt"/>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8564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1"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47" name="Graphic 46">
            <a:extLst>
              <a:ext uri="{FF2B5EF4-FFF2-40B4-BE49-F238E27FC236}">
                <a16:creationId xmlns:a16="http://schemas.microsoft.com/office/drawing/2014/main" id="{FDCC0CE7-2B8F-2F4A-9109-D6B36142B0FD}"/>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203525" y="2252020"/>
            <a:ext cx="548640" cy="548640"/>
          </a:xfrm>
          <a:prstGeom prst="rect">
            <a:avLst/>
          </a:prstGeom>
        </p:spPr>
      </p:pic>
      <p:sp>
        <p:nvSpPr>
          <p:cNvPr id="46" name="TextBox 45">
            <a:extLst>
              <a:ext uri="{FF2B5EF4-FFF2-40B4-BE49-F238E27FC236}">
                <a16:creationId xmlns:a16="http://schemas.microsoft.com/office/drawing/2014/main" id="{13428497-2513-E84A-ACB3-73157BD5A63E}"/>
              </a:ext>
            </a:extLst>
          </p:cNvPr>
          <p:cNvSpPr txBox="1"/>
          <p:nvPr/>
        </p:nvSpPr>
        <p:spPr>
          <a:xfrm>
            <a:off x="9527764" y="2833663"/>
            <a:ext cx="1817861" cy="338554"/>
          </a:xfrm>
          <a:prstGeom prst="rect">
            <a:avLst/>
          </a:prstGeom>
          <a:noFill/>
        </p:spPr>
        <p:txBody>
          <a:bodyPr wrap="square" rtlCol="0">
            <a:spAutoFit/>
          </a:bodyPr>
          <a:lstStyle/>
          <a:p>
            <a:pPr algn="ctr" rtl="0"/>
            <a:r>
              <a:rPr lang="pt-BR" sz="1600"/>
              <a:t>AWS Outposts</a:t>
            </a:r>
          </a:p>
        </p:txBody>
      </p:sp>
      <p:pic>
        <p:nvPicPr>
          <p:cNvPr id="50" name="Graphic 49">
            <a:extLst>
              <a:ext uri="{FF2B5EF4-FFF2-40B4-BE49-F238E27FC236}">
                <a16:creationId xmlns:a16="http://schemas.microsoft.com/office/drawing/2014/main" id="{126ECDB0-5714-1F4B-A172-E64CBC64C44E}"/>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221691" y="3831946"/>
            <a:ext cx="548640" cy="548640"/>
          </a:xfrm>
          <a:prstGeom prst="rect">
            <a:avLst/>
          </a:prstGeom>
        </p:spPr>
      </p:pic>
      <p:sp>
        <p:nvSpPr>
          <p:cNvPr id="49" name="TextBox 48">
            <a:extLst>
              <a:ext uri="{FF2B5EF4-FFF2-40B4-BE49-F238E27FC236}">
                <a16:creationId xmlns:a16="http://schemas.microsoft.com/office/drawing/2014/main" id="{93F7D4C7-18E8-234A-B28C-C0B83CD44603}"/>
              </a:ext>
            </a:extLst>
          </p:cNvPr>
          <p:cNvSpPr txBox="1"/>
          <p:nvPr/>
        </p:nvSpPr>
        <p:spPr>
          <a:xfrm>
            <a:off x="9728559" y="4405389"/>
            <a:ext cx="1528359" cy="338554"/>
          </a:xfrm>
          <a:prstGeom prst="rect">
            <a:avLst/>
          </a:prstGeom>
          <a:noFill/>
        </p:spPr>
        <p:txBody>
          <a:bodyPr wrap="square" rtlCol="0">
            <a:spAutoFit/>
          </a:bodyPr>
          <a:lstStyle/>
          <a:p>
            <a:pPr algn="ctr" rtl="0"/>
            <a:r>
              <a:rPr lang="pt-BR" sz="1600"/>
              <a:t>AWS Batch</a:t>
            </a:r>
          </a:p>
        </p:txBody>
      </p:sp>
      <p:grpSp>
        <p:nvGrpSpPr>
          <p:cNvPr id="8" name="Group 7" descr="shows that VMs and containers offer more infrastructure control and customization whereas Platform as a Service and serverless offer faster application deployments. Also, specialized solutions offer fully managed services.">
            <a:extLst>
              <a:ext uri="{FF2B5EF4-FFF2-40B4-BE49-F238E27FC236}">
                <a16:creationId xmlns:a16="http://schemas.microsoft.com/office/drawing/2014/main" id="{054F73B0-B8D1-9448-B462-D4F01E16C64D}"/>
              </a:ext>
            </a:extLst>
          </p:cNvPr>
          <p:cNvGrpSpPr/>
          <p:nvPr/>
        </p:nvGrpSpPr>
        <p:grpSpPr>
          <a:xfrm>
            <a:off x="308187" y="5058604"/>
            <a:ext cx="11521439" cy="565815"/>
            <a:chOff x="308187" y="5058604"/>
            <a:chExt cx="11521439" cy="565815"/>
          </a:xfrm>
        </p:grpSpPr>
        <p:sp>
          <p:nvSpPr>
            <p:cNvPr id="40" name="AutoShape 78">
              <a:extLst>
                <a:ext uri="{FF2B5EF4-FFF2-40B4-BE49-F238E27FC236}">
                  <a16:creationId xmlns:a16="http://schemas.microsoft.com/office/drawing/2014/main" id="{D778E36A-45C9-C741-9140-F6559AC1657B}"/>
                </a:ext>
              </a:extLst>
            </p:cNvPr>
            <p:cNvSpPr>
              <a:spLocks noChangeArrowheads="1"/>
            </p:cNvSpPr>
            <p:nvPr/>
          </p:nvSpPr>
          <p:spPr bwMode="auto">
            <a:xfrm flipV="1">
              <a:off x="385426" y="5110675"/>
              <a:ext cx="8585156" cy="373063"/>
            </a:xfrm>
            <a:prstGeom prst="rtTriangle">
              <a:avLst/>
            </a:prstGeom>
            <a:solidFill>
              <a:schemeClr val="bg1">
                <a:lumMod val="50000"/>
              </a:schemeClr>
            </a:solidFill>
            <a:ln w="9525">
              <a:noFill/>
              <a:miter lim="800000"/>
              <a:headEnd/>
              <a:tailEnd/>
            </a:ln>
            <a:effectLst>
              <a:prstShdw prst="shdw17" dist="17961" dir="2700000">
                <a:srgbClr val="858585">
                  <a:alpha val="74997"/>
                </a:srgbClr>
              </a:prstShdw>
            </a:effectLst>
          </p:spPr>
          <p:txBody>
            <a:bodyPr rot="10800000" wrap="none" rtlCol="0" anchor="ctr"/>
            <a:lstStyle/>
            <a:p>
              <a:pPr rtl="0"/>
              <a:endParaRPr lang="en-US" sz="1600" dirty="0"/>
            </a:p>
          </p:txBody>
        </p:sp>
        <p:sp>
          <p:nvSpPr>
            <p:cNvPr id="41" name="Text Box 79">
              <a:extLst>
                <a:ext uri="{FF2B5EF4-FFF2-40B4-BE49-F238E27FC236}">
                  <a16:creationId xmlns:a16="http://schemas.microsoft.com/office/drawing/2014/main" id="{5A23C92C-A19C-7C42-99AF-B787ABDC9597}"/>
                </a:ext>
                <a:ext uri="{C183D7F6-B498-43B3-948B-1728B52AA6E4}">
                  <adec:decorative xmlns:adec="http://schemas.microsoft.com/office/drawing/2017/decorative" xmlns="" val="1"/>
                </a:ext>
              </a:extLst>
            </p:cNvPr>
            <p:cNvSpPr txBox="1">
              <a:spLocks noChangeArrowheads="1"/>
            </p:cNvSpPr>
            <p:nvPr/>
          </p:nvSpPr>
          <p:spPr bwMode="auto">
            <a:xfrm>
              <a:off x="308187" y="5058604"/>
              <a:ext cx="4626588" cy="338554"/>
            </a:xfrm>
            <a:prstGeom prst="rect">
              <a:avLst/>
            </a:prstGeom>
            <a:noFill/>
            <a:ln w="9525">
              <a:noFill/>
              <a:miter lim="800000"/>
              <a:headEnd/>
              <a:tailEnd/>
            </a:ln>
            <a:effectLst>
              <a:prstShdw prst="shdw17" dist="17961" dir="2700000">
                <a:srgbClr val="737D93">
                  <a:alpha val="74997"/>
                </a:srgbClr>
              </a:prstShdw>
            </a:effectLst>
          </p:spPr>
          <p:txBody>
            <a:bodyPr wrap="none" rtlCol="0">
              <a:spAutoFit/>
            </a:bodyPr>
            <a:lstStyle/>
            <a:p>
              <a:pPr rtl="0"/>
              <a:r>
                <a:rPr lang="pt-BR" sz="1600">
                  <a:solidFill>
                    <a:schemeClr val="bg1"/>
                  </a:solidFill>
                  <a:ea typeface="Amazon Ember" panose="020B0603020204020204" pitchFamily="34" charset="0"/>
                  <a:cs typeface="Amazon Ember" panose="020B0603020204020204" pitchFamily="34" charset="0"/>
                </a:rPr>
                <a:t>Maior controle e personalização da infraestrutura</a:t>
              </a:r>
            </a:p>
          </p:txBody>
        </p:sp>
        <p:sp>
          <p:nvSpPr>
            <p:cNvPr id="42" name="AutoShape 80">
              <a:extLst>
                <a:ext uri="{FF2B5EF4-FFF2-40B4-BE49-F238E27FC236}">
                  <a16:creationId xmlns:a16="http://schemas.microsoft.com/office/drawing/2014/main" id="{6F420F93-1163-BB43-9643-9BC66BF6CEAE}"/>
                </a:ext>
              </a:extLst>
            </p:cNvPr>
            <p:cNvSpPr>
              <a:spLocks noChangeArrowheads="1"/>
            </p:cNvSpPr>
            <p:nvPr/>
          </p:nvSpPr>
          <p:spPr bwMode="auto">
            <a:xfrm rot="10800000" flipV="1">
              <a:off x="464820" y="5210626"/>
              <a:ext cx="8585156" cy="373063"/>
            </a:xfrm>
            <a:prstGeom prst="rtTriangle">
              <a:avLst/>
            </a:prstGeom>
            <a:solidFill>
              <a:schemeClr val="accent3">
                <a:lumMod val="75000"/>
              </a:schemeClr>
            </a:solidFill>
            <a:ln w="9525">
              <a:noFill/>
              <a:miter lim="800000"/>
              <a:headEnd/>
              <a:tailEnd/>
            </a:ln>
            <a:effectLst>
              <a:prstShdw prst="shdw17" dist="17961" dir="2700000">
                <a:srgbClr val="858585">
                  <a:alpha val="74997"/>
                </a:srgbClr>
              </a:prstShdw>
            </a:effectLst>
          </p:spPr>
          <p:txBody>
            <a:bodyPr wrap="none" rtlCol="0" anchor="ctr"/>
            <a:lstStyle/>
            <a:p>
              <a:pPr rtl="0"/>
              <a:endParaRPr lang="en-US" sz="1600" dirty="0">
                <a:solidFill>
                  <a:schemeClr val="bg1"/>
                </a:solidFill>
              </a:endParaRPr>
            </a:p>
          </p:txBody>
        </p:sp>
        <p:sp>
          <p:nvSpPr>
            <p:cNvPr id="43" name="Text Box 81">
              <a:extLst>
                <a:ext uri="{FF2B5EF4-FFF2-40B4-BE49-F238E27FC236}">
                  <a16:creationId xmlns:a16="http://schemas.microsoft.com/office/drawing/2014/main" id="{F653B978-9884-E448-B381-CEAE0DA94CE6}"/>
                </a:ext>
              </a:extLst>
            </p:cNvPr>
            <p:cNvSpPr txBox="1">
              <a:spLocks noChangeArrowheads="1"/>
            </p:cNvSpPr>
            <p:nvPr/>
          </p:nvSpPr>
          <p:spPr bwMode="auto">
            <a:xfrm>
              <a:off x="5984155" y="5285865"/>
              <a:ext cx="3182705" cy="338554"/>
            </a:xfrm>
            <a:prstGeom prst="rect">
              <a:avLst/>
            </a:prstGeom>
            <a:noFill/>
            <a:ln w="9525">
              <a:noFill/>
              <a:miter lim="800000"/>
              <a:headEnd/>
              <a:tailEnd/>
            </a:ln>
            <a:effectLst>
              <a:prstShdw prst="shdw17" dist="17961" dir="2700000">
                <a:srgbClr val="737D93">
                  <a:alpha val="74997"/>
                </a:srgbClr>
              </a:prstShdw>
            </a:effectLst>
          </p:spPr>
          <p:txBody>
            <a:bodyPr wrap="square" rtlCol="0">
              <a:spAutoFit/>
            </a:bodyPr>
            <a:lstStyle/>
            <a:p>
              <a:pPr rtl="0"/>
              <a:r>
                <a:rPr lang="pt-BR" sz="1600">
                  <a:solidFill>
                    <a:schemeClr val="bg1"/>
                  </a:solidFill>
                  <a:ea typeface="Amazon Ember" panose="020B0603020204020204" pitchFamily="34" charset="0"/>
                  <a:cs typeface="Amazon Ember" panose="020B0603020204020204" pitchFamily="34" charset="0"/>
                </a:rPr>
                <a:t>Implantação de aplicações do Docker</a:t>
              </a:r>
            </a:p>
          </p:txBody>
        </p:sp>
        <p:sp>
          <p:nvSpPr>
            <p:cNvPr id="26" name="Rectangle 25">
              <a:extLst>
                <a:ext uri="{FF2B5EF4-FFF2-40B4-BE49-F238E27FC236}">
                  <a16:creationId xmlns:a16="http://schemas.microsoft.com/office/drawing/2014/main" id="{3B18EB56-90A6-5342-A497-8C29CDC74A14}"/>
                </a:ext>
              </a:extLst>
            </p:cNvPr>
            <p:cNvSpPr/>
            <p:nvPr/>
          </p:nvSpPr>
          <p:spPr>
            <a:xfrm>
              <a:off x="9166860" y="5089820"/>
              <a:ext cx="2662766" cy="4600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bg1"/>
                  </a:solidFill>
                </a:rPr>
                <a:t>Serviços totalmente gerenciados</a:t>
              </a:r>
            </a:p>
          </p:txBody>
        </p:sp>
      </p:grpSp>
      <p:sp>
        <p:nvSpPr>
          <p:cNvPr id="51" name="TextBox 50">
            <a:extLst>
              <a:ext uri="{FF2B5EF4-FFF2-40B4-BE49-F238E27FC236}">
                <a16:creationId xmlns:a16="http://schemas.microsoft.com/office/drawing/2014/main" id="{7C8C7E85-8A95-064D-AB6B-B773474FD3FC}"/>
              </a:ext>
            </a:extLst>
          </p:cNvPr>
          <p:cNvSpPr txBox="1"/>
          <p:nvPr/>
        </p:nvSpPr>
        <p:spPr>
          <a:xfrm>
            <a:off x="230659" y="5741461"/>
            <a:ext cx="11730682" cy="646331"/>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Diferentes serviços de computação estão disponíveis para atender às necessidades de diferentes casos de uso.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rtl="0"/>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Este módulo discutirá o Amazon EC2</a:t>
            </a:r>
            <a:r>
              <a:rPr lang="pt-BR">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207124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rtlCol="0"/>
          <a:lstStyle/>
          <a:p>
            <a:pPr rtl="0"/>
            <a:r>
              <a:rPr lang="pt-BR"/>
              <a:t>Amazon EC2</a:t>
            </a:r>
          </a:p>
        </p:txBody>
      </p:sp>
      <p:pic>
        <p:nvPicPr>
          <p:cNvPr id="15" name="Graphic 14">
            <a:extLst>
              <a:ext uri="{FF2B5EF4-FFF2-40B4-BE49-F238E27FC236}">
                <a16:creationId xmlns:a16="http://schemas.microsoft.com/office/drawing/2014/main" id="{3CA1B16F-A8F9-8243-BA08-D8C846781ED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47788" y="2485027"/>
            <a:ext cx="1303972" cy="1303972"/>
          </a:xfrm>
          <a:prstGeom prst="rect">
            <a:avLst/>
          </a:prstGeom>
        </p:spPr>
      </p:pic>
      <p:sp>
        <p:nvSpPr>
          <p:cNvPr id="6" name="TextBox 5">
            <a:extLst>
              <a:ext uri="{FF2B5EF4-FFF2-40B4-BE49-F238E27FC236}">
                <a16:creationId xmlns:a16="http://schemas.microsoft.com/office/drawing/2014/main" id="{185EAA45-D4B7-7A45-9BC8-8965B9BA6195}"/>
              </a:ext>
            </a:extLst>
          </p:cNvPr>
          <p:cNvSpPr txBox="1"/>
          <p:nvPr/>
        </p:nvSpPr>
        <p:spPr>
          <a:xfrm>
            <a:off x="598545" y="4008987"/>
            <a:ext cx="2847611" cy="1200329"/>
          </a:xfrm>
          <a:prstGeom prst="rect">
            <a:avLst/>
          </a:prstGeom>
          <a:noFill/>
          <a:ln>
            <a:noFill/>
          </a:ln>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Amazon Elastic Compute Cloud (Amazon EC2)</a:t>
            </a:r>
          </a:p>
        </p:txBody>
      </p:sp>
      <p:sp>
        <p:nvSpPr>
          <p:cNvPr id="7" name="Rectangle 6">
            <a:extLst>
              <a:ext uri="{FF2B5EF4-FFF2-40B4-BE49-F238E27FC236}">
                <a16:creationId xmlns:a16="http://schemas.microsoft.com/office/drawing/2014/main" id="{3902E542-247F-084D-BCC4-F47FB2DB31EB}"/>
              </a:ext>
              <a:ext uri="{C183D7F6-B498-43B3-948B-1728B52AA6E4}">
                <adec:decorative xmlns:adec="http://schemas.microsoft.com/office/drawing/2017/decorative" xmlns="" val="1"/>
              </a:ext>
            </a:extLst>
          </p:cNvPr>
          <p:cNvSpPr/>
          <p:nvPr/>
        </p:nvSpPr>
        <p:spPr>
          <a:xfrm>
            <a:off x="729176" y="1916492"/>
            <a:ext cx="2575728" cy="360199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TextBox 10">
            <a:extLst>
              <a:ext uri="{FF2B5EF4-FFF2-40B4-BE49-F238E27FC236}">
                <a16:creationId xmlns:a16="http://schemas.microsoft.com/office/drawing/2014/main" id="{1853B1FA-449B-4948-B4F3-D5D21006EB0F}"/>
              </a:ext>
            </a:extLst>
          </p:cNvPr>
          <p:cNvSpPr txBox="1"/>
          <p:nvPr/>
        </p:nvSpPr>
        <p:spPr>
          <a:xfrm>
            <a:off x="3838860" y="1788451"/>
            <a:ext cx="7458793" cy="4739759"/>
          </a:xfrm>
          <a:prstGeom prst="rect">
            <a:avLst/>
          </a:prstGeom>
          <a:noFill/>
        </p:spPr>
        <p:txBody>
          <a:bodyPr wrap="square" rtlCol="0">
            <a:spAutoFit/>
          </a:bodyPr>
          <a:lstStyle/>
          <a:p>
            <a:pPr rtl="0"/>
            <a:r>
              <a:rPr lang="pt-BR" sz="28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O Amazon EC2 </a:t>
            </a:r>
            <a:r>
              <a:rPr lang="pt-BR" sz="2800">
                <a:ea typeface="Amazon Ember" panose="02000000000000000000" pitchFamily="2" charset="0"/>
              </a:rPr>
              <a:t>disponibiliza capacidade computacional redimensionável na nuvem.</a:t>
            </a:r>
          </a:p>
          <a:p>
            <a:pPr rtl="0"/>
            <a:endParaRPr lang="en-US" sz="2400" b="1" dirty="0">
              <a:solidFill>
                <a:schemeClr val="accent5"/>
              </a:solidFill>
            </a:endParaRPr>
          </a:p>
          <a:p>
            <a:pPr marL="342900" indent="-342900" rtl="0">
              <a:buFont typeface="Arial" panose="020B0604020202020204" pitchFamily="34" charset="0"/>
              <a:buChar char="•"/>
            </a:pPr>
            <a:r>
              <a:rPr lang="pt-BR" sz="2400"/>
              <a:t>Fornece máquinas virtuais (servidores)</a:t>
            </a:r>
          </a:p>
          <a:p>
            <a:pPr marL="800100" lvl="1" indent="-342900" rtl="0">
              <a:buFont typeface="Arial" panose="020B0604020202020204" pitchFamily="34" charset="0"/>
              <a:buChar char="•"/>
            </a:pPr>
            <a:endParaRPr lang="en-US" dirty="0"/>
          </a:p>
          <a:p>
            <a:pPr marL="342900" indent="-342900" rtl="0">
              <a:buFont typeface="Arial" panose="020B0604020202020204" pitchFamily="34" charset="0"/>
              <a:buChar char="•"/>
            </a:pPr>
            <a:r>
              <a:rPr lang="pt-BR" sz="2400"/>
              <a:t>Provisiona servidores em minutos</a:t>
            </a:r>
          </a:p>
          <a:p>
            <a:pPr marL="800100" lvl="1" indent="-342900" rtl="0">
              <a:buFont typeface="Arial" panose="020B0604020202020204" pitchFamily="34" charset="0"/>
              <a:buChar char="•"/>
            </a:pPr>
            <a:endParaRPr lang="en-US" dirty="0"/>
          </a:p>
          <a:p>
            <a:pPr marL="342900" indent="-342900" rtl="0">
              <a:buFont typeface="Arial" panose="020B0604020202020204" pitchFamily="34" charset="0"/>
              <a:buChar char="•"/>
            </a:pPr>
            <a:r>
              <a:rPr lang="pt-BR" sz="2400"/>
              <a:t>Pode aumentar ou reduzir a capacidade automaticamente, conforme necessário</a:t>
            </a:r>
          </a:p>
          <a:p>
            <a:pPr marL="800100" lvl="1" indent="-342900" rtl="0">
              <a:buFont typeface="Arial" panose="020B0604020202020204" pitchFamily="34" charset="0"/>
              <a:buChar char="•"/>
            </a:pPr>
            <a:endParaRPr lang="en-US" dirty="0"/>
          </a:p>
          <a:p>
            <a:pPr marL="342900" indent="-342900" rtl="0">
              <a:buFont typeface="Arial" panose="020B0604020202020204" pitchFamily="34" charset="0"/>
              <a:buChar char="•"/>
            </a:pPr>
            <a:r>
              <a:rPr lang="pt-BR" sz="2400"/>
              <a:t>Permite que você pague apenas pela capacidade que utilizar</a:t>
            </a:r>
          </a:p>
          <a:p>
            <a:pPr rtl="0"/>
            <a:endParaRPr lang="en-US" sz="2400" b="1" dirty="0">
              <a:solidFill>
                <a:schemeClr val="accent5"/>
              </a:solidFill>
            </a:endParaRPr>
          </a:p>
        </p:txBody>
      </p:sp>
    </p:spTree>
    <p:custDataLst>
      <p:tags r:id="rId1"/>
    </p:custDataLst>
    <p:extLst>
      <p:ext uri="{BB962C8B-B14F-4D97-AF65-F5344CB8AC3E}">
        <p14:creationId xmlns:p14="http://schemas.microsoft.com/office/powerpoint/2010/main" val="13059899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7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TotalTime>
  <Words>17716</Words>
  <Application>Microsoft Office PowerPoint</Application>
  <PresentationFormat>Widescreen</PresentationFormat>
  <Paragraphs>1368</Paragraphs>
  <Slides>77</Slides>
  <Notes>77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Helvetica Neue</vt:lpstr>
      <vt:lpstr>Amazon Ember</vt:lpstr>
      <vt:lpstr>Amazon Ember Light</vt:lpstr>
      <vt:lpstr>Amazon Ember Thin</vt:lpstr>
      <vt:lpstr>Arial</vt:lpstr>
      <vt:lpstr>Calibri</vt:lpstr>
      <vt:lpstr>Courier New</vt:lpstr>
      <vt:lpstr>Segoe UI</vt:lpstr>
      <vt:lpstr>Office Theme</vt:lpstr>
      <vt:lpstr>Módulo 4: Adicionar uma camada  de computação</vt:lpstr>
      <vt:lpstr>Visão geral do módulo</vt:lpstr>
      <vt:lpstr>Objetivos do módulo</vt:lpstr>
      <vt:lpstr>Seção 1: Necessidade arquitetônica</vt:lpstr>
      <vt:lpstr>Computar como parte de uma arquitetura maior</vt:lpstr>
      <vt:lpstr>Requisito de negócios da cafeteria</vt:lpstr>
      <vt:lpstr>Seção 2: Adicionar computação com o Amazon EC2</vt:lpstr>
      <vt:lpstr>Opções de computação no tempo de execução da AWS</vt:lpstr>
      <vt:lpstr>Amazon EC2</vt:lpstr>
      <vt:lpstr>Instâncias do EC2</vt:lpstr>
      <vt:lpstr>Casos de uso do Amazon EC2</vt:lpstr>
      <vt:lpstr>Provisionar uma instância do EC2</vt:lpstr>
      <vt:lpstr>Principais lições da Seção 2</vt:lpstr>
      <vt:lpstr>Seção 3: Escolher uma AMI para executar uma instância do EC2</vt:lpstr>
      <vt:lpstr>Imagem de máquina da Amazon (AMI)</vt:lpstr>
      <vt:lpstr>Benefícios da AMI </vt:lpstr>
      <vt:lpstr>Escolher uma AMI</vt:lpstr>
      <vt:lpstr>Instância compatível com armazenamento versus AMI baseada em Amazon EBS</vt:lpstr>
      <vt:lpstr>Ciclo de vida da instância do Amazon EC2</vt:lpstr>
      <vt:lpstr>Criar uma nova AMI</vt:lpstr>
      <vt:lpstr>EC2 Image Builder</vt:lpstr>
      <vt:lpstr>Como funciona o EC2 Image Builder</vt:lpstr>
      <vt:lpstr>Principais lições da Seção 3</vt:lpstr>
      <vt:lpstr>Seção 4: Selecionar um tipo de instância do EC2</vt:lpstr>
      <vt:lpstr>Tipo de instância do EC2</vt:lpstr>
      <vt:lpstr>Adequação dos tipos de instância para as cargas de trabalho (1 de 2)</vt:lpstr>
      <vt:lpstr>Adequação dos tipos de instância para as cargas de trabalho (2 de 2)</vt:lpstr>
      <vt:lpstr>Escolher o tipo de instância</vt:lpstr>
      <vt:lpstr>AWS Compute Optimizer</vt:lpstr>
      <vt:lpstr>Principais lições da Seção 4</vt:lpstr>
      <vt:lpstr>Seção 5: Usar dados do usuário para configurar uma instância do EC2</vt:lpstr>
      <vt:lpstr>Dados do usuário da instância do EC2</vt:lpstr>
      <vt:lpstr>Recuperar os metadados da instância</vt:lpstr>
      <vt:lpstr>Configurar uma instância do EC2: AMI versus dados do usuário</vt:lpstr>
      <vt:lpstr>Demonstração: Configurar uma instância do EC2 com dados do usuário</vt:lpstr>
      <vt:lpstr>Principais lições da Seção 5</vt:lpstr>
      <vt:lpstr>Seção 6: Adicionar armazenamento a uma instância do Amazon EC2</vt:lpstr>
      <vt:lpstr>Visão geral do armazenamento do Amazon EC2</vt:lpstr>
      <vt:lpstr>Armazenamento de instâncias</vt:lpstr>
      <vt:lpstr>Amazon EBS</vt:lpstr>
      <vt:lpstr>Tipos de volume Amazon EBS compatíveis com SSD</vt:lpstr>
      <vt:lpstr>Tipos de volume compatíveis com HDD do Amazon EBS</vt:lpstr>
      <vt:lpstr>Instâncias otimizadas para o Amazon EBS</vt:lpstr>
      <vt:lpstr>Sistemas de arquivos compartilhados para instâncias do EC2</vt:lpstr>
      <vt:lpstr>Amazon EFS</vt:lpstr>
      <vt:lpstr>Casos de uso do Amazon EFS</vt:lpstr>
      <vt:lpstr>Amazon FSx for Windows File Server</vt:lpstr>
      <vt:lpstr>Guia do usuário do Amazon FSx for Windows File Server</vt:lpstr>
      <vt:lpstr>Principais lições da Seção 6</vt:lpstr>
      <vt:lpstr>Módulo 4 - Laboratório guiado: Apresentação do Amazon Elastic File System (Amazon EFS)</vt:lpstr>
      <vt:lpstr>Laboratório guiado: Tarefas</vt:lpstr>
      <vt:lpstr>Comece o Módulo 4 — Laboratório guiado: Introdução ao Amazon Elastic File System (Amazon EFS)</vt:lpstr>
      <vt:lpstr>Resumo do laboratório guiado: principais lições</vt:lpstr>
      <vt:lpstr>Seção 7: Opções de definição de preço do Amazon EC2</vt:lpstr>
      <vt:lpstr>Opções de definição de preço do Amazon EC2 (1 de 2)</vt:lpstr>
      <vt:lpstr>Opções de definição de preço do Amazon EC2 (2 de 2)</vt:lpstr>
      <vt:lpstr>Demonstração: revisar a página de histórico de instância spot</vt:lpstr>
      <vt:lpstr>Opções dedicadas do Amazon EC2</vt:lpstr>
      <vt:lpstr>Diretrizes para a otimização de custos do Amazon EC2</vt:lpstr>
      <vt:lpstr>Principais lições da Seção 7</vt:lpstr>
      <vt:lpstr>Seção 8: Considerações sobre o Amazon EC2</vt:lpstr>
      <vt:lpstr>Placement groups</vt:lpstr>
      <vt:lpstr>Placement group de cluster</vt:lpstr>
      <vt:lpstr>Placement group de partição</vt:lpstr>
      <vt:lpstr>Placement group de distribuição</vt:lpstr>
      <vt:lpstr>Módulo 4: Laboratório de desafio  Criar um site dinâmico para a cafeteria</vt:lpstr>
      <vt:lpstr>A necessidade do negócio: pedidos online</vt:lpstr>
      <vt:lpstr>Laboratório de desafio: Tarefas</vt:lpstr>
      <vt:lpstr>Laboratório de desafio: Produto final</vt:lpstr>
      <vt:lpstr>Comece o Módulo 4 – Laboratório de desafio: Criar um site estático para a cafeteria</vt:lpstr>
      <vt:lpstr>Resumo do laboratório de desafio: principais lições</vt:lpstr>
      <vt:lpstr>Conclusão do módulo</vt:lpstr>
      <vt:lpstr>Resumo do módulo                                                     </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2065</cp:revision>
  <cp:lastPrinted>2020-02-27T23:52:49Z</cp:lastPrinted>
  <dcterms:created xsi:type="dcterms:W3CDTF">2019-09-16T17:01:53Z</dcterms:created>
  <dcterms:modified xsi:type="dcterms:W3CDTF">2021-03-29T07:05:48Z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